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Garet" panose="020B0604020202020204" charset="0"/>
      <p:regular r:id="rId25"/>
    </p:embeddedFont>
    <p:embeddedFont>
      <p:font typeface="Garet Bold" panose="020B0604020202020204" charset="0"/>
      <p:regular r:id="rId26"/>
    </p:embeddedFont>
    <p:embeddedFont>
      <p:font typeface="Opun Mai Bold" panose="020B0604020202020204" charset="-34"/>
      <p:regular r:id="rId27"/>
    </p:embeddedFont>
    <p:embeddedFont>
      <p:font typeface="Prompt Bold" panose="020B0604020202020204" charset="-34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7" d="100"/>
          <a:sy n="67" d="100"/>
        </p:scale>
        <p:origin x="95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3.jpeg"/><Relationship Id="rId3" Type="http://schemas.openxmlformats.org/officeDocument/2006/relationships/image" Target="../media/image14.svg"/><Relationship Id="rId7" Type="http://schemas.openxmlformats.org/officeDocument/2006/relationships/image" Target="../media/image29.svg"/><Relationship Id="rId12" Type="http://schemas.openxmlformats.org/officeDocument/2006/relationships/image" Target="../media/image4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1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6.jpeg"/><Relationship Id="rId3" Type="http://schemas.openxmlformats.org/officeDocument/2006/relationships/image" Target="../media/image14.svg"/><Relationship Id="rId7" Type="http://schemas.openxmlformats.org/officeDocument/2006/relationships/image" Target="../media/image29.svg"/><Relationship Id="rId12" Type="http://schemas.openxmlformats.org/officeDocument/2006/relationships/image" Target="../media/image4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4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9.jpeg"/><Relationship Id="rId3" Type="http://schemas.openxmlformats.org/officeDocument/2006/relationships/image" Target="../media/image14.svg"/><Relationship Id="rId7" Type="http://schemas.openxmlformats.org/officeDocument/2006/relationships/image" Target="../media/image29.svg"/><Relationship Id="rId12" Type="http://schemas.openxmlformats.org/officeDocument/2006/relationships/image" Target="../media/image4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7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2.jpeg"/><Relationship Id="rId5" Type="http://schemas.openxmlformats.org/officeDocument/2006/relationships/image" Target="../media/image10.svg"/><Relationship Id="rId10" Type="http://schemas.openxmlformats.org/officeDocument/2006/relationships/image" Target="../media/image51.jpeg"/><Relationship Id="rId4" Type="http://schemas.openxmlformats.org/officeDocument/2006/relationships/image" Target="../media/image9.png"/><Relationship Id="rId9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31.svg"/><Relationship Id="rId12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55.jpeg"/><Relationship Id="rId5" Type="http://schemas.openxmlformats.org/officeDocument/2006/relationships/image" Target="../media/image29.svg"/><Relationship Id="rId10" Type="http://schemas.openxmlformats.org/officeDocument/2006/relationships/image" Target="../media/image54.jpeg"/><Relationship Id="rId4" Type="http://schemas.openxmlformats.org/officeDocument/2006/relationships/image" Target="../media/image28.png"/><Relationship Id="rId9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jpeg"/><Relationship Id="rId3" Type="http://schemas.openxmlformats.org/officeDocument/2006/relationships/image" Target="../media/image14.svg"/><Relationship Id="rId7" Type="http://schemas.openxmlformats.org/officeDocument/2006/relationships/image" Target="../media/image58.svg"/><Relationship Id="rId12" Type="http://schemas.openxmlformats.org/officeDocument/2006/relationships/image" Target="../media/image62.jpeg"/><Relationship Id="rId17" Type="http://schemas.openxmlformats.org/officeDocument/2006/relationships/image" Target="../media/image67.jpeg"/><Relationship Id="rId2" Type="http://schemas.openxmlformats.org/officeDocument/2006/relationships/image" Target="../media/image13.png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1.jpeg"/><Relationship Id="rId5" Type="http://schemas.openxmlformats.org/officeDocument/2006/relationships/image" Target="../media/image3.png"/><Relationship Id="rId15" Type="http://schemas.openxmlformats.org/officeDocument/2006/relationships/image" Target="../media/image65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60.svg"/><Relationship Id="rId1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6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70.jpeg"/><Relationship Id="rId5" Type="http://schemas.openxmlformats.org/officeDocument/2006/relationships/image" Target="../media/image58.svg"/><Relationship Id="rId10" Type="http://schemas.openxmlformats.org/officeDocument/2006/relationships/image" Target="../media/image69.jpeg"/><Relationship Id="rId4" Type="http://schemas.openxmlformats.org/officeDocument/2006/relationships/image" Target="../media/image57.png"/><Relationship Id="rId9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31.svg"/><Relationship Id="rId12" Type="http://schemas.openxmlformats.org/officeDocument/2006/relationships/image" Target="../media/image7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71.jpeg"/><Relationship Id="rId5" Type="http://schemas.openxmlformats.org/officeDocument/2006/relationships/image" Target="../media/image29.svg"/><Relationship Id="rId10" Type="http://schemas.openxmlformats.org/officeDocument/2006/relationships/image" Target="../media/image14.svg"/><Relationship Id="rId4" Type="http://schemas.openxmlformats.org/officeDocument/2006/relationships/image" Target="../media/image2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7.jpe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7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5.jpeg"/><Relationship Id="rId5" Type="http://schemas.openxmlformats.org/officeDocument/2006/relationships/image" Target="../media/image5.svg"/><Relationship Id="rId10" Type="http://schemas.openxmlformats.org/officeDocument/2006/relationships/image" Target="../media/image74.jpeg"/><Relationship Id="rId4" Type="http://schemas.openxmlformats.org/officeDocument/2006/relationships/image" Target="../media/image4.png"/><Relationship Id="rId9" Type="http://schemas.openxmlformats.org/officeDocument/2006/relationships/image" Target="../media/image73.jpeg"/><Relationship Id="rId1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81.jpeg"/><Relationship Id="rId3" Type="http://schemas.openxmlformats.org/officeDocument/2006/relationships/image" Target="../media/image14.svg"/><Relationship Id="rId7" Type="http://schemas.openxmlformats.org/officeDocument/2006/relationships/image" Target="../media/image29.svg"/><Relationship Id="rId12" Type="http://schemas.openxmlformats.org/officeDocument/2006/relationships/image" Target="../media/image8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7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31.svg"/><Relationship Id="rId1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.png"/><Relationship Id="rId7" Type="http://schemas.openxmlformats.org/officeDocument/2006/relationships/image" Target="../media/image84.sv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8.png"/><Relationship Id="rId10" Type="http://schemas.openxmlformats.org/officeDocument/2006/relationships/image" Target="../media/image87.png"/><Relationship Id="rId4" Type="http://schemas.openxmlformats.org/officeDocument/2006/relationships/image" Target="../media/image3.png"/><Relationship Id="rId9" Type="http://schemas.openxmlformats.org/officeDocument/2006/relationships/image" Target="../media/image8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4.svg"/><Relationship Id="rId7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5.jpe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8.png"/><Relationship Id="rId3" Type="http://schemas.openxmlformats.org/officeDocument/2006/relationships/image" Target="../media/image14.svg"/><Relationship Id="rId7" Type="http://schemas.openxmlformats.org/officeDocument/2006/relationships/image" Target="../media/image10.svg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16.jpeg"/><Relationship Id="rId4" Type="http://schemas.openxmlformats.org/officeDocument/2006/relationships/image" Target="../media/image2.png"/><Relationship Id="rId9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3.png"/><Relationship Id="rId3" Type="http://schemas.openxmlformats.org/officeDocument/2006/relationships/image" Target="../media/image20.jpeg"/><Relationship Id="rId7" Type="http://schemas.openxmlformats.org/officeDocument/2006/relationships/image" Target="../media/image9.png"/><Relationship Id="rId12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12.svg"/><Relationship Id="rId4" Type="http://schemas.openxmlformats.org/officeDocument/2006/relationships/image" Target="../media/image21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1.svg"/><Relationship Id="rId18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image" Target="../media/image24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svg"/><Relationship Id="rId5" Type="http://schemas.openxmlformats.org/officeDocument/2006/relationships/image" Target="../media/image14.svg"/><Relationship Id="rId15" Type="http://schemas.openxmlformats.org/officeDocument/2006/relationships/image" Target="../media/image32.jpeg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image" Target="../media/image13.png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3779" y="3823116"/>
            <a:ext cx="14089019" cy="4128446"/>
            <a:chOff x="0" y="0"/>
            <a:chExt cx="2037441" cy="597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37441" cy="597023"/>
            </a:xfrm>
            <a:custGeom>
              <a:avLst/>
              <a:gdLst/>
              <a:ahLst/>
              <a:cxnLst/>
              <a:rect l="l" t="t" r="r" b="b"/>
              <a:pathLst>
                <a:path w="2037441" h="597023">
                  <a:moveTo>
                    <a:pt x="29673" y="0"/>
                  </a:moveTo>
                  <a:lnTo>
                    <a:pt x="2007768" y="0"/>
                  </a:lnTo>
                  <a:cubicBezTo>
                    <a:pt x="2024156" y="0"/>
                    <a:pt x="2037441" y="13285"/>
                    <a:pt x="2037441" y="29673"/>
                  </a:cubicBezTo>
                  <a:lnTo>
                    <a:pt x="2037441" y="567350"/>
                  </a:lnTo>
                  <a:cubicBezTo>
                    <a:pt x="2037441" y="575219"/>
                    <a:pt x="2034315" y="582767"/>
                    <a:pt x="2028750" y="588332"/>
                  </a:cubicBezTo>
                  <a:cubicBezTo>
                    <a:pt x="2023185" y="593896"/>
                    <a:pt x="2015637" y="597023"/>
                    <a:pt x="2007768" y="597023"/>
                  </a:cubicBezTo>
                  <a:lnTo>
                    <a:pt x="29673" y="597023"/>
                  </a:lnTo>
                  <a:cubicBezTo>
                    <a:pt x="13285" y="597023"/>
                    <a:pt x="0" y="583738"/>
                    <a:pt x="0" y="567350"/>
                  </a:cubicBezTo>
                  <a:lnTo>
                    <a:pt x="0" y="29673"/>
                  </a:lnTo>
                  <a:cubicBezTo>
                    <a:pt x="0" y="21803"/>
                    <a:pt x="3126" y="14256"/>
                    <a:pt x="8691" y="8691"/>
                  </a:cubicBezTo>
                  <a:cubicBezTo>
                    <a:pt x="14256" y="3126"/>
                    <a:pt x="21803" y="0"/>
                    <a:pt x="29673" y="0"/>
                  </a:cubicBezTo>
                  <a:close/>
                </a:path>
              </a:pathLst>
            </a:custGeom>
            <a:blipFill>
              <a:blip r:embed="rId2"/>
              <a:stretch>
                <a:fillRect t="-63755" b="-63755"/>
              </a:stretch>
            </a:blipFill>
            <a:ln w="3810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4" name="TextBox 4"/>
          <p:cNvSpPr txBox="1"/>
          <p:nvPr/>
        </p:nvSpPr>
        <p:spPr>
          <a:xfrm>
            <a:off x="1883779" y="8048253"/>
            <a:ext cx="8533345" cy="172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75"/>
              </a:lnSpc>
            </a:pPr>
            <a:r>
              <a:rPr lang="en-US" sz="4500">
                <a:solidFill>
                  <a:srgbClr val="FFFFFF"/>
                </a:solidFill>
                <a:cs typeface="Opun Mai Bold"/>
              </a:rPr>
              <a:t>กองยุทธศาสตร์และแผนงาน</a:t>
            </a:r>
          </a:p>
          <a:p>
            <a:pPr algn="l">
              <a:lnSpc>
                <a:spcPts val="6975"/>
              </a:lnSpc>
            </a:pPr>
            <a:r>
              <a:rPr lang="en-US" sz="4500">
                <a:solidFill>
                  <a:srgbClr val="FFFFFF"/>
                </a:solidFill>
                <a:cs typeface="Opun Mai Bold"/>
              </a:rPr>
              <a:t>กรมทรัพยากรน้ำ</a:t>
            </a:r>
          </a:p>
        </p:txBody>
      </p:sp>
      <p:sp>
        <p:nvSpPr>
          <p:cNvPr id="5" name="AutoShape 5"/>
          <p:cNvSpPr/>
          <p:nvPr/>
        </p:nvSpPr>
        <p:spPr>
          <a:xfrm>
            <a:off x="9746356" y="8554164"/>
            <a:ext cx="6226442" cy="0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6251862" y="1379325"/>
            <a:ext cx="152335" cy="3315912"/>
            <a:chOff x="0" y="0"/>
            <a:chExt cx="40121" cy="8733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121" cy="873327"/>
            </a:xfrm>
            <a:custGeom>
              <a:avLst/>
              <a:gdLst/>
              <a:ahLst/>
              <a:cxnLst/>
              <a:rect l="l" t="t" r="r" b="b"/>
              <a:pathLst>
                <a:path w="40121" h="873327">
                  <a:moveTo>
                    <a:pt x="0" y="0"/>
                  </a:moveTo>
                  <a:lnTo>
                    <a:pt x="40121" y="0"/>
                  </a:lnTo>
                  <a:lnTo>
                    <a:pt x="40121" y="873327"/>
                  </a:lnTo>
                  <a:lnTo>
                    <a:pt x="0" y="8733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0121" cy="901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883779" y="1223768"/>
            <a:ext cx="14089019" cy="1807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72"/>
              </a:lnSpc>
            </a:pPr>
            <a:r>
              <a:rPr lang="en-US" sz="6027">
                <a:solidFill>
                  <a:srgbClr val="FFFFFF"/>
                </a:solidFill>
                <a:cs typeface="Opun Mai Bold"/>
              </a:rPr>
              <a:t>การขับเคลื่อนองค์กรคุณธรรมต้นแบบ</a:t>
            </a:r>
          </a:p>
          <a:p>
            <a:pPr algn="l">
              <a:lnSpc>
                <a:spcPts val="7172"/>
              </a:lnSpc>
            </a:pPr>
            <a:r>
              <a:rPr lang="en-US" sz="6027">
                <a:solidFill>
                  <a:srgbClr val="FFFFFF"/>
                </a:solidFill>
                <a:latin typeface="Opun Mai Bold"/>
                <a:cs typeface="Opun Mai Bold"/>
              </a:rPr>
              <a:t>ประจำปีงบประมาณ พ.ศ. 2567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06923" y="241384"/>
            <a:ext cx="593548" cy="825863"/>
          </a:xfrm>
          <a:custGeom>
            <a:avLst/>
            <a:gdLst/>
            <a:ahLst/>
            <a:cxnLst/>
            <a:rect l="l" t="t" r="r" b="b"/>
            <a:pathLst>
              <a:path w="593548" h="825863">
                <a:moveTo>
                  <a:pt x="0" y="0"/>
                </a:moveTo>
                <a:lnTo>
                  <a:pt x="593548" y="0"/>
                </a:lnTo>
                <a:lnTo>
                  <a:pt x="593548" y="825863"/>
                </a:lnTo>
                <a:lnTo>
                  <a:pt x="0" y="8258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93" t="-4680" b="-468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6625" y="180943"/>
            <a:ext cx="674331" cy="798439"/>
          </a:xfrm>
          <a:custGeom>
            <a:avLst/>
            <a:gdLst/>
            <a:ahLst/>
            <a:cxnLst/>
            <a:rect l="l" t="t" r="r" b="b"/>
            <a:pathLst>
              <a:path w="674331" h="798439">
                <a:moveTo>
                  <a:pt x="0" y="0"/>
                </a:moveTo>
                <a:lnTo>
                  <a:pt x="674331" y="0"/>
                </a:lnTo>
                <a:lnTo>
                  <a:pt x="674331" y="798439"/>
                </a:lnTo>
                <a:lnTo>
                  <a:pt x="0" y="7984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26" r="-1826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088674" y="9582748"/>
            <a:ext cx="366148" cy="366148"/>
          </a:xfrm>
          <a:custGeom>
            <a:avLst/>
            <a:gdLst/>
            <a:ahLst/>
            <a:cxnLst/>
            <a:rect l="l" t="t" r="r" b="b"/>
            <a:pathLst>
              <a:path w="366148" h="366148">
                <a:moveTo>
                  <a:pt x="0" y="0"/>
                </a:moveTo>
                <a:lnTo>
                  <a:pt x="366147" y="0"/>
                </a:lnTo>
                <a:lnTo>
                  <a:pt x="366147" y="366148"/>
                </a:lnTo>
                <a:lnTo>
                  <a:pt x="0" y="366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304367" y="9594859"/>
            <a:ext cx="354037" cy="354037"/>
          </a:xfrm>
          <a:custGeom>
            <a:avLst/>
            <a:gdLst/>
            <a:ahLst/>
            <a:cxnLst/>
            <a:rect l="l" t="t" r="r" b="b"/>
            <a:pathLst>
              <a:path w="354037" h="354037">
                <a:moveTo>
                  <a:pt x="0" y="0"/>
                </a:moveTo>
                <a:lnTo>
                  <a:pt x="354037" y="0"/>
                </a:lnTo>
                <a:lnTo>
                  <a:pt x="354037" y="354037"/>
                </a:lnTo>
                <a:lnTo>
                  <a:pt x="0" y="354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554843" y="9641641"/>
            <a:ext cx="2310330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www.dwr.go.th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720506" y="9641641"/>
            <a:ext cx="1315021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0 2271 6286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481386" y="180943"/>
            <a:ext cx="1490990" cy="995857"/>
          </a:xfrm>
          <a:custGeom>
            <a:avLst/>
            <a:gdLst/>
            <a:ahLst/>
            <a:cxnLst/>
            <a:rect l="l" t="t" r="r" b="b"/>
            <a:pathLst>
              <a:path w="1490990" h="995857">
                <a:moveTo>
                  <a:pt x="0" y="0"/>
                </a:moveTo>
                <a:lnTo>
                  <a:pt x="1490990" y="0"/>
                </a:lnTo>
                <a:lnTo>
                  <a:pt x="1490990" y="995857"/>
                </a:lnTo>
                <a:lnTo>
                  <a:pt x="0" y="9958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14079" y="5650001"/>
            <a:ext cx="9140266" cy="3426245"/>
            <a:chOff x="0" y="0"/>
            <a:chExt cx="1341053" cy="5026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1053" cy="502696"/>
            </a:xfrm>
            <a:custGeom>
              <a:avLst/>
              <a:gdLst/>
              <a:ahLst/>
              <a:cxnLst/>
              <a:rect l="l" t="t" r="r" b="b"/>
              <a:pathLst>
                <a:path w="1341053" h="502696">
                  <a:moveTo>
                    <a:pt x="16940" y="0"/>
                  </a:moveTo>
                  <a:lnTo>
                    <a:pt x="1324113" y="0"/>
                  </a:lnTo>
                  <a:cubicBezTo>
                    <a:pt x="1328606" y="0"/>
                    <a:pt x="1332915" y="1785"/>
                    <a:pt x="1336092" y="4962"/>
                  </a:cubicBezTo>
                  <a:cubicBezTo>
                    <a:pt x="1339269" y="8139"/>
                    <a:pt x="1341053" y="12447"/>
                    <a:pt x="1341053" y="16940"/>
                  </a:cubicBezTo>
                  <a:lnTo>
                    <a:pt x="1341053" y="485756"/>
                  </a:lnTo>
                  <a:cubicBezTo>
                    <a:pt x="1341053" y="490249"/>
                    <a:pt x="1339269" y="494558"/>
                    <a:pt x="1336092" y="497735"/>
                  </a:cubicBezTo>
                  <a:cubicBezTo>
                    <a:pt x="1332915" y="500911"/>
                    <a:pt x="1328606" y="502696"/>
                    <a:pt x="1324113" y="502696"/>
                  </a:cubicBezTo>
                  <a:lnTo>
                    <a:pt x="16940" y="502696"/>
                  </a:lnTo>
                  <a:cubicBezTo>
                    <a:pt x="12447" y="502696"/>
                    <a:pt x="8139" y="500911"/>
                    <a:pt x="4962" y="497735"/>
                  </a:cubicBezTo>
                  <a:cubicBezTo>
                    <a:pt x="1785" y="494558"/>
                    <a:pt x="0" y="490249"/>
                    <a:pt x="0" y="485756"/>
                  </a:cubicBezTo>
                  <a:lnTo>
                    <a:pt x="0" y="16940"/>
                  </a:lnTo>
                  <a:cubicBezTo>
                    <a:pt x="0" y="12447"/>
                    <a:pt x="1785" y="8139"/>
                    <a:pt x="4962" y="4962"/>
                  </a:cubicBezTo>
                  <a:cubicBezTo>
                    <a:pt x="8139" y="1785"/>
                    <a:pt x="12447" y="0"/>
                    <a:pt x="16940" y="0"/>
                  </a:cubicBezTo>
                  <a:close/>
                </a:path>
              </a:pathLst>
            </a:custGeom>
            <a:blipFill>
              <a:blip r:embed="rId2"/>
              <a:stretch>
                <a:fillRect t="-7352" b="-7352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4" name="Freeform 4"/>
          <p:cNvSpPr/>
          <p:nvPr/>
        </p:nvSpPr>
        <p:spPr>
          <a:xfrm>
            <a:off x="1506923" y="241384"/>
            <a:ext cx="593548" cy="825863"/>
          </a:xfrm>
          <a:custGeom>
            <a:avLst/>
            <a:gdLst/>
            <a:ahLst/>
            <a:cxnLst/>
            <a:rect l="l" t="t" r="r" b="b"/>
            <a:pathLst>
              <a:path w="593548" h="825863">
                <a:moveTo>
                  <a:pt x="0" y="0"/>
                </a:moveTo>
                <a:lnTo>
                  <a:pt x="593548" y="0"/>
                </a:lnTo>
                <a:lnTo>
                  <a:pt x="593548" y="825863"/>
                </a:lnTo>
                <a:lnTo>
                  <a:pt x="0" y="8258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93" t="-4680" b="-468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6625" y="180943"/>
            <a:ext cx="674331" cy="798439"/>
          </a:xfrm>
          <a:custGeom>
            <a:avLst/>
            <a:gdLst/>
            <a:ahLst/>
            <a:cxnLst/>
            <a:rect l="l" t="t" r="r" b="b"/>
            <a:pathLst>
              <a:path w="674331" h="798439">
                <a:moveTo>
                  <a:pt x="0" y="0"/>
                </a:moveTo>
                <a:lnTo>
                  <a:pt x="674331" y="0"/>
                </a:lnTo>
                <a:lnTo>
                  <a:pt x="674331" y="798439"/>
                </a:lnTo>
                <a:lnTo>
                  <a:pt x="0" y="7984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26" r="-182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88674" y="9582748"/>
            <a:ext cx="366148" cy="366148"/>
          </a:xfrm>
          <a:custGeom>
            <a:avLst/>
            <a:gdLst/>
            <a:ahLst/>
            <a:cxnLst/>
            <a:rect l="l" t="t" r="r" b="b"/>
            <a:pathLst>
              <a:path w="366148" h="366148">
                <a:moveTo>
                  <a:pt x="0" y="0"/>
                </a:moveTo>
                <a:lnTo>
                  <a:pt x="366147" y="0"/>
                </a:lnTo>
                <a:lnTo>
                  <a:pt x="366147" y="366148"/>
                </a:lnTo>
                <a:lnTo>
                  <a:pt x="0" y="366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04367" y="9594859"/>
            <a:ext cx="354037" cy="354037"/>
          </a:xfrm>
          <a:custGeom>
            <a:avLst/>
            <a:gdLst/>
            <a:ahLst/>
            <a:cxnLst/>
            <a:rect l="l" t="t" r="r" b="b"/>
            <a:pathLst>
              <a:path w="354037" h="354037">
                <a:moveTo>
                  <a:pt x="0" y="0"/>
                </a:moveTo>
                <a:lnTo>
                  <a:pt x="354037" y="0"/>
                </a:lnTo>
                <a:lnTo>
                  <a:pt x="354037" y="354037"/>
                </a:lnTo>
                <a:lnTo>
                  <a:pt x="0" y="354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81386" y="180943"/>
            <a:ext cx="1490990" cy="995857"/>
          </a:xfrm>
          <a:custGeom>
            <a:avLst/>
            <a:gdLst/>
            <a:ahLst/>
            <a:cxnLst/>
            <a:rect l="l" t="t" r="r" b="b"/>
            <a:pathLst>
              <a:path w="1490990" h="995857">
                <a:moveTo>
                  <a:pt x="0" y="0"/>
                </a:moveTo>
                <a:lnTo>
                  <a:pt x="1490990" y="0"/>
                </a:lnTo>
                <a:lnTo>
                  <a:pt x="1490990" y="995857"/>
                </a:lnTo>
                <a:lnTo>
                  <a:pt x="0" y="9958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595212" y="481595"/>
            <a:ext cx="13391433" cy="1995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6999">
                <a:solidFill>
                  <a:srgbClr val="FFDE59"/>
                </a:solidFill>
                <a:cs typeface="Prompt Bold"/>
              </a:rPr>
              <a:t>สรุปผลการดำเนินงาน</a:t>
            </a:r>
          </a:p>
          <a:p>
            <a:pPr algn="ctr">
              <a:lnSpc>
                <a:spcPts val="7839"/>
              </a:lnSpc>
            </a:pPr>
            <a:r>
              <a:rPr lang="en-US" sz="6999">
                <a:solidFill>
                  <a:srgbClr val="FFDE59"/>
                </a:solidFill>
                <a:cs typeface="Prompt Bold"/>
              </a:rPr>
              <a:t>ด้านสุจริต</a:t>
            </a:r>
          </a:p>
        </p:txBody>
      </p:sp>
      <p:grpSp>
        <p:nvGrpSpPr>
          <p:cNvPr id="10" name="Group 10"/>
          <p:cNvGrpSpPr/>
          <p:nvPr/>
        </p:nvGrpSpPr>
        <p:grpSpPr>
          <a:xfrm rot="-5400000">
            <a:off x="14715595" y="1039516"/>
            <a:ext cx="87630" cy="2039983"/>
            <a:chOff x="0" y="0"/>
            <a:chExt cx="23080" cy="5372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3808137" y="1127146"/>
            <a:ext cx="87630" cy="2039983"/>
            <a:chOff x="0" y="0"/>
            <a:chExt cx="23080" cy="5372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73791" y="2832442"/>
            <a:ext cx="4686814" cy="6425858"/>
            <a:chOff x="0" y="0"/>
            <a:chExt cx="503715" cy="69061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03715" cy="690619"/>
            </a:xfrm>
            <a:custGeom>
              <a:avLst/>
              <a:gdLst/>
              <a:ahLst/>
              <a:cxnLst/>
              <a:rect l="l" t="t" r="r" b="b"/>
              <a:pathLst>
                <a:path w="503715" h="690619">
                  <a:moveTo>
                    <a:pt x="33037" y="0"/>
                  </a:moveTo>
                  <a:lnTo>
                    <a:pt x="470678" y="0"/>
                  </a:lnTo>
                  <a:cubicBezTo>
                    <a:pt x="479440" y="0"/>
                    <a:pt x="487843" y="3481"/>
                    <a:pt x="494039" y="9676"/>
                  </a:cubicBezTo>
                  <a:cubicBezTo>
                    <a:pt x="500234" y="15872"/>
                    <a:pt x="503715" y="24275"/>
                    <a:pt x="503715" y="33037"/>
                  </a:cubicBezTo>
                  <a:lnTo>
                    <a:pt x="503715" y="657582"/>
                  </a:lnTo>
                  <a:cubicBezTo>
                    <a:pt x="503715" y="666344"/>
                    <a:pt x="500234" y="674747"/>
                    <a:pt x="494039" y="680942"/>
                  </a:cubicBezTo>
                  <a:cubicBezTo>
                    <a:pt x="487843" y="687138"/>
                    <a:pt x="479440" y="690619"/>
                    <a:pt x="470678" y="690619"/>
                  </a:cubicBezTo>
                  <a:lnTo>
                    <a:pt x="33037" y="690619"/>
                  </a:lnTo>
                  <a:cubicBezTo>
                    <a:pt x="24275" y="690619"/>
                    <a:pt x="15872" y="687138"/>
                    <a:pt x="9676" y="680942"/>
                  </a:cubicBezTo>
                  <a:cubicBezTo>
                    <a:pt x="3481" y="674747"/>
                    <a:pt x="0" y="666344"/>
                    <a:pt x="0" y="657582"/>
                  </a:cubicBezTo>
                  <a:lnTo>
                    <a:pt x="0" y="33037"/>
                  </a:lnTo>
                  <a:cubicBezTo>
                    <a:pt x="0" y="24275"/>
                    <a:pt x="3481" y="15872"/>
                    <a:pt x="9676" y="9676"/>
                  </a:cubicBezTo>
                  <a:cubicBezTo>
                    <a:pt x="15872" y="3481"/>
                    <a:pt x="24275" y="0"/>
                    <a:pt x="33037" y="0"/>
                  </a:cubicBezTo>
                  <a:close/>
                </a:path>
              </a:pathLst>
            </a:custGeom>
            <a:blipFill>
              <a:blip r:embed="rId10"/>
              <a:stretch>
                <a:fillRect t="-827" b="-827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18" name="TextBox 18"/>
          <p:cNvSpPr txBox="1"/>
          <p:nvPr/>
        </p:nvSpPr>
        <p:spPr>
          <a:xfrm>
            <a:off x="6905378" y="3124764"/>
            <a:ext cx="7957669" cy="2564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500">
                <a:solidFill>
                  <a:srgbClr val="FFFFFF"/>
                </a:solidFill>
                <a:latin typeface="Prompt Bold"/>
                <a:cs typeface="Prompt Bold"/>
              </a:rPr>
              <a:t>กิจกรรม การสร้างวัฒนธรรม “No Gift Policy”</a:t>
            </a:r>
          </a:p>
          <a:p>
            <a:pPr algn="ctr">
              <a:lnSpc>
                <a:spcPts val="5084"/>
              </a:lnSpc>
            </a:pPr>
            <a:r>
              <a:rPr lang="en-US" sz="4500">
                <a:solidFill>
                  <a:srgbClr val="FFFFFF"/>
                </a:solidFill>
                <a:cs typeface="Prompt Bold"/>
              </a:rPr>
              <a:t>จากการปฏิบัติหน้าที่</a:t>
            </a:r>
          </a:p>
          <a:p>
            <a:pPr algn="ctr">
              <a:lnSpc>
                <a:spcPts val="5084"/>
              </a:lnSpc>
            </a:pPr>
            <a:endParaRPr lang="en-US" sz="4500">
              <a:solidFill>
                <a:srgbClr val="FFFFFF"/>
              </a:solidFill>
              <a:cs typeface="Prompt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4554843" y="9641641"/>
            <a:ext cx="2310330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www.dwr.go.th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720506" y="9641641"/>
            <a:ext cx="1315021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0 2271 6286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39483" y="4090769"/>
            <a:ext cx="10515339" cy="4943619"/>
            <a:chOff x="0" y="0"/>
            <a:chExt cx="1872795" cy="880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72796" cy="880465"/>
            </a:xfrm>
            <a:custGeom>
              <a:avLst/>
              <a:gdLst/>
              <a:ahLst/>
              <a:cxnLst/>
              <a:rect l="l" t="t" r="r" b="b"/>
              <a:pathLst>
                <a:path w="1872796" h="880465">
                  <a:moveTo>
                    <a:pt x="14725" y="0"/>
                  </a:moveTo>
                  <a:lnTo>
                    <a:pt x="1858071" y="0"/>
                  </a:lnTo>
                  <a:cubicBezTo>
                    <a:pt x="1861976" y="0"/>
                    <a:pt x="1865721" y="1551"/>
                    <a:pt x="1868483" y="4313"/>
                  </a:cubicBezTo>
                  <a:cubicBezTo>
                    <a:pt x="1871244" y="7074"/>
                    <a:pt x="1872796" y="10820"/>
                    <a:pt x="1872796" y="14725"/>
                  </a:cubicBezTo>
                  <a:lnTo>
                    <a:pt x="1872796" y="865740"/>
                  </a:lnTo>
                  <a:cubicBezTo>
                    <a:pt x="1872796" y="873872"/>
                    <a:pt x="1866203" y="880465"/>
                    <a:pt x="1858071" y="880465"/>
                  </a:cubicBezTo>
                  <a:lnTo>
                    <a:pt x="14725" y="880465"/>
                  </a:lnTo>
                  <a:cubicBezTo>
                    <a:pt x="10820" y="880465"/>
                    <a:pt x="7074" y="878914"/>
                    <a:pt x="4313" y="876152"/>
                  </a:cubicBezTo>
                  <a:cubicBezTo>
                    <a:pt x="1551" y="873391"/>
                    <a:pt x="0" y="869645"/>
                    <a:pt x="0" y="865740"/>
                  </a:cubicBezTo>
                  <a:lnTo>
                    <a:pt x="0" y="14725"/>
                  </a:lnTo>
                  <a:cubicBezTo>
                    <a:pt x="0" y="10820"/>
                    <a:pt x="1551" y="7074"/>
                    <a:pt x="4313" y="4313"/>
                  </a:cubicBezTo>
                  <a:cubicBezTo>
                    <a:pt x="7074" y="1551"/>
                    <a:pt x="10820" y="0"/>
                    <a:pt x="14725" y="0"/>
                  </a:cubicBezTo>
                  <a:close/>
                </a:path>
              </a:pathLst>
            </a:custGeom>
            <a:blipFill>
              <a:blip r:embed="rId2"/>
              <a:stretch>
                <a:fillRect t="-20901" b="-20901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4" name="Freeform 4"/>
          <p:cNvSpPr/>
          <p:nvPr/>
        </p:nvSpPr>
        <p:spPr>
          <a:xfrm>
            <a:off x="1506923" y="241384"/>
            <a:ext cx="593548" cy="825863"/>
          </a:xfrm>
          <a:custGeom>
            <a:avLst/>
            <a:gdLst/>
            <a:ahLst/>
            <a:cxnLst/>
            <a:rect l="l" t="t" r="r" b="b"/>
            <a:pathLst>
              <a:path w="593548" h="825863">
                <a:moveTo>
                  <a:pt x="0" y="0"/>
                </a:moveTo>
                <a:lnTo>
                  <a:pt x="593548" y="0"/>
                </a:lnTo>
                <a:lnTo>
                  <a:pt x="593548" y="825863"/>
                </a:lnTo>
                <a:lnTo>
                  <a:pt x="0" y="8258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93" t="-4680" b="-468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6625" y="180943"/>
            <a:ext cx="674331" cy="798439"/>
          </a:xfrm>
          <a:custGeom>
            <a:avLst/>
            <a:gdLst/>
            <a:ahLst/>
            <a:cxnLst/>
            <a:rect l="l" t="t" r="r" b="b"/>
            <a:pathLst>
              <a:path w="674331" h="798439">
                <a:moveTo>
                  <a:pt x="0" y="0"/>
                </a:moveTo>
                <a:lnTo>
                  <a:pt x="674331" y="0"/>
                </a:lnTo>
                <a:lnTo>
                  <a:pt x="674331" y="798439"/>
                </a:lnTo>
                <a:lnTo>
                  <a:pt x="0" y="7984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26" r="-182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88674" y="9582748"/>
            <a:ext cx="366148" cy="366148"/>
          </a:xfrm>
          <a:custGeom>
            <a:avLst/>
            <a:gdLst/>
            <a:ahLst/>
            <a:cxnLst/>
            <a:rect l="l" t="t" r="r" b="b"/>
            <a:pathLst>
              <a:path w="366148" h="366148">
                <a:moveTo>
                  <a:pt x="0" y="0"/>
                </a:moveTo>
                <a:lnTo>
                  <a:pt x="366147" y="0"/>
                </a:lnTo>
                <a:lnTo>
                  <a:pt x="366147" y="366148"/>
                </a:lnTo>
                <a:lnTo>
                  <a:pt x="0" y="366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04367" y="9594859"/>
            <a:ext cx="354037" cy="354037"/>
          </a:xfrm>
          <a:custGeom>
            <a:avLst/>
            <a:gdLst/>
            <a:ahLst/>
            <a:cxnLst/>
            <a:rect l="l" t="t" r="r" b="b"/>
            <a:pathLst>
              <a:path w="354037" h="354037">
                <a:moveTo>
                  <a:pt x="0" y="0"/>
                </a:moveTo>
                <a:lnTo>
                  <a:pt x="354037" y="0"/>
                </a:lnTo>
                <a:lnTo>
                  <a:pt x="354037" y="354037"/>
                </a:lnTo>
                <a:lnTo>
                  <a:pt x="0" y="354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81386" y="180943"/>
            <a:ext cx="1490990" cy="995857"/>
          </a:xfrm>
          <a:custGeom>
            <a:avLst/>
            <a:gdLst/>
            <a:ahLst/>
            <a:cxnLst/>
            <a:rect l="l" t="t" r="r" b="b"/>
            <a:pathLst>
              <a:path w="1490990" h="995857">
                <a:moveTo>
                  <a:pt x="0" y="0"/>
                </a:moveTo>
                <a:lnTo>
                  <a:pt x="1490990" y="0"/>
                </a:lnTo>
                <a:lnTo>
                  <a:pt x="1490990" y="995857"/>
                </a:lnTo>
                <a:lnTo>
                  <a:pt x="0" y="9958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595212" y="481595"/>
            <a:ext cx="13391433" cy="1995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6999">
                <a:solidFill>
                  <a:srgbClr val="FFDE59"/>
                </a:solidFill>
                <a:cs typeface="Prompt Bold"/>
              </a:rPr>
              <a:t>สรุปผลการดำเนินงาน</a:t>
            </a:r>
          </a:p>
          <a:p>
            <a:pPr algn="ctr">
              <a:lnSpc>
                <a:spcPts val="7839"/>
              </a:lnSpc>
            </a:pPr>
            <a:r>
              <a:rPr lang="en-US" sz="6999">
                <a:solidFill>
                  <a:srgbClr val="FFDE59"/>
                </a:solidFill>
                <a:cs typeface="Prompt Bold"/>
              </a:rPr>
              <a:t>ด้านจิตอาสา</a:t>
            </a:r>
          </a:p>
        </p:txBody>
      </p:sp>
      <p:grpSp>
        <p:nvGrpSpPr>
          <p:cNvPr id="10" name="Group 10"/>
          <p:cNvGrpSpPr/>
          <p:nvPr/>
        </p:nvGrpSpPr>
        <p:grpSpPr>
          <a:xfrm rot="-5400000">
            <a:off x="14715595" y="1039516"/>
            <a:ext cx="87630" cy="2039983"/>
            <a:chOff x="0" y="0"/>
            <a:chExt cx="23080" cy="5372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3808137" y="1127146"/>
            <a:ext cx="87630" cy="2039983"/>
            <a:chOff x="0" y="0"/>
            <a:chExt cx="23080" cy="5372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4554843" y="9641641"/>
            <a:ext cx="2310330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www.dwr.go.th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720506" y="9641641"/>
            <a:ext cx="1315021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0 2271 6286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331004" y="3182119"/>
            <a:ext cx="7919849" cy="64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500">
                <a:solidFill>
                  <a:srgbClr val="FFFFFF"/>
                </a:solidFill>
                <a:latin typeface="Prompt Bold"/>
                <a:cs typeface="Prompt Bold"/>
              </a:rPr>
              <a:t>กิจกรรม “สร้างบุญ ปันน้ำใจ”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8720" y="5568047"/>
            <a:ext cx="1903241" cy="1008718"/>
          </a:xfrm>
          <a:custGeom>
            <a:avLst/>
            <a:gdLst/>
            <a:ahLst/>
            <a:cxnLst/>
            <a:rect l="l" t="t" r="r" b="b"/>
            <a:pathLst>
              <a:path w="1903241" h="1008718">
                <a:moveTo>
                  <a:pt x="0" y="0"/>
                </a:moveTo>
                <a:lnTo>
                  <a:pt x="1903241" y="0"/>
                </a:lnTo>
                <a:lnTo>
                  <a:pt x="1903241" y="1008718"/>
                </a:lnTo>
                <a:lnTo>
                  <a:pt x="0" y="1008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6923" y="241384"/>
            <a:ext cx="593548" cy="825863"/>
          </a:xfrm>
          <a:custGeom>
            <a:avLst/>
            <a:gdLst/>
            <a:ahLst/>
            <a:cxnLst/>
            <a:rect l="l" t="t" r="r" b="b"/>
            <a:pathLst>
              <a:path w="593548" h="825863">
                <a:moveTo>
                  <a:pt x="0" y="0"/>
                </a:moveTo>
                <a:lnTo>
                  <a:pt x="593548" y="0"/>
                </a:lnTo>
                <a:lnTo>
                  <a:pt x="593548" y="825863"/>
                </a:lnTo>
                <a:lnTo>
                  <a:pt x="0" y="8258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593" t="-4680" b="-468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36625" y="180943"/>
            <a:ext cx="674331" cy="798439"/>
          </a:xfrm>
          <a:custGeom>
            <a:avLst/>
            <a:gdLst/>
            <a:ahLst/>
            <a:cxnLst/>
            <a:rect l="l" t="t" r="r" b="b"/>
            <a:pathLst>
              <a:path w="674331" h="798439">
                <a:moveTo>
                  <a:pt x="0" y="0"/>
                </a:moveTo>
                <a:lnTo>
                  <a:pt x="674331" y="0"/>
                </a:lnTo>
                <a:lnTo>
                  <a:pt x="674331" y="798439"/>
                </a:lnTo>
                <a:lnTo>
                  <a:pt x="0" y="7984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26" r="-182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88674" y="9582748"/>
            <a:ext cx="366148" cy="366148"/>
          </a:xfrm>
          <a:custGeom>
            <a:avLst/>
            <a:gdLst/>
            <a:ahLst/>
            <a:cxnLst/>
            <a:rect l="l" t="t" r="r" b="b"/>
            <a:pathLst>
              <a:path w="366148" h="366148">
                <a:moveTo>
                  <a:pt x="0" y="0"/>
                </a:moveTo>
                <a:lnTo>
                  <a:pt x="366147" y="0"/>
                </a:lnTo>
                <a:lnTo>
                  <a:pt x="366147" y="366148"/>
                </a:lnTo>
                <a:lnTo>
                  <a:pt x="0" y="3661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304367" y="9594859"/>
            <a:ext cx="354037" cy="354037"/>
          </a:xfrm>
          <a:custGeom>
            <a:avLst/>
            <a:gdLst/>
            <a:ahLst/>
            <a:cxnLst/>
            <a:rect l="l" t="t" r="r" b="b"/>
            <a:pathLst>
              <a:path w="354037" h="354037">
                <a:moveTo>
                  <a:pt x="0" y="0"/>
                </a:moveTo>
                <a:lnTo>
                  <a:pt x="354037" y="0"/>
                </a:lnTo>
                <a:lnTo>
                  <a:pt x="354037" y="354037"/>
                </a:lnTo>
                <a:lnTo>
                  <a:pt x="0" y="3540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81386" y="180943"/>
            <a:ext cx="1490990" cy="995857"/>
          </a:xfrm>
          <a:custGeom>
            <a:avLst/>
            <a:gdLst/>
            <a:ahLst/>
            <a:cxnLst/>
            <a:rect l="l" t="t" r="r" b="b"/>
            <a:pathLst>
              <a:path w="1490990" h="995857">
                <a:moveTo>
                  <a:pt x="0" y="0"/>
                </a:moveTo>
                <a:lnTo>
                  <a:pt x="1490990" y="0"/>
                </a:lnTo>
                <a:lnTo>
                  <a:pt x="1490990" y="995857"/>
                </a:lnTo>
                <a:lnTo>
                  <a:pt x="0" y="9958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95212" y="481595"/>
            <a:ext cx="13391433" cy="1995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6999">
                <a:solidFill>
                  <a:srgbClr val="FFDE59"/>
                </a:solidFill>
                <a:cs typeface="Prompt Bold"/>
              </a:rPr>
              <a:t>สรุปผลการดำเนินงาน</a:t>
            </a:r>
          </a:p>
          <a:p>
            <a:pPr algn="ctr">
              <a:lnSpc>
                <a:spcPts val="7839"/>
              </a:lnSpc>
            </a:pPr>
            <a:r>
              <a:rPr lang="en-US" sz="6999">
                <a:solidFill>
                  <a:srgbClr val="FFDE59"/>
                </a:solidFill>
                <a:cs typeface="Prompt Bold"/>
              </a:rPr>
              <a:t>ด้านจิตอาสา</a:t>
            </a:r>
          </a:p>
        </p:txBody>
      </p:sp>
      <p:grpSp>
        <p:nvGrpSpPr>
          <p:cNvPr id="9" name="Group 9"/>
          <p:cNvGrpSpPr/>
          <p:nvPr/>
        </p:nvGrpSpPr>
        <p:grpSpPr>
          <a:xfrm rot="-5400000">
            <a:off x="3808137" y="1127146"/>
            <a:ext cx="87630" cy="2039983"/>
            <a:chOff x="0" y="0"/>
            <a:chExt cx="23080" cy="5372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ECEEE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933099" y="4415025"/>
            <a:ext cx="4757990" cy="4703705"/>
            <a:chOff x="0" y="0"/>
            <a:chExt cx="82218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2181" cy="812800"/>
            </a:xfrm>
            <a:custGeom>
              <a:avLst/>
              <a:gdLst/>
              <a:ahLst/>
              <a:cxnLst/>
              <a:rect l="l" t="t" r="r" b="b"/>
              <a:pathLst>
                <a:path w="822181" h="812800">
                  <a:moveTo>
                    <a:pt x="32543" y="0"/>
                  </a:moveTo>
                  <a:lnTo>
                    <a:pt x="789638" y="0"/>
                  </a:lnTo>
                  <a:cubicBezTo>
                    <a:pt x="807611" y="0"/>
                    <a:pt x="822181" y="14570"/>
                    <a:pt x="822181" y="32543"/>
                  </a:cubicBezTo>
                  <a:lnTo>
                    <a:pt x="822181" y="780257"/>
                  </a:lnTo>
                  <a:cubicBezTo>
                    <a:pt x="822181" y="788888"/>
                    <a:pt x="818752" y="797165"/>
                    <a:pt x="812649" y="803268"/>
                  </a:cubicBezTo>
                  <a:cubicBezTo>
                    <a:pt x="806546" y="809371"/>
                    <a:pt x="798269" y="812800"/>
                    <a:pt x="789638" y="812800"/>
                  </a:cubicBezTo>
                  <a:lnTo>
                    <a:pt x="32543" y="812800"/>
                  </a:lnTo>
                  <a:cubicBezTo>
                    <a:pt x="23912" y="812800"/>
                    <a:pt x="15635" y="809371"/>
                    <a:pt x="9532" y="803268"/>
                  </a:cubicBezTo>
                  <a:cubicBezTo>
                    <a:pt x="3429" y="797165"/>
                    <a:pt x="0" y="788888"/>
                    <a:pt x="0" y="780257"/>
                  </a:cubicBezTo>
                  <a:lnTo>
                    <a:pt x="0" y="32543"/>
                  </a:lnTo>
                  <a:cubicBezTo>
                    <a:pt x="0" y="23912"/>
                    <a:pt x="3429" y="15635"/>
                    <a:pt x="9532" y="9532"/>
                  </a:cubicBezTo>
                  <a:cubicBezTo>
                    <a:pt x="15635" y="3429"/>
                    <a:pt x="23912" y="0"/>
                    <a:pt x="32543" y="0"/>
                  </a:cubicBezTo>
                  <a:close/>
                </a:path>
              </a:pathLst>
            </a:custGeom>
            <a:blipFill>
              <a:blip r:embed="rId11"/>
              <a:stretch>
                <a:fillRect t="-17420" b="-17420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7795864" y="4415025"/>
            <a:ext cx="5219415" cy="4703705"/>
            <a:chOff x="0" y="0"/>
            <a:chExt cx="901915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01915" cy="812800"/>
            </a:xfrm>
            <a:custGeom>
              <a:avLst/>
              <a:gdLst/>
              <a:ahLst/>
              <a:cxnLst/>
              <a:rect l="l" t="t" r="r" b="b"/>
              <a:pathLst>
                <a:path w="901915" h="812800">
                  <a:moveTo>
                    <a:pt x="29666" y="0"/>
                  </a:moveTo>
                  <a:lnTo>
                    <a:pt x="872249" y="0"/>
                  </a:lnTo>
                  <a:cubicBezTo>
                    <a:pt x="880117" y="0"/>
                    <a:pt x="887662" y="3126"/>
                    <a:pt x="893226" y="8689"/>
                  </a:cubicBezTo>
                  <a:cubicBezTo>
                    <a:pt x="898789" y="14252"/>
                    <a:pt x="901915" y="21798"/>
                    <a:pt x="901915" y="29666"/>
                  </a:cubicBezTo>
                  <a:lnTo>
                    <a:pt x="901915" y="783134"/>
                  </a:lnTo>
                  <a:cubicBezTo>
                    <a:pt x="901915" y="791002"/>
                    <a:pt x="898789" y="798548"/>
                    <a:pt x="893226" y="804111"/>
                  </a:cubicBezTo>
                  <a:cubicBezTo>
                    <a:pt x="887662" y="809675"/>
                    <a:pt x="880117" y="812800"/>
                    <a:pt x="872249" y="812800"/>
                  </a:cubicBezTo>
                  <a:lnTo>
                    <a:pt x="29666" y="812800"/>
                  </a:lnTo>
                  <a:cubicBezTo>
                    <a:pt x="21798" y="812800"/>
                    <a:pt x="14252" y="809675"/>
                    <a:pt x="8689" y="804111"/>
                  </a:cubicBezTo>
                  <a:cubicBezTo>
                    <a:pt x="3126" y="798548"/>
                    <a:pt x="0" y="791002"/>
                    <a:pt x="0" y="783134"/>
                  </a:cubicBezTo>
                  <a:lnTo>
                    <a:pt x="0" y="29666"/>
                  </a:lnTo>
                  <a:cubicBezTo>
                    <a:pt x="0" y="21798"/>
                    <a:pt x="3126" y="14252"/>
                    <a:pt x="8689" y="8689"/>
                  </a:cubicBezTo>
                  <a:cubicBezTo>
                    <a:pt x="14252" y="3126"/>
                    <a:pt x="21798" y="0"/>
                    <a:pt x="29666" y="0"/>
                  </a:cubicBezTo>
                  <a:close/>
                </a:path>
              </a:pathLst>
            </a:custGeom>
            <a:blipFill>
              <a:blip r:embed="rId12"/>
              <a:stretch>
                <a:fillRect l="-12666" r="-7465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3120054" y="4415025"/>
            <a:ext cx="4852322" cy="4703705"/>
            <a:chOff x="0" y="0"/>
            <a:chExt cx="838481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38481" cy="812800"/>
            </a:xfrm>
            <a:custGeom>
              <a:avLst/>
              <a:gdLst/>
              <a:ahLst/>
              <a:cxnLst/>
              <a:rect l="l" t="t" r="r" b="b"/>
              <a:pathLst>
                <a:path w="838481" h="812800">
                  <a:moveTo>
                    <a:pt x="31910" y="0"/>
                  </a:moveTo>
                  <a:lnTo>
                    <a:pt x="806571" y="0"/>
                  </a:lnTo>
                  <a:cubicBezTo>
                    <a:pt x="824194" y="0"/>
                    <a:pt x="838481" y="14287"/>
                    <a:pt x="838481" y="31910"/>
                  </a:cubicBezTo>
                  <a:lnTo>
                    <a:pt x="838481" y="780890"/>
                  </a:lnTo>
                  <a:cubicBezTo>
                    <a:pt x="838481" y="789353"/>
                    <a:pt x="835119" y="797469"/>
                    <a:pt x="829135" y="803454"/>
                  </a:cubicBezTo>
                  <a:cubicBezTo>
                    <a:pt x="823151" y="809438"/>
                    <a:pt x="815034" y="812800"/>
                    <a:pt x="806571" y="812800"/>
                  </a:cubicBezTo>
                  <a:lnTo>
                    <a:pt x="31910" y="812800"/>
                  </a:lnTo>
                  <a:cubicBezTo>
                    <a:pt x="23447" y="812800"/>
                    <a:pt x="15331" y="809438"/>
                    <a:pt x="9346" y="803454"/>
                  </a:cubicBezTo>
                  <a:cubicBezTo>
                    <a:pt x="3362" y="797469"/>
                    <a:pt x="0" y="789353"/>
                    <a:pt x="0" y="780890"/>
                  </a:cubicBezTo>
                  <a:lnTo>
                    <a:pt x="0" y="31910"/>
                  </a:lnTo>
                  <a:cubicBezTo>
                    <a:pt x="0" y="23447"/>
                    <a:pt x="3362" y="15331"/>
                    <a:pt x="9346" y="9346"/>
                  </a:cubicBezTo>
                  <a:cubicBezTo>
                    <a:pt x="15331" y="3362"/>
                    <a:pt x="23447" y="0"/>
                    <a:pt x="31910" y="0"/>
                  </a:cubicBezTo>
                  <a:close/>
                </a:path>
              </a:pathLst>
            </a:custGeom>
            <a:blipFill>
              <a:blip r:embed="rId13"/>
              <a:stretch>
                <a:fillRect l="-8457" r="-20763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 rot="-5400000">
            <a:off x="14715595" y="1039516"/>
            <a:ext cx="87630" cy="2039983"/>
            <a:chOff x="0" y="0"/>
            <a:chExt cx="23080" cy="53727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ECEEE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4554843" y="9641641"/>
            <a:ext cx="2310330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www.dwr.go.th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720506" y="9641641"/>
            <a:ext cx="1315021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0 2271 6286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312094" y="3135312"/>
            <a:ext cx="7957669" cy="64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500">
                <a:solidFill>
                  <a:srgbClr val="FFFFFF"/>
                </a:solidFill>
                <a:latin typeface="Prompt Bold"/>
                <a:cs typeface="Prompt Bold"/>
              </a:rPr>
              <a:t>กิจกรรม “โครงการเหลือ-ขอ”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6625" y="5540904"/>
            <a:ext cx="1903241" cy="1008718"/>
          </a:xfrm>
          <a:custGeom>
            <a:avLst/>
            <a:gdLst/>
            <a:ahLst/>
            <a:cxnLst/>
            <a:rect l="l" t="t" r="r" b="b"/>
            <a:pathLst>
              <a:path w="1903241" h="1008718">
                <a:moveTo>
                  <a:pt x="0" y="0"/>
                </a:moveTo>
                <a:lnTo>
                  <a:pt x="1903241" y="0"/>
                </a:lnTo>
                <a:lnTo>
                  <a:pt x="1903241" y="1008718"/>
                </a:lnTo>
                <a:lnTo>
                  <a:pt x="0" y="1008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6923" y="241384"/>
            <a:ext cx="593548" cy="825863"/>
          </a:xfrm>
          <a:custGeom>
            <a:avLst/>
            <a:gdLst/>
            <a:ahLst/>
            <a:cxnLst/>
            <a:rect l="l" t="t" r="r" b="b"/>
            <a:pathLst>
              <a:path w="593548" h="825863">
                <a:moveTo>
                  <a:pt x="0" y="0"/>
                </a:moveTo>
                <a:lnTo>
                  <a:pt x="593548" y="0"/>
                </a:lnTo>
                <a:lnTo>
                  <a:pt x="593548" y="825863"/>
                </a:lnTo>
                <a:lnTo>
                  <a:pt x="0" y="8258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593" t="-4680" b="-468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36625" y="180943"/>
            <a:ext cx="674331" cy="798439"/>
          </a:xfrm>
          <a:custGeom>
            <a:avLst/>
            <a:gdLst/>
            <a:ahLst/>
            <a:cxnLst/>
            <a:rect l="l" t="t" r="r" b="b"/>
            <a:pathLst>
              <a:path w="674331" h="798439">
                <a:moveTo>
                  <a:pt x="0" y="0"/>
                </a:moveTo>
                <a:lnTo>
                  <a:pt x="674331" y="0"/>
                </a:lnTo>
                <a:lnTo>
                  <a:pt x="674331" y="798439"/>
                </a:lnTo>
                <a:lnTo>
                  <a:pt x="0" y="7984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26" r="-182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88674" y="9582748"/>
            <a:ext cx="366148" cy="366148"/>
          </a:xfrm>
          <a:custGeom>
            <a:avLst/>
            <a:gdLst/>
            <a:ahLst/>
            <a:cxnLst/>
            <a:rect l="l" t="t" r="r" b="b"/>
            <a:pathLst>
              <a:path w="366148" h="366148">
                <a:moveTo>
                  <a:pt x="0" y="0"/>
                </a:moveTo>
                <a:lnTo>
                  <a:pt x="366147" y="0"/>
                </a:lnTo>
                <a:lnTo>
                  <a:pt x="366147" y="366148"/>
                </a:lnTo>
                <a:lnTo>
                  <a:pt x="0" y="3661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304367" y="9594859"/>
            <a:ext cx="354037" cy="354037"/>
          </a:xfrm>
          <a:custGeom>
            <a:avLst/>
            <a:gdLst/>
            <a:ahLst/>
            <a:cxnLst/>
            <a:rect l="l" t="t" r="r" b="b"/>
            <a:pathLst>
              <a:path w="354037" h="354037">
                <a:moveTo>
                  <a:pt x="0" y="0"/>
                </a:moveTo>
                <a:lnTo>
                  <a:pt x="354037" y="0"/>
                </a:lnTo>
                <a:lnTo>
                  <a:pt x="354037" y="354037"/>
                </a:lnTo>
                <a:lnTo>
                  <a:pt x="0" y="3540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81386" y="180943"/>
            <a:ext cx="1490990" cy="995857"/>
          </a:xfrm>
          <a:custGeom>
            <a:avLst/>
            <a:gdLst/>
            <a:ahLst/>
            <a:cxnLst/>
            <a:rect l="l" t="t" r="r" b="b"/>
            <a:pathLst>
              <a:path w="1490990" h="995857">
                <a:moveTo>
                  <a:pt x="0" y="0"/>
                </a:moveTo>
                <a:lnTo>
                  <a:pt x="1490990" y="0"/>
                </a:lnTo>
                <a:lnTo>
                  <a:pt x="1490990" y="995857"/>
                </a:lnTo>
                <a:lnTo>
                  <a:pt x="0" y="9958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95212" y="481595"/>
            <a:ext cx="13391433" cy="1995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6999">
                <a:solidFill>
                  <a:srgbClr val="FFDE59"/>
                </a:solidFill>
                <a:cs typeface="Prompt Bold"/>
              </a:rPr>
              <a:t>สรุปผลการดำเนินงาน</a:t>
            </a:r>
          </a:p>
          <a:p>
            <a:pPr algn="ctr">
              <a:lnSpc>
                <a:spcPts val="7839"/>
              </a:lnSpc>
            </a:pPr>
            <a:r>
              <a:rPr lang="en-US" sz="6999">
                <a:solidFill>
                  <a:srgbClr val="FFDE59"/>
                </a:solidFill>
                <a:cs typeface="Prompt Bold"/>
              </a:rPr>
              <a:t>ด้านจิตอาสา</a:t>
            </a:r>
          </a:p>
        </p:txBody>
      </p:sp>
      <p:grpSp>
        <p:nvGrpSpPr>
          <p:cNvPr id="9" name="Group 9"/>
          <p:cNvGrpSpPr/>
          <p:nvPr/>
        </p:nvGrpSpPr>
        <p:grpSpPr>
          <a:xfrm rot="-5400000">
            <a:off x="3808137" y="1127146"/>
            <a:ext cx="87630" cy="2039983"/>
            <a:chOff x="0" y="0"/>
            <a:chExt cx="23080" cy="5372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ECEEE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970449" y="4554595"/>
            <a:ext cx="4757990" cy="4703705"/>
            <a:chOff x="0" y="0"/>
            <a:chExt cx="82218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2181" cy="812800"/>
            </a:xfrm>
            <a:custGeom>
              <a:avLst/>
              <a:gdLst/>
              <a:ahLst/>
              <a:cxnLst/>
              <a:rect l="l" t="t" r="r" b="b"/>
              <a:pathLst>
                <a:path w="822181" h="812800">
                  <a:moveTo>
                    <a:pt x="32543" y="0"/>
                  </a:moveTo>
                  <a:lnTo>
                    <a:pt x="789638" y="0"/>
                  </a:lnTo>
                  <a:cubicBezTo>
                    <a:pt x="807611" y="0"/>
                    <a:pt x="822181" y="14570"/>
                    <a:pt x="822181" y="32543"/>
                  </a:cubicBezTo>
                  <a:lnTo>
                    <a:pt x="822181" y="780257"/>
                  </a:lnTo>
                  <a:cubicBezTo>
                    <a:pt x="822181" y="788888"/>
                    <a:pt x="818752" y="797165"/>
                    <a:pt x="812649" y="803268"/>
                  </a:cubicBezTo>
                  <a:cubicBezTo>
                    <a:pt x="806546" y="809371"/>
                    <a:pt x="798269" y="812800"/>
                    <a:pt x="789638" y="812800"/>
                  </a:cubicBezTo>
                  <a:lnTo>
                    <a:pt x="32543" y="812800"/>
                  </a:lnTo>
                  <a:cubicBezTo>
                    <a:pt x="23912" y="812800"/>
                    <a:pt x="15635" y="809371"/>
                    <a:pt x="9532" y="803268"/>
                  </a:cubicBezTo>
                  <a:cubicBezTo>
                    <a:pt x="3429" y="797165"/>
                    <a:pt x="0" y="788888"/>
                    <a:pt x="0" y="780257"/>
                  </a:cubicBezTo>
                  <a:lnTo>
                    <a:pt x="0" y="32543"/>
                  </a:lnTo>
                  <a:cubicBezTo>
                    <a:pt x="0" y="23912"/>
                    <a:pt x="3429" y="15635"/>
                    <a:pt x="9532" y="9532"/>
                  </a:cubicBezTo>
                  <a:cubicBezTo>
                    <a:pt x="15635" y="3429"/>
                    <a:pt x="23912" y="0"/>
                    <a:pt x="32543" y="0"/>
                  </a:cubicBezTo>
                  <a:close/>
                </a:path>
              </a:pathLst>
            </a:custGeom>
            <a:blipFill>
              <a:blip r:embed="rId11"/>
              <a:stretch>
                <a:fillRect t="-27219" b="-52609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2831961" y="4554595"/>
            <a:ext cx="4947988" cy="4703705"/>
            <a:chOff x="0" y="0"/>
            <a:chExt cx="855012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55012" cy="812800"/>
            </a:xfrm>
            <a:custGeom>
              <a:avLst/>
              <a:gdLst/>
              <a:ahLst/>
              <a:cxnLst/>
              <a:rect l="l" t="t" r="r" b="b"/>
              <a:pathLst>
                <a:path w="855012" h="812800">
                  <a:moveTo>
                    <a:pt x="31293" y="0"/>
                  </a:moveTo>
                  <a:lnTo>
                    <a:pt x="823719" y="0"/>
                  </a:lnTo>
                  <a:cubicBezTo>
                    <a:pt x="841002" y="0"/>
                    <a:pt x="855012" y="14010"/>
                    <a:pt x="855012" y="31293"/>
                  </a:cubicBezTo>
                  <a:lnTo>
                    <a:pt x="855012" y="781507"/>
                  </a:lnTo>
                  <a:cubicBezTo>
                    <a:pt x="855012" y="789806"/>
                    <a:pt x="851715" y="797766"/>
                    <a:pt x="845847" y="803634"/>
                  </a:cubicBezTo>
                  <a:cubicBezTo>
                    <a:pt x="839978" y="809503"/>
                    <a:pt x="832018" y="812800"/>
                    <a:pt x="823719" y="812800"/>
                  </a:cubicBezTo>
                  <a:lnTo>
                    <a:pt x="31293" y="812800"/>
                  </a:lnTo>
                  <a:cubicBezTo>
                    <a:pt x="22994" y="812800"/>
                    <a:pt x="15034" y="809503"/>
                    <a:pt x="9166" y="803634"/>
                  </a:cubicBezTo>
                  <a:cubicBezTo>
                    <a:pt x="3297" y="797766"/>
                    <a:pt x="0" y="789806"/>
                    <a:pt x="0" y="781507"/>
                  </a:cubicBezTo>
                  <a:lnTo>
                    <a:pt x="0" y="31293"/>
                  </a:lnTo>
                  <a:cubicBezTo>
                    <a:pt x="0" y="22994"/>
                    <a:pt x="3297" y="15034"/>
                    <a:pt x="9166" y="9166"/>
                  </a:cubicBezTo>
                  <a:cubicBezTo>
                    <a:pt x="15034" y="3297"/>
                    <a:pt x="22994" y="0"/>
                    <a:pt x="31293" y="0"/>
                  </a:cubicBezTo>
                  <a:close/>
                </a:path>
              </a:pathLst>
            </a:custGeom>
            <a:blipFill>
              <a:blip r:embed="rId12"/>
              <a:stretch>
                <a:fillRect l="-8423" r="-18298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2918939" y="4554595"/>
            <a:ext cx="4852322" cy="4703705"/>
            <a:chOff x="0" y="0"/>
            <a:chExt cx="838481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38481" cy="812800"/>
            </a:xfrm>
            <a:custGeom>
              <a:avLst/>
              <a:gdLst/>
              <a:ahLst/>
              <a:cxnLst/>
              <a:rect l="l" t="t" r="r" b="b"/>
              <a:pathLst>
                <a:path w="838481" h="812800">
                  <a:moveTo>
                    <a:pt x="31910" y="0"/>
                  </a:moveTo>
                  <a:lnTo>
                    <a:pt x="806571" y="0"/>
                  </a:lnTo>
                  <a:cubicBezTo>
                    <a:pt x="824194" y="0"/>
                    <a:pt x="838481" y="14287"/>
                    <a:pt x="838481" y="31910"/>
                  </a:cubicBezTo>
                  <a:lnTo>
                    <a:pt x="838481" y="780890"/>
                  </a:lnTo>
                  <a:cubicBezTo>
                    <a:pt x="838481" y="789353"/>
                    <a:pt x="835119" y="797469"/>
                    <a:pt x="829135" y="803454"/>
                  </a:cubicBezTo>
                  <a:cubicBezTo>
                    <a:pt x="823151" y="809438"/>
                    <a:pt x="815034" y="812800"/>
                    <a:pt x="806571" y="812800"/>
                  </a:cubicBezTo>
                  <a:lnTo>
                    <a:pt x="31910" y="812800"/>
                  </a:lnTo>
                  <a:cubicBezTo>
                    <a:pt x="23447" y="812800"/>
                    <a:pt x="15331" y="809438"/>
                    <a:pt x="9346" y="803454"/>
                  </a:cubicBezTo>
                  <a:cubicBezTo>
                    <a:pt x="3362" y="797469"/>
                    <a:pt x="0" y="789353"/>
                    <a:pt x="0" y="780890"/>
                  </a:cubicBezTo>
                  <a:lnTo>
                    <a:pt x="0" y="31910"/>
                  </a:lnTo>
                  <a:cubicBezTo>
                    <a:pt x="0" y="23447"/>
                    <a:pt x="3362" y="15331"/>
                    <a:pt x="9346" y="9346"/>
                  </a:cubicBezTo>
                  <a:cubicBezTo>
                    <a:pt x="15331" y="3362"/>
                    <a:pt x="23447" y="0"/>
                    <a:pt x="31910" y="0"/>
                  </a:cubicBezTo>
                  <a:close/>
                </a:path>
              </a:pathLst>
            </a:custGeom>
            <a:blipFill>
              <a:blip r:embed="rId13"/>
              <a:stretch>
                <a:fillRect l="-26357" r="-2863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 rot="-5400000">
            <a:off x="14715595" y="1039516"/>
            <a:ext cx="87630" cy="2039983"/>
            <a:chOff x="0" y="0"/>
            <a:chExt cx="23080" cy="53727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ECEEE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4554843" y="9641641"/>
            <a:ext cx="2310330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www.dwr.go.th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720506" y="9641641"/>
            <a:ext cx="1315021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0 2271 6286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669554" y="3135312"/>
            <a:ext cx="9242749" cy="64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500">
                <a:solidFill>
                  <a:srgbClr val="FFFFFF"/>
                </a:solidFill>
                <a:latin typeface="Prompt Bold"/>
                <a:cs typeface="Prompt Bold"/>
              </a:rPr>
              <a:t>กิจกรรม “โครงการคุณไม่ใช้ เราขอ”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8720" y="5568047"/>
            <a:ext cx="1903241" cy="1008718"/>
          </a:xfrm>
          <a:custGeom>
            <a:avLst/>
            <a:gdLst/>
            <a:ahLst/>
            <a:cxnLst/>
            <a:rect l="l" t="t" r="r" b="b"/>
            <a:pathLst>
              <a:path w="1903241" h="1008718">
                <a:moveTo>
                  <a:pt x="0" y="0"/>
                </a:moveTo>
                <a:lnTo>
                  <a:pt x="1903241" y="0"/>
                </a:lnTo>
                <a:lnTo>
                  <a:pt x="1903241" y="1008718"/>
                </a:lnTo>
                <a:lnTo>
                  <a:pt x="0" y="1008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6923" y="241384"/>
            <a:ext cx="593548" cy="825863"/>
          </a:xfrm>
          <a:custGeom>
            <a:avLst/>
            <a:gdLst/>
            <a:ahLst/>
            <a:cxnLst/>
            <a:rect l="l" t="t" r="r" b="b"/>
            <a:pathLst>
              <a:path w="593548" h="825863">
                <a:moveTo>
                  <a:pt x="0" y="0"/>
                </a:moveTo>
                <a:lnTo>
                  <a:pt x="593548" y="0"/>
                </a:lnTo>
                <a:lnTo>
                  <a:pt x="593548" y="825863"/>
                </a:lnTo>
                <a:lnTo>
                  <a:pt x="0" y="8258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593" t="-4680" b="-468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36625" y="180943"/>
            <a:ext cx="674331" cy="798439"/>
          </a:xfrm>
          <a:custGeom>
            <a:avLst/>
            <a:gdLst/>
            <a:ahLst/>
            <a:cxnLst/>
            <a:rect l="l" t="t" r="r" b="b"/>
            <a:pathLst>
              <a:path w="674331" h="798439">
                <a:moveTo>
                  <a:pt x="0" y="0"/>
                </a:moveTo>
                <a:lnTo>
                  <a:pt x="674331" y="0"/>
                </a:lnTo>
                <a:lnTo>
                  <a:pt x="674331" y="798439"/>
                </a:lnTo>
                <a:lnTo>
                  <a:pt x="0" y="7984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26" r="-182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88674" y="9582748"/>
            <a:ext cx="366148" cy="366148"/>
          </a:xfrm>
          <a:custGeom>
            <a:avLst/>
            <a:gdLst/>
            <a:ahLst/>
            <a:cxnLst/>
            <a:rect l="l" t="t" r="r" b="b"/>
            <a:pathLst>
              <a:path w="366148" h="366148">
                <a:moveTo>
                  <a:pt x="0" y="0"/>
                </a:moveTo>
                <a:lnTo>
                  <a:pt x="366147" y="0"/>
                </a:lnTo>
                <a:lnTo>
                  <a:pt x="366147" y="366148"/>
                </a:lnTo>
                <a:lnTo>
                  <a:pt x="0" y="3661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304367" y="9594859"/>
            <a:ext cx="354037" cy="354037"/>
          </a:xfrm>
          <a:custGeom>
            <a:avLst/>
            <a:gdLst/>
            <a:ahLst/>
            <a:cxnLst/>
            <a:rect l="l" t="t" r="r" b="b"/>
            <a:pathLst>
              <a:path w="354037" h="354037">
                <a:moveTo>
                  <a:pt x="0" y="0"/>
                </a:moveTo>
                <a:lnTo>
                  <a:pt x="354037" y="0"/>
                </a:lnTo>
                <a:lnTo>
                  <a:pt x="354037" y="354037"/>
                </a:lnTo>
                <a:lnTo>
                  <a:pt x="0" y="3540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81386" y="180943"/>
            <a:ext cx="1490990" cy="995857"/>
          </a:xfrm>
          <a:custGeom>
            <a:avLst/>
            <a:gdLst/>
            <a:ahLst/>
            <a:cxnLst/>
            <a:rect l="l" t="t" r="r" b="b"/>
            <a:pathLst>
              <a:path w="1490990" h="995857">
                <a:moveTo>
                  <a:pt x="0" y="0"/>
                </a:moveTo>
                <a:lnTo>
                  <a:pt x="1490990" y="0"/>
                </a:lnTo>
                <a:lnTo>
                  <a:pt x="1490990" y="995857"/>
                </a:lnTo>
                <a:lnTo>
                  <a:pt x="0" y="9958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95212" y="481595"/>
            <a:ext cx="13391433" cy="1995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6999">
                <a:solidFill>
                  <a:srgbClr val="FFDE59"/>
                </a:solidFill>
                <a:cs typeface="Prompt Bold"/>
              </a:rPr>
              <a:t>สรุปผลการดำเนินงาน</a:t>
            </a:r>
          </a:p>
          <a:p>
            <a:pPr algn="ctr">
              <a:lnSpc>
                <a:spcPts val="7839"/>
              </a:lnSpc>
            </a:pPr>
            <a:r>
              <a:rPr lang="en-US" sz="6999">
                <a:solidFill>
                  <a:srgbClr val="FFDE59"/>
                </a:solidFill>
                <a:cs typeface="Prompt Bold"/>
              </a:rPr>
              <a:t>ด้านจิตอาสา</a:t>
            </a:r>
          </a:p>
        </p:txBody>
      </p:sp>
      <p:grpSp>
        <p:nvGrpSpPr>
          <p:cNvPr id="9" name="Group 9"/>
          <p:cNvGrpSpPr/>
          <p:nvPr/>
        </p:nvGrpSpPr>
        <p:grpSpPr>
          <a:xfrm rot="-5400000">
            <a:off x="3808137" y="1127146"/>
            <a:ext cx="87630" cy="2039983"/>
            <a:chOff x="0" y="0"/>
            <a:chExt cx="23080" cy="5372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ECEEE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4715595" y="1039516"/>
            <a:ext cx="87630" cy="2039983"/>
            <a:chOff x="0" y="0"/>
            <a:chExt cx="23080" cy="53727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ECEEED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496019" y="4331957"/>
            <a:ext cx="3618000" cy="4703705"/>
            <a:chOff x="0" y="0"/>
            <a:chExt cx="62519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25190" cy="812800"/>
            </a:xfrm>
            <a:custGeom>
              <a:avLst/>
              <a:gdLst/>
              <a:ahLst/>
              <a:cxnLst/>
              <a:rect l="l" t="t" r="r" b="b"/>
              <a:pathLst>
                <a:path w="625190" h="812800">
                  <a:moveTo>
                    <a:pt x="42797" y="0"/>
                  </a:moveTo>
                  <a:lnTo>
                    <a:pt x="582393" y="0"/>
                  </a:lnTo>
                  <a:cubicBezTo>
                    <a:pt x="606029" y="0"/>
                    <a:pt x="625190" y="19161"/>
                    <a:pt x="625190" y="42797"/>
                  </a:cubicBezTo>
                  <a:lnTo>
                    <a:pt x="625190" y="770003"/>
                  </a:lnTo>
                  <a:cubicBezTo>
                    <a:pt x="625190" y="793639"/>
                    <a:pt x="606029" y="812800"/>
                    <a:pt x="582393" y="812800"/>
                  </a:cubicBezTo>
                  <a:lnTo>
                    <a:pt x="42797" y="812800"/>
                  </a:lnTo>
                  <a:cubicBezTo>
                    <a:pt x="19161" y="812800"/>
                    <a:pt x="0" y="793639"/>
                    <a:pt x="0" y="770003"/>
                  </a:cubicBezTo>
                  <a:lnTo>
                    <a:pt x="0" y="42797"/>
                  </a:lnTo>
                  <a:cubicBezTo>
                    <a:pt x="0" y="19161"/>
                    <a:pt x="19161" y="0"/>
                    <a:pt x="42797" y="0"/>
                  </a:cubicBezTo>
                  <a:close/>
                </a:path>
              </a:pathLst>
            </a:custGeom>
            <a:blipFill>
              <a:blip r:embed="rId11"/>
              <a:stretch>
                <a:fillRect t="-18371" b="-18371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7343793" y="4331957"/>
            <a:ext cx="3600413" cy="4703705"/>
            <a:chOff x="0" y="0"/>
            <a:chExt cx="622151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2151" cy="812800"/>
            </a:xfrm>
            <a:custGeom>
              <a:avLst/>
              <a:gdLst/>
              <a:ahLst/>
              <a:cxnLst/>
              <a:rect l="l" t="t" r="r" b="b"/>
              <a:pathLst>
                <a:path w="622151" h="812800">
                  <a:moveTo>
                    <a:pt x="43006" y="0"/>
                  </a:moveTo>
                  <a:lnTo>
                    <a:pt x="579146" y="0"/>
                  </a:lnTo>
                  <a:cubicBezTo>
                    <a:pt x="602897" y="0"/>
                    <a:pt x="622151" y="19254"/>
                    <a:pt x="622151" y="43006"/>
                  </a:cubicBezTo>
                  <a:lnTo>
                    <a:pt x="622151" y="769794"/>
                  </a:lnTo>
                  <a:cubicBezTo>
                    <a:pt x="622151" y="793546"/>
                    <a:pt x="602897" y="812800"/>
                    <a:pt x="579146" y="812800"/>
                  </a:cubicBezTo>
                  <a:lnTo>
                    <a:pt x="43006" y="812800"/>
                  </a:lnTo>
                  <a:cubicBezTo>
                    <a:pt x="19254" y="812800"/>
                    <a:pt x="0" y="793546"/>
                    <a:pt x="0" y="769794"/>
                  </a:cubicBezTo>
                  <a:lnTo>
                    <a:pt x="0" y="43006"/>
                  </a:lnTo>
                  <a:cubicBezTo>
                    <a:pt x="0" y="19254"/>
                    <a:pt x="19254" y="0"/>
                    <a:pt x="43006" y="0"/>
                  </a:cubicBezTo>
                  <a:close/>
                </a:path>
              </a:pathLst>
            </a:custGeom>
            <a:blipFill>
              <a:blip r:embed="rId12"/>
              <a:stretch>
                <a:fillRect t="-18039" b="-18039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11172807" y="4331957"/>
            <a:ext cx="5747323" cy="4703705"/>
            <a:chOff x="0" y="0"/>
            <a:chExt cx="993137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93137" cy="812800"/>
            </a:xfrm>
            <a:custGeom>
              <a:avLst/>
              <a:gdLst/>
              <a:ahLst/>
              <a:cxnLst/>
              <a:rect l="l" t="t" r="r" b="b"/>
              <a:pathLst>
                <a:path w="993137" h="812800">
                  <a:moveTo>
                    <a:pt x="26941" y="0"/>
                  </a:moveTo>
                  <a:lnTo>
                    <a:pt x="966196" y="0"/>
                  </a:lnTo>
                  <a:cubicBezTo>
                    <a:pt x="973341" y="0"/>
                    <a:pt x="980194" y="2838"/>
                    <a:pt x="985246" y="7891"/>
                  </a:cubicBezTo>
                  <a:cubicBezTo>
                    <a:pt x="990299" y="12943"/>
                    <a:pt x="993137" y="19796"/>
                    <a:pt x="993137" y="26941"/>
                  </a:cubicBezTo>
                  <a:lnTo>
                    <a:pt x="993137" y="785859"/>
                  </a:lnTo>
                  <a:cubicBezTo>
                    <a:pt x="993137" y="800738"/>
                    <a:pt x="981075" y="812800"/>
                    <a:pt x="966196" y="812800"/>
                  </a:cubicBezTo>
                  <a:lnTo>
                    <a:pt x="26941" y="812800"/>
                  </a:lnTo>
                  <a:cubicBezTo>
                    <a:pt x="12062" y="812800"/>
                    <a:pt x="0" y="800738"/>
                    <a:pt x="0" y="785859"/>
                  </a:cubicBezTo>
                  <a:lnTo>
                    <a:pt x="0" y="26941"/>
                  </a:lnTo>
                  <a:cubicBezTo>
                    <a:pt x="0" y="12062"/>
                    <a:pt x="12062" y="0"/>
                    <a:pt x="26941" y="0"/>
                  </a:cubicBezTo>
                  <a:close/>
                </a:path>
              </a:pathLst>
            </a:custGeom>
            <a:blipFill>
              <a:blip r:embed="rId13"/>
              <a:stretch>
                <a:fillRect l="-22275" r="-23220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21" name="TextBox 21"/>
          <p:cNvSpPr txBox="1"/>
          <p:nvPr/>
        </p:nvSpPr>
        <p:spPr>
          <a:xfrm>
            <a:off x="14554843" y="9641641"/>
            <a:ext cx="2310330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www.dwr.go.th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720506" y="9641641"/>
            <a:ext cx="1315021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0 2271 6286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381065" y="3135312"/>
            <a:ext cx="11525870" cy="64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500">
                <a:solidFill>
                  <a:srgbClr val="FFFFFF"/>
                </a:solidFill>
                <a:latin typeface="Prompt Bold"/>
                <a:cs typeface="Prompt Bold"/>
              </a:rPr>
              <a:t>กิจกรรม “โครงการเปลี่ยนพลาสติกเป็นบุญ”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6923" y="241384"/>
            <a:ext cx="593548" cy="825863"/>
          </a:xfrm>
          <a:custGeom>
            <a:avLst/>
            <a:gdLst/>
            <a:ahLst/>
            <a:cxnLst/>
            <a:rect l="l" t="t" r="r" b="b"/>
            <a:pathLst>
              <a:path w="593548" h="825863">
                <a:moveTo>
                  <a:pt x="0" y="0"/>
                </a:moveTo>
                <a:lnTo>
                  <a:pt x="593548" y="0"/>
                </a:lnTo>
                <a:lnTo>
                  <a:pt x="593548" y="825863"/>
                </a:lnTo>
                <a:lnTo>
                  <a:pt x="0" y="8258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93" t="-4680" b="-46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6625" y="180943"/>
            <a:ext cx="674331" cy="798439"/>
          </a:xfrm>
          <a:custGeom>
            <a:avLst/>
            <a:gdLst/>
            <a:ahLst/>
            <a:cxnLst/>
            <a:rect l="l" t="t" r="r" b="b"/>
            <a:pathLst>
              <a:path w="674331" h="798439">
                <a:moveTo>
                  <a:pt x="0" y="0"/>
                </a:moveTo>
                <a:lnTo>
                  <a:pt x="674331" y="0"/>
                </a:lnTo>
                <a:lnTo>
                  <a:pt x="674331" y="798439"/>
                </a:lnTo>
                <a:lnTo>
                  <a:pt x="0" y="798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26" r="-182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88674" y="9582748"/>
            <a:ext cx="366148" cy="366148"/>
          </a:xfrm>
          <a:custGeom>
            <a:avLst/>
            <a:gdLst/>
            <a:ahLst/>
            <a:cxnLst/>
            <a:rect l="l" t="t" r="r" b="b"/>
            <a:pathLst>
              <a:path w="366148" h="366148">
                <a:moveTo>
                  <a:pt x="0" y="0"/>
                </a:moveTo>
                <a:lnTo>
                  <a:pt x="366147" y="0"/>
                </a:lnTo>
                <a:lnTo>
                  <a:pt x="366147" y="366148"/>
                </a:lnTo>
                <a:lnTo>
                  <a:pt x="0" y="366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04367" y="9594859"/>
            <a:ext cx="354037" cy="354037"/>
          </a:xfrm>
          <a:custGeom>
            <a:avLst/>
            <a:gdLst/>
            <a:ahLst/>
            <a:cxnLst/>
            <a:rect l="l" t="t" r="r" b="b"/>
            <a:pathLst>
              <a:path w="354037" h="354037">
                <a:moveTo>
                  <a:pt x="0" y="0"/>
                </a:moveTo>
                <a:lnTo>
                  <a:pt x="354037" y="0"/>
                </a:lnTo>
                <a:lnTo>
                  <a:pt x="354037" y="354037"/>
                </a:lnTo>
                <a:lnTo>
                  <a:pt x="0" y="354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81386" y="180943"/>
            <a:ext cx="1490990" cy="995857"/>
          </a:xfrm>
          <a:custGeom>
            <a:avLst/>
            <a:gdLst/>
            <a:ahLst/>
            <a:cxnLst/>
            <a:rect l="l" t="t" r="r" b="b"/>
            <a:pathLst>
              <a:path w="1490990" h="995857">
                <a:moveTo>
                  <a:pt x="0" y="0"/>
                </a:moveTo>
                <a:lnTo>
                  <a:pt x="1490990" y="0"/>
                </a:lnTo>
                <a:lnTo>
                  <a:pt x="1490990" y="995857"/>
                </a:lnTo>
                <a:lnTo>
                  <a:pt x="0" y="9958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595212" y="481595"/>
            <a:ext cx="13391433" cy="1995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6999">
                <a:solidFill>
                  <a:srgbClr val="FFDE59"/>
                </a:solidFill>
                <a:cs typeface="Prompt Bold"/>
              </a:rPr>
              <a:t>สรุปผลการดำเนินงาน</a:t>
            </a:r>
          </a:p>
          <a:p>
            <a:pPr algn="ctr">
              <a:lnSpc>
                <a:spcPts val="7839"/>
              </a:lnSpc>
            </a:pPr>
            <a:r>
              <a:rPr lang="en-US" sz="6999">
                <a:solidFill>
                  <a:srgbClr val="FFDE59"/>
                </a:solidFill>
                <a:cs typeface="Prompt Bold"/>
              </a:rPr>
              <a:t>ด้านจิตอาสา</a:t>
            </a:r>
          </a:p>
        </p:txBody>
      </p:sp>
      <p:grpSp>
        <p:nvGrpSpPr>
          <p:cNvPr id="8" name="Group 8"/>
          <p:cNvGrpSpPr/>
          <p:nvPr/>
        </p:nvGrpSpPr>
        <p:grpSpPr>
          <a:xfrm rot="-5400000">
            <a:off x="3808137" y="1127146"/>
            <a:ext cx="87630" cy="2039983"/>
            <a:chOff x="0" y="0"/>
            <a:chExt cx="23080" cy="5372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35984" y="5148450"/>
            <a:ext cx="5697394" cy="4114800"/>
            <a:chOff x="0" y="0"/>
            <a:chExt cx="984509" cy="71103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84509" cy="711037"/>
            </a:xfrm>
            <a:custGeom>
              <a:avLst/>
              <a:gdLst/>
              <a:ahLst/>
              <a:cxnLst/>
              <a:rect l="l" t="t" r="r" b="b"/>
              <a:pathLst>
                <a:path w="984509" h="711037">
                  <a:moveTo>
                    <a:pt x="27177" y="0"/>
                  </a:moveTo>
                  <a:lnTo>
                    <a:pt x="957332" y="0"/>
                  </a:lnTo>
                  <a:cubicBezTo>
                    <a:pt x="972342" y="0"/>
                    <a:pt x="984509" y="12168"/>
                    <a:pt x="984509" y="27177"/>
                  </a:cubicBezTo>
                  <a:lnTo>
                    <a:pt x="984509" y="683860"/>
                  </a:lnTo>
                  <a:cubicBezTo>
                    <a:pt x="984509" y="698870"/>
                    <a:pt x="972342" y="711037"/>
                    <a:pt x="957332" y="711037"/>
                  </a:cubicBezTo>
                  <a:lnTo>
                    <a:pt x="27177" y="711037"/>
                  </a:lnTo>
                  <a:cubicBezTo>
                    <a:pt x="12168" y="711037"/>
                    <a:pt x="0" y="698870"/>
                    <a:pt x="0" y="683860"/>
                  </a:cubicBezTo>
                  <a:lnTo>
                    <a:pt x="0" y="27177"/>
                  </a:lnTo>
                  <a:cubicBezTo>
                    <a:pt x="0" y="12168"/>
                    <a:pt x="12168" y="0"/>
                    <a:pt x="27177" y="0"/>
                  </a:cubicBezTo>
                  <a:close/>
                </a:path>
              </a:pathLst>
            </a:custGeom>
            <a:blipFill>
              <a:blip r:embed="rId9"/>
              <a:stretch>
                <a:fillRect l="-3334" t="-6045" b="-1263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 rot="-5400000">
            <a:off x="14715595" y="1039516"/>
            <a:ext cx="87630" cy="2039983"/>
            <a:chOff x="0" y="0"/>
            <a:chExt cx="23080" cy="5372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295303" y="5148450"/>
            <a:ext cx="5697394" cy="4114800"/>
            <a:chOff x="0" y="0"/>
            <a:chExt cx="984509" cy="71103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84509" cy="711037"/>
            </a:xfrm>
            <a:custGeom>
              <a:avLst/>
              <a:gdLst/>
              <a:ahLst/>
              <a:cxnLst/>
              <a:rect l="l" t="t" r="r" b="b"/>
              <a:pathLst>
                <a:path w="984509" h="711037">
                  <a:moveTo>
                    <a:pt x="27177" y="0"/>
                  </a:moveTo>
                  <a:lnTo>
                    <a:pt x="957332" y="0"/>
                  </a:lnTo>
                  <a:cubicBezTo>
                    <a:pt x="972342" y="0"/>
                    <a:pt x="984509" y="12168"/>
                    <a:pt x="984509" y="27177"/>
                  </a:cubicBezTo>
                  <a:lnTo>
                    <a:pt x="984509" y="683860"/>
                  </a:lnTo>
                  <a:cubicBezTo>
                    <a:pt x="984509" y="698870"/>
                    <a:pt x="972342" y="711037"/>
                    <a:pt x="957332" y="711037"/>
                  </a:cubicBezTo>
                  <a:lnTo>
                    <a:pt x="27177" y="711037"/>
                  </a:lnTo>
                  <a:cubicBezTo>
                    <a:pt x="12168" y="711037"/>
                    <a:pt x="0" y="698870"/>
                    <a:pt x="0" y="683860"/>
                  </a:cubicBezTo>
                  <a:lnTo>
                    <a:pt x="0" y="27177"/>
                  </a:lnTo>
                  <a:cubicBezTo>
                    <a:pt x="0" y="12168"/>
                    <a:pt x="12168" y="0"/>
                    <a:pt x="27177" y="0"/>
                  </a:cubicBezTo>
                  <a:close/>
                </a:path>
              </a:pathLst>
            </a:custGeom>
            <a:blipFill>
              <a:blip r:embed="rId10"/>
              <a:stretch>
                <a:fillRect l="-14292" t="-17973" r="-5683" b="-6486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12154622" y="5148450"/>
            <a:ext cx="5697394" cy="4114800"/>
            <a:chOff x="0" y="0"/>
            <a:chExt cx="984509" cy="71103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84509" cy="711037"/>
            </a:xfrm>
            <a:custGeom>
              <a:avLst/>
              <a:gdLst/>
              <a:ahLst/>
              <a:cxnLst/>
              <a:rect l="l" t="t" r="r" b="b"/>
              <a:pathLst>
                <a:path w="984509" h="711037">
                  <a:moveTo>
                    <a:pt x="27177" y="0"/>
                  </a:moveTo>
                  <a:lnTo>
                    <a:pt x="957332" y="0"/>
                  </a:lnTo>
                  <a:cubicBezTo>
                    <a:pt x="972342" y="0"/>
                    <a:pt x="984509" y="12168"/>
                    <a:pt x="984509" y="27177"/>
                  </a:cubicBezTo>
                  <a:lnTo>
                    <a:pt x="984509" y="683860"/>
                  </a:lnTo>
                  <a:cubicBezTo>
                    <a:pt x="984509" y="698870"/>
                    <a:pt x="972342" y="711037"/>
                    <a:pt x="957332" y="711037"/>
                  </a:cubicBezTo>
                  <a:lnTo>
                    <a:pt x="27177" y="711037"/>
                  </a:lnTo>
                  <a:cubicBezTo>
                    <a:pt x="12168" y="711037"/>
                    <a:pt x="0" y="698870"/>
                    <a:pt x="0" y="683860"/>
                  </a:cubicBezTo>
                  <a:lnTo>
                    <a:pt x="0" y="27177"/>
                  </a:lnTo>
                  <a:cubicBezTo>
                    <a:pt x="0" y="12168"/>
                    <a:pt x="12168" y="0"/>
                    <a:pt x="27177" y="0"/>
                  </a:cubicBezTo>
                  <a:close/>
                </a:path>
              </a:pathLst>
            </a:custGeom>
            <a:blipFill>
              <a:blip r:embed="rId11"/>
              <a:stretch>
                <a:fillRect l="-2858" t="-23476" r="-16045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20" name="TextBox 20"/>
          <p:cNvSpPr txBox="1"/>
          <p:nvPr/>
        </p:nvSpPr>
        <p:spPr>
          <a:xfrm>
            <a:off x="14554843" y="9641641"/>
            <a:ext cx="2310330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ECEEED"/>
                </a:solidFill>
                <a:latin typeface="Garet"/>
              </a:rPr>
              <a:t>www.dwr.go.th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720506" y="9641641"/>
            <a:ext cx="1315021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ECEEED"/>
                </a:solidFill>
                <a:latin typeface="Garet"/>
              </a:rPr>
              <a:t>0 2271 6286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30904" y="2861286"/>
            <a:ext cx="14120049" cy="2061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9"/>
              </a:lnSpc>
            </a:pPr>
            <a:r>
              <a:rPr lang="en-US" sz="3949">
                <a:solidFill>
                  <a:srgbClr val="FFFFFF"/>
                </a:solidFill>
                <a:latin typeface="Prompt Bold"/>
                <a:cs typeface="Prompt Bold"/>
              </a:rPr>
              <a:t>กิจกรรม “โครงการปันสิ่งของเพื่อน้องมูลนิธิอนุเคราะห์คนพิการ </a:t>
            </a:r>
          </a:p>
          <a:p>
            <a:pPr algn="ctr">
              <a:lnSpc>
                <a:spcPts val="5529"/>
              </a:lnSpc>
            </a:pPr>
            <a:r>
              <a:rPr lang="en-US" sz="3949">
                <a:solidFill>
                  <a:srgbClr val="FFFFFF"/>
                </a:solidFill>
                <a:latin typeface="Prompt Bold"/>
                <a:cs typeface="Prompt Bold"/>
              </a:rPr>
              <a:t>ในพระราชูปถัมภ์ของสมเด็จพระศรีนครินทราบรมราชชนนี”</a:t>
            </a:r>
          </a:p>
          <a:p>
            <a:pPr algn="ctr">
              <a:lnSpc>
                <a:spcPts val="5529"/>
              </a:lnSpc>
            </a:pPr>
            <a:endParaRPr lang="en-US" sz="3949">
              <a:solidFill>
                <a:srgbClr val="FFFFFF"/>
              </a:solidFill>
              <a:latin typeface="Prompt Bold"/>
              <a:cs typeface="Prompt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6923" y="241384"/>
            <a:ext cx="593548" cy="825863"/>
          </a:xfrm>
          <a:custGeom>
            <a:avLst/>
            <a:gdLst/>
            <a:ahLst/>
            <a:cxnLst/>
            <a:rect l="l" t="t" r="r" b="b"/>
            <a:pathLst>
              <a:path w="593548" h="825863">
                <a:moveTo>
                  <a:pt x="0" y="0"/>
                </a:moveTo>
                <a:lnTo>
                  <a:pt x="593548" y="0"/>
                </a:lnTo>
                <a:lnTo>
                  <a:pt x="593548" y="825863"/>
                </a:lnTo>
                <a:lnTo>
                  <a:pt x="0" y="8258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93" t="-4680" b="-46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6625" y="180943"/>
            <a:ext cx="674331" cy="798439"/>
          </a:xfrm>
          <a:custGeom>
            <a:avLst/>
            <a:gdLst/>
            <a:ahLst/>
            <a:cxnLst/>
            <a:rect l="l" t="t" r="r" b="b"/>
            <a:pathLst>
              <a:path w="674331" h="798439">
                <a:moveTo>
                  <a:pt x="0" y="0"/>
                </a:moveTo>
                <a:lnTo>
                  <a:pt x="674331" y="0"/>
                </a:lnTo>
                <a:lnTo>
                  <a:pt x="674331" y="798439"/>
                </a:lnTo>
                <a:lnTo>
                  <a:pt x="0" y="798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26" r="-182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88674" y="9582748"/>
            <a:ext cx="366148" cy="366148"/>
          </a:xfrm>
          <a:custGeom>
            <a:avLst/>
            <a:gdLst/>
            <a:ahLst/>
            <a:cxnLst/>
            <a:rect l="l" t="t" r="r" b="b"/>
            <a:pathLst>
              <a:path w="366148" h="366148">
                <a:moveTo>
                  <a:pt x="0" y="0"/>
                </a:moveTo>
                <a:lnTo>
                  <a:pt x="366147" y="0"/>
                </a:lnTo>
                <a:lnTo>
                  <a:pt x="366147" y="366148"/>
                </a:lnTo>
                <a:lnTo>
                  <a:pt x="0" y="366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04367" y="9594859"/>
            <a:ext cx="354037" cy="354037"/>
          </a:xfrm>
          <a:custGeom>
            <a:avLst/>
            <a:gdLst/>
            <a:ahLst/>
            <a:cxnLst/>
            <a:rect l="l" t="t" r="r" b="b"/>
            <a:pathLst>
              <a:path w="354037" h="354037">
                <a:moveTo>
                  <a:pt x="0" y="0"/>
                </a:moveTo>
                <a:lnTo>
                  <a:pt x="354037" y="0"/>
                </a:lnTo>
                <a:lnTo>
                  <a:pt x="354037" y="354037"/>
                </a:lnTo>
                <a:lnTo>
                  <a:pt x="0" y="354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81386" y="180943"/>
            <a:ext cx="1490990" cy="995857"/>
          </a:xfrm>
          <a:custGeom>
            <a:avLst/>
            <a:gdLst/>
            <a:ahLst/>
            <a:cxnLst/>
            <a:rect l="l" t="t" r="r" b="b"/>
            <a:pathLst>
              <a:path w="1490990" h="995857">
                <a:moveTo>
                  <a:pt x="0" y="0"/>
                </a:moveTo>
                <a:lnTo>
                  <a:pt x="1490990" y="0"/>
                </a:lnTo>
                <a:lnTo>
                  <a:pt x="1490990" y="995857"/>
                </a:lnTo>
                <a:lnTo>
                  <a:pt x="0" y="9958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595212" y="481595"/>
            <a:ext cx="13391433" cy="1995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6999">
                <a:solidFill>
                  <a:srgbClr val="FFDE59"/>
                </a:solidFill>
                <a:cs typeface="Prompt Bold"/>
              </a:rPr>
              <a:t>สรุปผลการดำเนินงาน</a:t>
            </a:r>
          </a:p>
          <a:p>
            <a:pPr algn="ctr">
              <a:lnSpc>
                <a:spcPts val="7839"/>
              </a:lnSpc>
            </a:pPr>
            <a:r>
              <a:rPr lang="en-US" sz="6999">
                <a:solidFill>
                  <a:srgbClr val="FFDE59"/>
                </a:solidFill>
                <a:cs typeface="Prompt Bold"/>
              </a:rPr>
              <a:t>ด้านจิตอาสา</a:t>
            </a:r>
          </a:p>
        </p:txBody>
      </p:sp>
      <p:grpSp>
        <p:nvGrpSpPr>
          <p:cNvPr id="8" name="Group 8"/>
          <p:cNvGrpSpPr/>
          <p:nvPr/>
        </p:nvGrpSpPr>
        <p:grpSpPr>
          <a:xfrm rot="-5400000">
            <a:off x="3808137" y="1127146"/>
            <a:ext cx="87630" cy="2039983"/>
            <a:chOff x="0" y="0"/>
            <a:chExt cx="23080" cy="5372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ECEEE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16435" y="4580324"/>
            <a:ext cx="3957553" cy="4703705"/>
            <a:chOff x="0" y="0"/>
            <a:chExt cx="683865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83865" cy="812800"/>
            </a:xfrm>
            <a:custGeom>
              <a:avLst/>
              <a:gdLst/>
              <a:ahLst/>
              <a:cxnLst/>
              <a:rect l="l" t="t" r="r" b="b"/>
              <a:pathLst>
                <a:path w="683865" h="812800">
                  <a:moveTo>
                    <a:pt x="19562" y="0"/>
                  </a:moveTo>
                  <a:lnTo>
                    <a:pt x="664303" y="0"/>
                  </a:lnTo>
                  <a:cubicBezTo>
                    <a:pt x="669491" y="0"/>
                    <a:pt x="674467" y="2061"/>
                    <a:pt x="678135" y="5730"/>
                  </a:cubicBezTo>
                  <a:cubicBezTo>
                    <a:pt x="681804" y="9398"/>
                    <a:pt x="683865" y="14374"/>
                    <a:pt x="683865" y="19562"/>
                  </a:cubicBezTo>
                  <a:lnTo>
                    <a:pt x="683865" y="793238"/>
                  </a:lnTo>
                  <a:cubicBezTo>
                    <a:pt x="683865" y="804042"/>
                    <a:pt x="675107" y="812800"/>
                    <a:pt x="664303" y="812800"/>
                  </a:cubicBezTo>
                  <a:lnTo>
                    <a:pt x="19562" y="812800"/>
                  </a:lnTo>
                  <a:cubicBezTo>
                    <a:pt x="14374" y="812800"/>
                    <a:pt x="9398" y="810739"/>
                    <a:pt x="5730" y="807070"/>
                  </a:cubicBezTo>
                  <a:cubicBezTo>
                    <a:pt x="2061" y="803402"/>
                    <a:pt x="0" y="798426"/>
                    <a:pt x="0" y="793238"/>
                  </a:cubicBezTo>
                  <a:lnTo>
                    <a:pt x="0" y="19562"/>
                  </a:lnTo>
                  <a:cubicBezTo>
                    <a:pt x="0" y="14374"/>
                    <a:pt x="2061" y="9398"/>
                    <a:pt x="5730" y="5730"/>
                  </a:cubicBezTo>
                  <a:cubicBezTo>
                    <a:pt x="9398" y="2061"/>
                    <a:pt x="14374" y="0"/>
                    <a:pt x="19562" y="0"/>
                  </a:cubicBezTo>
                  <a:close/>
                </a:path>
              </a:pathLst>
            </a:custGeom>
            <a:blipFill>
              <a:blip r:embed="rId9"/>
              <a:stretch>
                <a:fillRect l="-44674" r="-66621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4680305" y="4580324"/>
            <a:ext cx="5649189" cy="4703705"/>
            <a:chOff x="0" y="0"/>
            <a:chExt cx="97618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76180" cy="812800"/>
            </a:xfrm>
            <a:custGeom>
              <a:avLst/>
              <a:gdLst/>
              <a:ahLst/>
              <a:cxnLst/>
              <a:rect l="l" t="t" r="r" b="b"/>
              <a:pathLst>
                <a:path w="976180" h="812800">
                  <a:moveTo>
                    <a:pt x="13704" y="0"/>
                  </a:moveTo>
                  <a:lnTo>
                    <a:pt x="962475" y="0"/>
                  </a:lnTo>
                  <a:cubicBezTo>
                    <a:pt x="966110" y="0"/>
                    <a:pt x="969596" y="1444"/>
                    <a:pt x="972166" y="4014"/>
                  </a:cubicBezTo>
                  <a:cubicBezTo>
                    <a:pt x="974736" y="6584"/>
                    <a:pt x="976180" y="10070"/>
                    <a:pt x="976180" y="13704"/>
                  </a:cubicBezTo>
                  <a:lnTo>
                    <a:pt x="976180" y="799096"/>
                  </a:lnTo>
                  <a:cubicBezTo>
                    <a:pt x="976180" y="802730"/>
                    <a:pt x="974736" y="806216"/>
                    <a:pt x="972166" y="808786"/>
                  </a:cubicBezTo>
                  <a:cubicBezTo>
                    <a:pt x="969596" y="811356"/>
                    <a:pt x="966110" y="812800"/>
                    <a:pt x="962475" y="812800"/>
                  </a:cubicBezTo>
                  <a:lnTo>
                    <a:pt x="13704" y="812800"/>
                  </a:lnTo>
                  <a:cubicBezTo>
                    <a:pt x="10070" y="812800"/>
                    <a:pt x="6584" y="811356"/>
                    <a:pt x="4014" y="808786"/>
                  </a:cubicBezTo>
                  <a:cubicBezTo>
                    <a:pt x="1444" y="806216"/>
                    <a:pt x="0" y="802730"/>
                    <a:pt x="0" y="799096"/>
                  </a:cubicBezTo>
                  <a:lnTo>
                    <a:pt x="0" y="13704"/>
                  </a:lnTo>
                  <a:cubicBezTo>
                    <a:pt x="0" y="10070"/>
                    <a:pt x="1444" y="6584"/>
                    <a:pt x="4014" y="4014"/>
                  </a:cubicBezTo>
                  <a:cubicBezTo>
                    <a:pt x="6584" y="1444"/>
                    <a:pt x="10070" y="0"/>
                    <a:pt x="13704" y="0"/>
                  </a:cubicBezTo>
                  <a:close/>
                </a:path>
              </a:pathLst>
            </a:custGeom>
            <a:blipFill>
              <a:blip r:embed="rId10"/>
              <a:stretch>
                <a:fillRect l="-20168" r="-27855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10434268" y="4580324"/>
            <a:ext cx="3588801" cy="4703705"/>
            <a:chOff x="0" y="0"/>
            <a:chExt cx="620145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20145" cy="812800"/>
            </a:xfrm>
            <a:custGeom>
              <a:avLst/>
              <a:gdLst/>
              <a:ahLst/>
              <a:cxnLst/>
              <a:rect l="l" t="t" r="r" b="b"/>
              <a:pathLst>
                <a:path w="620145" h="812800">
                  <a:moveTo>
                    <a:pt x="21572" y="0"/>
                  </a:moveTo>
                  <a:lnTo>
                    <a:pt x="598572" y="0"/>
                  </a:lnTo>
                  <a:cubicBezTo>
                    <a:pt x="604294" y="0"/>
                    <a:pt x="609781" y="2273"/>
                    <a:pt x="613826" y="6318"/>
                  </a:cubicBezTo>
                  <a:cubicBezTo>
                    <a:pt x="617872" y="10364"/>
                    <a:pt x="620145" y="15851"/>
                    <a:pt x="620145" y="21572"/>
                  </a:cubicBezTo>
                  <a:lnTo>
                    <a:pt x="620145" y="791228"/>
                  </a:lnTo>
                  <a:cubicBezTo>
                    <a:pt x="620145" y="796949"/>
                    <a:pt x="617872" y="802436"/>
                    <a:pt x="613826" y="806482"/>
                  </a:cubicBezTo>
                  <a:cubicBezTo>
                    <a:pt x="609781" y="810527"/>
                    <a:pt x="604294" y="812800"/>
                    <a:pt x="598572" y="812800"/>
                  </a:cubicBezTo>
                  <a:lnTo>
                    <a:pt x="21572" y="812800"/>
                  </a:lnTo>
                  <a:cubicBezTo>
                    <a:pt x="15851" y="812800"/>
                    <a:pt x="10364" y="810527"/>
                    <a:pt x="6318" y="806482"/>
                  </a:cubicBezTo>
                  <a:cubicBezTo>
                    <a:pt x="2273" y="802436"/>
                    <a:pt x="0" y="796949"/>
                    <a:pt x="0" y="791228"/>
                  </a:cubicBezTo>
                  <a:lnTo>
                    <a:pt x="0" y="21572"/>
                  </a:lnTo>
                  <a:cubicBezTo>
                    <a:pt x="0" y="15851"/>
                    <a:pt x="2273" y="10364"/>
                    <a:pt x="6318" y="6318"/>
                  </a:cubicBezTo>
                  <a:cubicBezTo>
                    <a:pt x="10364" y="2273"/>
                    <a:pt x="15851" y="0"/>
                    <a:pt x="21572" y="0"/>
                  </a:cubicBezTo>
                  <a:close/>
                </a:path>
              </a:pathLst>
            </a:custGeom>
            <a:blipFill>
              <a:blip r:embed="rId11"/>
              <a:stretch>
                <a:fillRect t="-4589" b="-31050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 rot="-5400000">
            <a:off x="14715595" y="1039516"/>
            <a:ext cx="87630" cy="2039983"/>
            <a:chOff x="0" y="0"/>
            <a:chExt cx="23080" cy="5372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ECEEE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135416" y="4580324"/>
            <a:ext cx="3588801" cy="4703705"/>
            <a:chOff x="0" y="0"/>
            <a:chExt cx="620145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20145" cy="812800"/>
            </a:xfrm>
            <a:custGeom>
              <a:avLst/>
              <a:gdLst/>
              <a:ahLst/>
              <a:cxnLst/>
              <a:rect l="l" t="t" r="r" b="b"/>
              <a:pathLst>
                <a:path w="620145" h="812800">
                  <a:moveTo>
                    <a:pt x="21572" y="0"/>
                  </a:moveTo>
                  <a:lnTo>
                    <a:pt x="598572" y="0"/>
                  </a:lnTo>
                  <a:cubicBezTo>
                    <a:pt x="604294" y="0"/>
                    <a:pt x="609781" y="2273"/>
                    <a:pt x="613826" y="6318"/>
                  </a:cubicBezTo>
                  <a:cubicBezTo>
                    <a:pt x="617872" y="10364"/>
                    <a:pt x="620145" y="15851"/>
                    <a:pt x="620145" y="21572"/>
                  </a:cubicBezTo>
                  <a:lnTo>
                    <a:pt x="620145" y="791228"/>
                  </a:lnTo>
                  <a:cubicBezTo>
                    <a:pt x="620145" y="796949"/>
                    <a:pt x="617872" y="802436"/>
                    <a:pt x="613826" y="806482"/>
                  </a:cubicBezTo>
                  <a:cubicBezTo>
                    <a:pt x="609781" y="810527"/>
                    <a:pt x="604294" y="812800"/>
                    <a:pt x="598572" y="812800"/>
                  </a:cubicBezTo>
                  <a:lnTo>
                    <a:pt x="21572" y="812800"/>
                  </a:lnTo>
                  <a:cubicBezTo>
                    <a:pt x="15851" y="812800"/>
                    <a:pt x="10364" y="810527"/>
                    <a:pt x="6318" y="806482"/>
                  </a:cubicBezTo>
                  <a:cubicBezTo>
                    <a:pt x="2273" y="802436"/>
                    <a:pt x="0" y="796949"/>
                    <a:pt x="0" y="791228"/>
                  </a:cubicBezTo>
                  <a:lnTo>
                    <a:pt x="0" y="21572"/>
                  </a:lnTo>
                  <a:cubicBezTo>
                    <a:pt x="0" y="15851"/>
                    <a:pt x="2273" y="10364"/>
                    <a:pt x="6318" y="6318"/>
                  </a:cubicBezTo>
                  <a:cubicBezTo>
                    <a:pt x="10364" y="2273"/>
                    <a:pt x="15851" y="0"/>
                    <a:pt x="21572" y="0"/>
                  </a:cubicBezTo>
                  <a:close/>
                </a:path>
              </a:pathLst>
            </a:custGeom>
            <a:blipFill>
              <a:blip r:embed="rId12"/>
              <a:stretch>
                <a:fillRect l="-66503" r="-66503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22" name="TextBox 22"/>
          <p:cNvSpPr txBox="1"/>
          <p:nvPr/>
        </p:nvSpPr>
        <p:spPr>
          <a:xfrm>
            <a:off x="14554843" y="9641641"/>
            <a:ext cx="2310330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www.dwr.go.th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720506" y="9641641"/>
            <a:ext cx="1315021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0 2271 6286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257967" y="3216389"/>
            <a:ext cx="12065922" cy="64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500">
                <a:solidFill>
                  <a:srgbClr val="FFFFFF"/>
                </a:solidFill>
                <a:latin typeface="Prompt Bold"/>
                <a:cs typeface="Prompt Bold"/>
              </a:rPr>
              <a:t>กิจกรรม “บริจาคปฏิทินตั้งโต๊ะ”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8720" y="5568047"/>
            <a:ext cx="1903241" cy="1008718"/>
          </a:xfrm>
          <a:custGeom>
            <a:avLst/>
            <a:gdLst/>
            <a:ahLst/>
            <a:cxnLst/>
            <a:rect l="l" t="t" r="r" b="b"/>
            <a:pathLst>
              <a:path w="1903241" h="1008718">
                <a:moveTo>
                  <a:pt x="0" y="0"/>
                </a:moveTo>
                <a:lnTo>
                  <a:pt x="1903241" y="0"/>
                </a:lnTo>
                <a:lnTo>
                  <a:pt x="1903241" y="1008718"/>
                </a:lnTo>
                <a:lnTo>
                  <a:pt x="0" y="1008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6923" y="241384"/>
            <a:ext cx="593548" cy="825863"/>
          </a:xfrm>
          <a:custGeom>
            <a:avLst/>
            <a:gdLst/>
            <a:ahLst/>
            <a:cxnLst/>
            <a:rect l="l" t="t" r="r" b="b"/>
            <a:pathLst>
              <a:path w="593548" h="825863">
                <a:moveTo>
                  <a:pt x="0" y="0"/>
                </a:moveTo>
                <a:lnTo>
                  <a:pt x="593548" y="0"/>
                </a:lnTo>
                <a:lnTo>
                  <a:pt x="593548" y="825863"/>
                </a:lnTo>
                <a:lnTo>
                  <a:pt x="0" y="8258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593" t="-4680" b="-468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36625" y="180943"/>
            <a:ext cx="674331" cy="798439"/>
          </a:xfrm>
          <a:custGeom>
            <a:avLst/>
            <a:gdLst/>
            <a:ahLst/>
            <a:cxnLst/>
            <a:rect l="l" t="t" r="r" b="b"/>
            <a:pathLst>
              <a:path w="674331" h="798439">
                <a:moveTo>
                  <a:pt x="0" y="0"/>
                </a:moveTo>
                <a:lnTo>
                  <a:pt x="674331" y="0"/>
                </a:lnTo>
                <a:lnTo>
                  <a:pt x="674331" y="798439"/>
                </a:lnTo>
                <a:lnTo>
                  <a:pt x="0" y="7984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26" r="-182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88674" y="9582748"/>
            <a:ext cx="366148" cy="366148"/>
          </a:xfrm>
          <a:custGeom>
            <a:avLst/>
            <a:gdLst/>
            <a:ahLst/>
            <a:cxnLst/>
            <a:rect l="l" t="t" r="r" b="b"/>
            <a:pathLst>
              <a:path w="366148" h="366148">
                <a:moveTo>
                  <a:pt x="0" y="0"/>
                </a:moveTo>
                <a:lnTo>
                  <a:pt x="366147" y="0"/>
                </a:lnTo>
                <a:lnTo>
                  <a:pt x="366147" y="366148"/>
                </a:lnTo>
                <a:lnTo>
                  <a:pt x="0" y="3661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304367" y="9594859"/>
            <a:ext cx="354037" cy="354037"/>
          </a:xfrm>
          <a:custGeom>
            <a:avLst/>
            <a:gdLst/>
            <a:ahLst/>
            <a:cxnLst/>
            <a:rect l="l" t="t" r="r" b="b"/>
            <a:pathLst>
              <a:path w="354037" h="354037">
                <a:moveTo>
                  <a:pt x="0" y="0"/>
                </a:moveTo>
                <a:lnTo>
                  <a:pt x="354037" y="0"/>
                </a:lnTo>
                <a:lnTo>
                  <a:pt x="354037" y="354037"/>
                </a:lnTo>
                <a:lnTo>
                  <a:pt x="0" y="3540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81386" y="180943"/>
            <a:ext cx="1490990" cy="995857"/>
          </a:xfrm>
          <a:custGeom>
            <a:avLst/>
            <a:gdLst/>
            <a:ahLst/>
            <a:cxnLst/>
            <a:rect l="l" t="t" r="r" b="b"/>
            <a:pathLst>
              <a:path w="1490990" h="995857">
                <a:moveTo>
                  <a:pt x="0" y="0"/>
                </a:moveTo>
                <a:lnTo>
                  <a:pt x="1490990" y="0"/>
                </a:lnTo>
                <a:lnTo>
                  <a:pt x="1490990" y="995857"/>
                </a:lnTo>
                <a:lnTo>
                  <a:pt x="0" y="9958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95212" y="481595"/>
            <a:ext cx="13391433" cy="1995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6999">
                <a:solidFill>
                  <a:srgbClr val="FFDE59"/>
                </a:solidFill>
                <a:cs typeface="Prompt Bold"/>
              </a:rPr>
              <a:t>สรุปผลการดำเนินงาน</a:t>
            </a:r>
          </a:p>
          <a:p>
            <a:pPr algn="ctr">
              <a:lnSpc>
                <a:spcPts val="7839"/>
              </a:lnSpc>
            </a:pPr>
            <a:r>
              <a:rPr lang="en-US" sz="6999">
                <a:solidFill>
                  <a:srgbClr val="FFDE59"/>
                </a:solidFill>
                <a:cs typeface="Prompt Bold"/>
              </a:rPr>
              <a:t>ด้านจิตอาสา</a:t>
            </a:r>
          </a:p>
        </p:txBody>
      </p:sp>
      <p:grpSp>
        <p:nvGrpSpPr>
          <p:cNvPr id="9" name="Group 9"/>
          <p:cNvGrpSpPr/>
          <p:nvPr/>
        </p:nvGrpSpPr>
        <p:grpSpPr>
          <a:xfrm rot="-5400000">
            <a:off x="3808137" y="1127146"/>
            <a:ext cx="87630" cy="2039983"/>
            <a:chOff x="0" y="0"/>
            <a:chExt cx="23080" cy="5372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933099" y="4415025"/>
            <a:ext cx="4757990" cy="4703705"/>
            <a:chOff x="0" y="0"/>
            <a:chExt cx="82218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2181" cy="812800"/>
            </a:xfrm>
            <a:custGeom>
              <a:avLst/>
              <a:gdLst/>
              <a:ahLst/>
              <a:cxnLst/>
              <a:rect l="l" t="t" r="r" b="b"/>
              <a:pathLst>
                <a:path w="822181" h="812800">
                  <a:moveTo>
                    <a:pt x="32543" y="0"/>
                  </a:moveTo>
                  <a:lnTo>
                    <a:pt x="789638" y="0"/>
                  </a:lnTo>
                  <a:cubicBezTo>
                    <a:pt x="807611" y="0"/>
                    <a:pt x="822181" y="14570"/>
                    <a:pt x="822181" y="32543"/>
                  </a:cubicBezTo>
                  <a:lnTo>
                    <a:pt x="822181" y="780257"/>
                  </a:lnTo>
                  <a:cubicBezTo>
                    <a:pt x="822181" y="788888"/>
                    <a:pt x="818752" y="797165"/>
                    <a:pt x="812649" y="803268"/>
                  </a:cubicBezTo>
                  <a:cubicBezTo>
                    <a:pt x="806546" y="809371"/>
                    <a:pt x="798269" y="812800"/>
                    <a:pt x="789638" y="812800"/>
                  </a:cubicBezTo>
                  <a:lnTo>
                    <a:pt x="32543" y="812800"/>
                  </a:lnTo>
                  <a:cubicBezTo>
                    <a:pt x="23912" y="812800"/>
                    <a:pt x="15635" y="809371"/>
                    <a:pt x="9532" y="803268"/>
                  </a:cubicBezTo>
                  <a:cubicBezTo>
                    <a:pt x="3429" y="797165"/>
                    <a:pt x="0" y="788888"/>
                    <a:pt x="0" y="780257"/>
                  </a:cubicBezTo>
                  <a:lnTo>
                    <a:pt x="0" y="32543"/>
                  </a:lnTo>
                  <a:cubicBezTo>
                    <a:pt x="0" y="23912"/>
                    <a:pt x="3429" y="15635"/>
                    <a:pt x="9532" y="9532"/>
                  </a:cubicBezTo>
                  <a:cubicBezTo>
                    <a:pt x="15635" y="3429"/>
                    <a:pt x="23912" y="0"/>
                    <a:pt x="32543" y="0"/>
                  </a:cubicBezTo>
                  <a:close/>
                </a:path>
              </a:pathLst>
            </a:custGeom>
            <a:blipFill>
              <a:blip r:embed="rId11"/>
              <a:stretch>
                <a:fillRect l="-24075" r="-24075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 rot="-5400000">
            <a:off x="14715595" y="1039516"/>
            <a:ext cx="87630" cy="2039983"/>
            <a:chOff x="0" y="0"/>
            <a:chExt cx="23080" cy="5372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7691089" y="6626072"/>
            <a:ext cx="4869164" cy="2492658"/>
          </a:xfrm>
          <a:custGeom>
            <a:avLst/>
            <a:gdLst/>
            <a:ahLst/>
            <a:cxnLst/>
            <a:rect l="l" t="t" r="r" b="b"/>
            <a:pathLst>
              <a:path w="4869164" h="2492658">
                <a:moveTo>
                  <a:pt x="0" y="0"/>
                </a:moveTo>
                <a:lnTo>
                  <a:pt x="4869164" y="0"/>
                </a:lnTo>
                <a:lnTo>
                  <a:pt x="4869164" y="2492658"/>
                </a:lnTo>
                <a:lnTo>
                  <a:pt x="0" y="24926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9917" t="-56431" b="-12838"/>
            </a:stretch>
          </a:blipFill>
          <a:ln w="47625" cap="sq">
            <a:solidFill>
              <a:srgbClr val="FFFFFF"/>
            </a:solidFill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7691089" y="4422618"/>
            <a:ext cx="4217741" cy="2203454"/>
          </a:xfrm>
          <a:custGeom>
            <a:avLst/>
            <a:gdLst/>
            <a:ahLst/>
            <a:cxnLst/>
            <a:rect l="l" t="t" r="r" b="b"/>
            <a:pathLst>
              <a:path w="4217741" h="2203454">
                <a:moveTo>
                  <a:pt x="0" y="0"/>
                </a:moveTo>
                <a:lnTo>
                  <a:pt x="4217741" y="0"/>
                </a:lnTo>
                <a:lnTo>
                  <a:pt x="4217741" y="2203454"/>
                </a:lnTo>
                <a:lnTo>
                  <a:pt x="0" y="22034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6817" b="-20910"/>
            </a:stretch>
          </a:blipFill>
          <a:ln w="47625" cap="sq">
            <a:solidFill>
              <a:srgbClr val="FFFFFF"/>
            </a:solidFill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13661430" y="4417026"/>
            <a:ext cx="1763886" cy="2209046"/>
          </a:xfrm>
          <a:custGeom>
            <a:avLst/>
            <a:gdLst/>
            <a:ahLst/>
            <a:cxnLst/>
            <a:rect l="l" t="t" r="r" b="b"/>
            <a:pathLst>
              <a:path w="1763886" h="2209046">
                <a:moveTo>
                  <a:pt x="0" y="0"/>
                </a:moveTo>
                <a:lnTo>
                  <a:pt x="1763886" y="0"/>
                </a:lnTo>
                <a:lnTo>
                  <a:pt x="1763886" y="2209046"/>
                </a:lnTo>
                <a:lnTo>
                  <a:pt x="0" y="220904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718" t="-4404" b="-6043"/>
            </a:stretch>
          </a:blipFill>
          <a:ln w="47625" cap="sq">
            <a:solidFill>
              <a:srgbClr val="FFFFFF"/>
            </a:solidFill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>
            <a:off x="11857356" y="4422618"/>
            <a:ext cx="1804074" cy="2203454"/>
          </a:xfrm>
          <a:custGeom>
            <a:avLst/>
            <a:gdLst/>
            <a:ahLst/>
            <a:cxnLst/>
            <a:rect l="l" t="t" r="r" b="b"/>
            <a:pathLst>
              <a:path w="1804074" h="2203454">
                <a:moveTo>
                  <a:pt x="0" y="0"/>
                </a:moveTo>
                <a:lnTo>
                  <a:pt x="1804074" y="0"/>
                </a:lnTo>
                <a:lnTo>
                  <a:pt x="1804074" y="2203454"/>
                </a:lnTo>
                <a:lnTo>
                  <a:pt x="0" y="220345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4243" t="-24743" r="-17784" b="-19419"/>
            </a:stretch>
          </a:blipFill>
          <a:ln w="47625" cap="sq">
            <a:solidFill>
              <a:srgbClr val="FFFFFF"/>
            </a:solidFill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>
            <a:off x="15425316" y="4422618"/>
            <a:ext cx="1777594" cy="2203454"/>
          </a:xfrm>
          <a:custGeom>
            <a:avLst/>
            <a:gdLst/>
            <a:ahLst/>
            <a:cxnLst/>
            <a:rect l="l" t="t" r="r" b="b"/>
            <a:pathLst>
              <a:path w="1777594" h="2203454">
                <a:moveTo>
                  <a:pt x="0" y="0"/>
                </a:moveTo>
                <a:lnTo>
                  <a:pt x="1777593" y="0"/>
                </a:lnTo>
                <a:lnTo>
                  <a:pt x="1777593" y="2203454"/>
                </a:lnTo>
                <a:lnTo>
                  <a:pt x="0" y="220345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7004" t="-15124"/>
            </a:stretch>
          </a:blipFill>
          <a:ln w="47625" cap="sq">
            <a:solidFill>
              <a:srgbClr val="FFFFFF"/>
            </a:solidFill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12560253" y="6626072"/>
            <a:ext cx="4642657" cy="2492658"/>
          </a:xfrm>
          <a:custGeom>
            <a:avLst/>
            <a:gdLst/>
            <a:ahLst/>
            <a:cxnLst/>
            <a:rect l="l" t="t" r="r" b="b"/>
            <a:pathLst>
              <a:path w="4642657" h="2492658">
                <a:moveTo>
                  <a:pt x="0" y="0"/>
                </a:moveTo>
                <a:lnTo>
                  <a:pt x="4642656" y="0"/>
                </a:lnTo>
                <a:lnTo>
                  <a:pt x="4642656" y="2492658"/>
                </a:lnTo>
                <a:lnTo>
                  <a:pt x="0" y="249265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4615" t="-107865" r="-1903" b="-81561"/>
            </a:stretch>
          </a:blipFill>
          <a:ln w="47625" cap="sq">
            <a:solidFill>
              <a:srgbClr val="FFFFFF"/>
            </a:solidFill>
            <a:prstDash val="solid"/>
            <a:miter/>
          </a:ln>
        </p:spPr>
      </p:sp>
      <p:sp>
        <p:nvSpPr>
          <p:cNvPr id="23" name="TextBox 23"/>
          <p:cNvSpPr txBox="1"/>
          <p:nvPr/>
        </p:nvSpPr>
        <p:spPr>
          <a:xfrm>
            <a:off x="14554843" y="9641641"/>
            <a:ext cx="2310330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2784B8"/>
                </a:solidFill>
                <a:latin typeface="Garet"/>
              </a:rPr>
              <a:t>www.dwr.go.th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720506" y="9641641"/>
            <a:ext cx="1315021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2784B8"/>
                </a:solidFill>
                <a:latin typeface="Garet"/>
              </a:rPr>
              <a:t>0 2271 6286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257967" y="3216389"/>
            <a:ext cx="12065922" cy="64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500">
                <a:solidFill>
                  <a:srgbClr val="FFFFFF"/>
                </a:solidFill>
                <a:latin typeface="Prompt Bold"/>
                <a:cs typeface="Prompt Bold"/>
              </a:rPr>
              <a:t>กิจกรรม “บริจาคโลหิต”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6923" y="241384"/>
            <a:ext cx="593548" cy="825863"/>
          </a:xfrm>
          <a:custGeom>
            <a:avLst/>
            <a:gdLst/>
            <a:ahLst/>
            <a:cxnLst/>
            <a:rect l="l" t="t" r="r" b="b"/>
            <a:pathLst>
              <a:path w="593548" h="825863">
                <a:moveTo>
                  <a:pt x="0" y="0"/>
                </a:moveTo>
                <a:lnTo>
                  <a:pt x="593548" y="0"/>
                </a:lnTo>
                <a:lnTo>
                  <a:pt x="593548" y="825863"/>
                </a:lnTo>
                <a:lnTo>
                  <a:pt x="0" y="8258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93" t="-4680" b="-46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6625" y="180943"/>
            <a:ext cx="674331" cy="798439"/>
          </a:xfrm>
          <a:custGeom>
            <a:avLst/>
            <a:gdLst/>
            <a:ahLst/>
            <a:cxnLst/>
            <a:rect l="l" t="t" r="r" b="b"/>
            <a:pathLst>
              <a:path w="674331" h="798439">
                <a:moveTo>
                  <a:pt x="0" y="0"/>
                </a:moveTo>
                <a:lnTo>
                  <a:pt x="674331" y="0"/>
                </a:lnTo>
                <a:lnTo>
                  <a:pt x="674331" y="798439"/>
                </a:lnTo>
                <a:lnTo>
                  <a:pt x="0" y="798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26" r="-182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88674" y="9582748"/>
            <a:ext cx="366148" cy="366148"/>
          </a:xfrm>
          <a:custGeom>
            <a:avLst/>
            <a:gdLst/>
            <a:ahLst/>
            <a:cxnLst/>
            <a:rect l="l" t="t" r="r" b="b"/>
            <a:pathLst>
              <a:path w="366148" h="366148">
                <a:moveTo>
                  <a:pt x="0" y="0"/>
                </a:moveTo>
                <a:lnTo>
                  <a:pt x="366147" y="0"/>
                </a:lnTo>
                <a:lnTo>
                  <a:pt x="366147" y="366148"/>
                </a:lnTo>
                <a:lnTo>
                  <a:pt x="0" y="366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04367" y="9594859"/>
            <a:ext cx="354037" cy="354037"/>
          </a:xfrm>
          <a:custGeom>
            <a:avLst/>
            <a:gdLst/>
            <a:ahLst/>
            <a:cxnLst/>
            <a:rect l="l" t="t" r="r" b="b"/>
            <a:pathLst>
              <a:path w="354037" h="354037">
                <a:moveTo>
                  <a:pt x="0" y="0"/>
                </a:moveTo>
                <a:lnTo>
                  <a:pt x="354037" y="0"/>
                </a:lnTo>
                <a:lnTo>
                  <a:pt x="354037" y="354037"/>
                </a:lnTo>
                <a:lnTo>
                  <a:pt x="0" y="354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81386" y="180943"/>
            <a:ext cx="1490990" cy="995857"/>
          </a:xfrm>
          <a:custGeom>
            <a:avLst/>
            <a:gdLst/>
            <a:ahLst/>
            <a:cxnLst/>
            <a:rect l="l" t="t" r="r" b="b"/>
            <a:pathLst>
              <a:path w="1490990" h="995857">
                <a:moveTo>
                  <a:pt x="0" y="0"/>
                </a:moveTo>
                <a:lnTo>
                  <a:pt x="1490990" y="0"/>
                </a:lnTo>
                <a:lnTo>
                  <a:pt x="1490990" y="995857"/>
                </a:lnTo>
                <a:lnTo>
                  <a:pt x="0" y="9958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595212" y="481595"/>
            <a:ext cx="13391433" cy="1995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6999">
                <a:solidFill>
                  <a:srgbClr val="FFDE59"/>
                </a:solidFill>
                <a:cs typeface="Prompt Bold"/>
              </a:rPr>
              <a:t>สรุปผลการดำเนินงาน</a:t>
            </a:r>
          </a:p>
          <a:p>
            <a:pPr algn="ctr">
              <a:lnSpc>
                <a:spcPts val="7839"/>
              </a:lnSpc>
            </a:pPr>
            <a:r>
              <a:rPr lang="en-US" sz="6999">
                <a:solidFill>
                  <a:srgbClr val="FFDE59"/>
                </a:solidFill>
                <a:cs typeface="Prompt Bold"/>
              </a:rPr>
              <a:t>ด้านกตัญญู</a:t>
            </a:r>
          </a:p>
        </p:txBody>
      </p:sp>
      <p:grpSp>
        <p:nvGrpSpPr>
          <p:cNvPr id="8" name="Group 8"/>
          <p:cNvGrpSpPr/>
          <p:nvPr/>
        </p:nvGrpSpPr>
        <p:grpSpPr>
          <a:xfrm rot="-5400000">
            <a:off x="14715595" y="1039516"/>
            <a:ext cx="87630" cy="2039983"/>
            <a:chOff x="0" y="0"/>
            <a:chExt cx="23080" cy="5372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3808137" y="1127146"/>
            <a:ext cx="87630" cy="2039983"/>
            <a:chOff x="0" y="0"/>
            <a:chExt cx="23080" cy="53727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394302" y="4415025"/>
            <a:ext cx="7499396" cy="4703705"/>
            <a:chOff x="0" y="0"/>
            <a:chExt cx="1295895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95895" cy="812800"/>
            </a:xfrm>
            <a:custGeom>
              <a:avLst/>
              <a:gdLst/>
              <a:ahLst/>
              <a:cxnLst/>
              <a:rect l="l" t="t" r="r" b="b"/>
              <a:pathLst>
                <a:path w="1295895" h="812800">
                  <a:moveTo>
                    <a:pt x="20647" y="0"/>
                  </a:moveTo>
                  <a:lnTo>
                    <a:pt x="1275249" y="0"/>
                  </a:lnTo>
                  <a:cubicBezTo>
                    <a:pt x="1286651" y="0"/>
                    <a:pt x="1295895" y="9244"/>
                    <a:pt x="1295895" y="20647"/>
                  </a:cubicBezTo>
                  <a:lnTo>
                    <a:pt x="1295895" y="792153"/>
                  </a:lnTo>
                  <a:cubicBezTo>
                    <a:pt x="1295895" y="803556"/>
                    <a:pt x="1286651" y="812800"/>
                    <a:pt x="1275249" y="812800"/>
                  </a:cubicBezTo>
                  <a:lnTo>
                    <a:pt x="20647" y="812800"/>
                  </a:lnTo>
                  <a:cubicBezTo>
                    <a:pt x="9244" y="812800"/>
                    <a:pt x="0" y="803556"/>
                    <a:pt x="0" y="792153"/>
                  </a:cubicBezTo>
                  <a:lnTo>
                    <a:pt x="0" y="20647"/>
                  </a:lnTo>
                  <a:cubicBezTo>
                    <a:pt x="0" y="9244"/>
                    <a:pt x="9244" y="0"/>
                    <a:pt x="20647" y="0"/>
                  </a:cubicBezTo>
                  <a:close/>
                </a:path>
              </a:pathLst>
            </a:custGeom>
            <a:blipFill>
              <a:blip r:embed="rId9"/>
              <a:stretch>
                <a:fillRect t="-2314" b="-3975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16" name="Freeform 16"/>
          <p:cNvSpPr/>
          <p:nvPr/>
        </p:nvSpPr>
        <p:spPr>
          <a:xfrm>
            <a:off x="13205634" y="6425813"/>
            <a:ext cx="4459539" cy="2692917"/>
          </a:xfrm>
          <a:custGeom>
            <a:avLst/>
            <a:gdLst/>
            <a:ahLst/>
            <a:cxnLst/>
            <a:rect l="l" t="t" r="r" b="b"/>
            <a:pathLst>
              <a:path w="4459539" h="2692917">
                <a:moveTo>
                  <a:pt x="0" y="0"/>
                </a:moveTo>
                <a:lnTo>
                  <a:pt x="4459539" y="0"/>
                </a:lnTo>
                <a:lnTo>
                  <a:pt x="4459539" y="2692917"/>
                </a:lnTo>
                <a:lnTo>
                  <a:pt x="0" y="26929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818" t="-11259" r="-9326"/>
            </a:stretch>
          </a:blipFill>
          <a:ln w="47625" cap="sq">
            <a:solidFill>
              <a:srgbClr val="FFFFFF"/>
            </a:solidFill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620723" y="6525012"/>
            <a:ext cx="4422475" cy="2593718"/>
            <a:chOff x="0" y="0"/>
            <a:chExt cx="1385882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85882" cy="812800"/>
            </a:xfrm>
            <a:custGeom>
              <a:avLst/>
              <a:gdLst/>
              <a:ahLst/>
              <a:cxnLst/>
              <a:rect l="l" t="t" r="r" b="b"/>
              <a:pathLst>
                <a:path w="1385882" h="812800">
                  <a:moveTo>
                    <a:pt x="35012" y="0"/>
                  </a:moveTo>
                  <a:lnTo>
                    <a:pt x="1350871" y="0"/>
                  </a:lnTo>
                  <a:cubicBezTo>
                    <a:pt x="1360156" y="0"/>
                    <a:pt x="1369062" y="3689"/>
                    <a:pt x="1375628" y="10255"/>
                  </a:cubicBezTo>
                  <a:cubicBezTo>
                    <a:pt x="1382194" y="16821"/>
                    <a:pt x="1385882" y="25726"/>
                    <a:pt x="1385882" y="35012"/>
                  </a:cubicBezTo>
                  <a:lnTo>
                    <a:pt x="1385882" y="777788"/>
                  </a:lnTo>
                  <a:cubicBezTo>
                    <a:pt x="1385882" y="787074"/>
                    <a:pt x="1382194" y="795979"/>
                    <a:pt x="1375628" y="802545"/>
                  </a:cubicBezTo>
                  <a:cubicBezTo>
                    <a:pt x="1369062" y="809111"/>
                    <a:pt x="1360156" y="812800"/>
                    <a:pt x="1350871" y="812800"/>
                  </a:cubicBezTo>
                  <a:lnTo>
                    <a:pt x="35012" y="812800"/>
                  </a:lnTo>
                  <a:cubicBezTo>
                    <a:pt x="25726" y="812800"/>
                    <a:pt x="16821" y="809111"/>
                    <a:pt x="10255" y="802545"/>
                  </a:cubicBezTo>
                  <a:cubicBezTo>
                    <a:pt x="3689" y="795979"/>
                    <a:pt x="0" y="787074"/>
                    <a:pt x="0" y="777788"/>
                  </a:cubicBezTo>
                  <a:lnTo>
                    <a:pt x="0" y="35012"/>
                  </a:lnTo>
                  <a:cubicBezTo>
                    <a:pt x="0" y="25726"/>
                    <a:pt x="3689" y="16821"/>
                    <a:pt x="10255" y="10255"/>
                  </a:cubicBezTo>
                  <a:cubicBezTo>
                    <a:pt x="16821" y="3689"/>
                    <a:pt x="25726" y="0"/>
                    <a:pt x="35012" y="0"/>
                  </a:cubicBezTo>
                  <a:close/>
                </a:path>
              </a:pathLst>
            </a:custGeom>
            <a:blipFill>
              <a:blip r:embed="rId11"/>
              <a:stretch>
                <a:fillRect t="-2494" b="-2494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19" name="TextBox 19"/>
          <p:cNvSpPr txBox="1"/>
          <p:nvPr/>
        </p:nvSpPr>
        <p:spPr>
          <a:xfrm>
            <a:off x="14554843" y="9641641"/>
            <a:ext cx="2310330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2784B8"/>
                </a:solidFill>
                <a:latin typeface="Garet"/>
              </a:rPr>
              <a:t>www.dwr.go.th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720506" y="9641641"/>
            <a:ext cx="1315021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2784B8"/>
                </a:solidFill>
                <a:latin typeface="Garet"/>
              </a:rPr>
              <a:t>0 2271 6286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277489" y="2944194"/>
            <a:ext cx="1438091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FFFFFF"/>
                </a:solidFill>
                <a:latin typeface="Prompt Bold"/>
                <a:cs typeface="Prompt Bold"/>
              </a:rPr>
              <a:t>กิจกรรม “เทิดทูนสถาบันชาติ ศาสนา พระมหากษัตริย์”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6923" y="241384"/>
            <a:ext cx="593548" cy="825863"/>
          </a:xfrm>
          <a:custGeom>
            <a:avLst/>
            <a:gdLst/>
            <a:ahLst/>
            <a:cxnLst/>
            <a:rect l="l" t="t" r="r" b="b"/>
            <a:pathLst>
              <a:path w="593548" h="825863">
                <a:moveTo>
                  <a:pt x="0" y="0"/>
                </a:moveTo>
                <a:lnTo>
                  <a:pt x="593548" y="0"/>
                </a:lnTo>
                <a:lnTo>
                  <a:pt x="593548" y="825863"/>
                </a:lnTo>
                <a:lnTo>
                  <a:pt x="0" y="8258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93" t="-4680" b="-46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6625" y="180943"/>
            <a:ext cx="674331" cy="798439"/>
          </a:xfrm>
          <a:custGeom>
            <a:avLst/>
            <a:gdLst/>
            <a:ahLst/>
            <a:cxnLst/>
            <a:rect l="l" t="t" r="r" b="b"/>
            <a:pathLst>
              <a:path w="674331" h="798439">
                <a:moveTo>
                  <a:pt x="0" y="0"/>
                </a:moveTo>
                <a:lnTo>
                  <a:pt x="674331" y="0"/>
                </a:lnTo>
                <a:lnTo>
                  <a:pt x="674331" y="798439"/>
                </a:lnTo>
                <a:lnTo>
                  <a:pt x="0" y="798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26" r="-182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88674" y="9582748"/>
            <a:ext cx="366148" cy="366148"/>
          </a:xfrm>
          <a:custGeom>
            <a:avLst/>
            <a:gdLst/>
            <a:ahLst/>
            <a:cxnLst/>
            <a:rect l="l" t="t" r="r" b="b"/>
            <a:pathLst>
              <a:path w="366148" h="366148">
                <a:moveTo>
                  <a:pt x="0" y="0"/>
                </a:moveTo>
                <a:lnTo>
                  <a:pt x="366147" y="0"/>
                </a:lnTo>
                <a:lnTo>
                  <a:pt x="366147" y="366148"/>
                </a:lnTo>
                <a:lnTo>
                  <a:pt x="0" y="366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04367" y="9594859"/>
            <a:ext cx="354037" cy="354037"/>
          </a:xfrm>
          <a:custGeom>
            <a:avLst/>
            <a:gdLst/>
            <a:ahLst/>
            <a:cxnLst/>
            <a:rect l="l" t="t" r="r" b="b"/>
            <a:pathLst>
              <a:path w="354037" h="354037">
                <a:moveTo>
                  <a:pt x="0" y="0"/>
                </a:moveTo>
                <a:lnTo>
                  <a:pt x="354037" y="0"/>
                </a:lnTo>
                <a:lnTo>
                  <a:pt x="354037" y="354037"/>
                </a:lnTo>
                <a:lnTo>
                  <a:pt x="0" y="354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81386" y="180943"/>
            <a:ext cx="1490990" cy="995857"/>
          </a:xfrm>
          <a:custGeom>
            <a:avLst/>
            <a:gdLst/>
            <a:ahLst/>
            <a:cxnLst/>
            <a:rect l="l" t="t" r="r" b="b"/>
            <a:pathLst>
              <a:path w="1490990" h="995857">
                <a:moveTo>
                  <a:pt x="0" y="0"/>
                </a:moveTo>
                <a:lnTo>
                  <a:pt x="1490990" y="0"/>
                </a:lnTo>
                <a:lnTo>
                  <a:pt x="1490990" y="995857"/>
                </a:lnTo>
                <a:lnTo>
                  <a:pt x="0" y="9958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554843" y="9641641"/>
            <a:ext cx="2310330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www.dwr.go.th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720506" y="9641641"/>
            <a:ext cx="1315021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0 2271 6286</a:t>
            </a:r>
          </a:p>
        </p:txBody>
      </p:sp>
      <p:sp>
        <p:nvSpPr>
          <p:cNvPr id="9" name="Freeform 9"/>
          <p:cNvSpPr/>
          <p:nvPr/>
        </p:nvSpPr>
        <p:spPr>
          <a:xfrm>
            <a:off x="928720" y="5568047"/>
            <a:ext cx="1903241" cy="1008718"/>
          </a:xfrm>
          <a:custGeom>
            <a:avLst/>
            <a:gdLst/>
            <a:ahLst/>
            <a:cxnLst/>
            <a:rect l="l" t="t" r="r" b="b"/>
            <a:pathLst>
              <a:path w="1903241" h="1008718">
                <a:moveTo>
                  <a:pt x="0" y="0"/>
                </a:moveTo>
                <a:lnTo>
                  <a:pt x="1903241" y="0"/>
                </a:lnTo>
                <a:lnTo>
                  <a:pt x="1903241" y="1008718"/>
                </a:lnTo>
                <a:lnTo>
                  <a:pt x="0" y="10087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595212" y="1124397"/>
            <a:ext cx="12909336" cy="1004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6999">
                <a:solidFill>
                  <a:srgbClr val="FFDE59"/>
                </a:solidFill>
                <a:cs typeface="Prompt Bold"/>
              </a:rPr>
              <a:t>ยกย่อง เชิดชู</a:t>
            </a:r>
          </a:p>
        </p:txBody>
      </p:sp>
      <p:grpSp>
        <p:nvGrpSpPr>
          <p:cNvPr id="11" name="Group 11"/>
          <p:cNvGrpSpPr/>
          <p:nvPr/>
        </p:nvGrpSpPr>
        <p:grpSpPr>
          <a:xfrm rot="-5400000">
            <a:off x="3808137" y="951886"/>
            <a:ext cx="87630" cy="2039983"/>
            <a:chOff x="0" y="0"/>
            <a:chExt cx="23080" cy="53727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ECEEE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74719" y="4415025"/>
            <a:ext cx="6929400" cy="4703705"/>
            <a:chOff x="0" y="0"/>
            <a:chExt cx="11974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97400" cy="812800"/>
            </a:xfrm>
            <a:custGeom>
              <a:avLst/>
              <a:gdLst/>
              <a:ahLst/>
              <a:cxnLst/>
              <a:rect l="l" t="t" r="r" b="b"/>
              <a:pathLst>
                <a:path w="1197400" h="812800">
                  <a:moveTo>
                    <a:pt x="22345" y="0"/>
                  </a:moveTo>
                  <a:lnTo>
                    <a:pt x="1175055" y="0"/>
                  </a:lnTo>
                  <a:cubicBezTo>
                    <a:pt x="1187396" y="0"/>
                    <a:pt x="1197400" y="10004"/>
                    <a:pt x="1197400" y="22345"/>
                  </a:cubicBezTo>
                  <a:lnTo>
                    <a:pt x="1197400" y="790455"/>
                  </a:lnTo>
                  <a:cubicBezTo>
                    <a:pt x="1197400" y="796381"/>
                    <a:pt x="1195046" y="802065"/>
                    <a:pt x="1190855" y="806255"/>
                  </a:cubicBezTo>
                  <a:cubicBezTo>
                    <a:pt x="1186665" y="810446"/>
                    <a:pt x="1180981" y="812800"/>
                    <a:pt x="1175055" y="812800"/>
                  </a:cubicBezTo>
                  <a:lnTo>
                    <a:pt x="22345" y="812800"/>
                  </a:lnTo>
                  <a:cubicBezTo>
                    <a:pt x="16419" y="812800"/>
                    <a:pt x="10735" y="810446"/>
                    <a:pt x="6545" y="806255"/>
                  </a:cubicBezTo>
                  <a:cubicBezTo>
                    <a:pt x="2354" y="802065"/>
                    <a:pt x="0" y="796381"/>
                    <a:pt x="0" y="790455"/>
                  </a:cubicBezTo>
                  <a:lnTo>
                    <a:pt x="0" y="22345"/>
                  </a:lnTo>
                  <a:cubicBezTo>
                    <a:pt x="0" y="16419"/>
                    <a:pt x="2354" y="10735"/>
                    <a:pt x="6545" y="6545"/>
                  </a:cubicBezTo>
                  <a:cubicBezTo>
                    <a:pt x="10735" y="2354"/>
                    <a:pt x="16419" y="0"/>
                    <a:pt x="22345" y="0"/>
                  </a:cubicBezTo>
                  <a:close/>
                </a:path>
              </a:pathLst>
            </a:custGeom>
            <a:blipFill>
              <a:blip r:embed="rId11"/>
              <a:stretch>
                <a:fillRect t="-5244" b="-5244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14715595" y="864256"/>
            <a:ext cx="87630" cy="2039983"/>
            <a:chOff x="0" y="0"/>
            <a:chExt cx="23080" cy="5372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ECEEE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088640" y="4413581"/>
            <a:ext cx="6929400" cy="4703705"/>
            <a:chOff x="0" y="0"/>
            <a:chExt cx="11974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97400" cy="812800"/>
            </a:xfrm>
            <a:custGeom>
              <a:avLst/>
              <a:gdLst/>
              <a:ahLst/>
              <a:cxnLst/>
              <a:rect l="l" t="t" r="r" b="b"/>
              <a:pathLst>
                <a:path w="1197400" h="812800">
                  <a:moveTo>
                    <a:pt x="22345" y="0"/>
                  </a:moveTo>
                  <a:lnTo>
                    <a:pt x="1175055" y="0"/>
                  </a:lnTo>
                  <a:cubicBezTo>
                    <a:pt x="1187396" y="0"/>
                    <a:pt x="1197400" y="10004"/>
                    <a:pt x="1197400" y="22345"/>
                  </a:cubicBezTo>
                  <a:lnTo>
                    <a:pt x="1197400" y="790455"/>
                  </a:lnTo>
                  <a:cubicBezTo>
                    <a:pt x="1197400" y="796381"/>
                    <a:pt x="1195046" y="802065"/>
                    <a:pt x="1190855" y="806255"/>
                  </a:cubicBezTo>
                  <a:cubicBezTo>
                    <a:pt x="1186665" y="810446"/>
                    <a:pt x="1180981" y="812800"/>
                    <a:pt x="1175055" y="812800"/>
                  </a:cubicBezTo>
                  <a:lnTo>
                    <a:pt x="22345" y="812800"/>
                  </a:lnTo>
                  <a:cubicBezTo>
                    <a:pt x="16419" y="812800"/>
                    <a:pt x="10735" y="810446"/>
                    <a:pt x="6545" y="806255"/>
                  </a:cubicBezTo>
                  <a:cubicBezTo>
                    <a:pt x="2354" y="802065"/>
                    <a:pt x="0" y="796381"/>
                    <a:pt x="0" y="790455"/>
                  </a:cubicBezTo>
                  <a:lnTo>
                    <a:pt x="0" y="22345"/>
                  </a:lnTo>
                  <a:cubicBezTo>
                    <a:pt x="0" y="16419"/>
                    <a:pt x="2354" y="10735"/>
                    <a:pt x="6545" y="6545"/>
                  </a:cubicBezTo>
                  <a:cubicBezTo>
                    <a:pt x="10735" y="2354"/>
                    <a:pt x="16419" y="0"/>
                    <a:pt x="22345" y="0"/>
                  </a:cubicBezTo>
                  <a:close/>
                </a:path>
              </a:pathLst>
            </a:custGeom>
            <a:blipFill>
              <a:blip r:embed="rId12"/>
              <a:stretch>
                <a:fillRect t="-5244" b="-5244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21" name="TextBox 21"/>
          <p:cNvSpPr txBox="1"/>
          <p:nvPr/>
        </p:nvSpPr>
        <p:spPr>
          <a:xfrm>
            <a:off x="2150764" y="2666785"/>
            <a:ext cx="14714408" cy="192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500">
                <a:solidFill>
                  <a:srgbClr val="FFFFFF"/>
                </a:solidFill>
                <a:latin typeface="Prompt Bold"/>
                <a:cs typeface="Prompt Bold"/>
              </a:rPr>
              <a:t>กิจกรรม “ยกย่อง เชิดชูบุคลากรและหน่วยงานที่มีคุณธรรม</a:t>
            </a:r>
          </a:p>
          <a:p>
            <a:pPr algn="ctr">
              <a:lnSpc>
                <a:spcPts val="5084"/>
              </a:lnSpc>
            </a:pPr>
            <a:r>
              <a:rPr lang="en-US" sz="4500">
                <a:solidFill>
                  <a:srgbClr val="FFFFFF"/>
                </a:solidFill>
                <a:latin typeface="Prompt Bold"/>
                <a:cs typeface="Prompt Bold"/>
              </a:rPr>
              <a:t>หรือทำความดีจนเป็นแบบอย่าง 5 ด้าน”</a:t>
            </a:r>
          </a:p>
          <a:p>
            <a:pPr algn="ctr">
              <a:lnSpc>
                <a:spcPts val="5084"/>
              </a:lnSpc>
            </a:pPr>
            <a:endParaRPr lang="en-US" sz="4500">
              <a:solidFill>
                <a:srgbClr val="FFFFFF"/>
              </a:solidFill>
              <a:latin typeface="Prompt Bold"/>
              <a:cs typeface="Prompt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104187" y="-1046284"/>
            <a:ext cx="139238" cy="5984930"/>
            <a:chOff x="0" y="0"/>
            <a:chExt cx="36672" cy="1576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72" cy="1576278"/>
            </a:xfrm>
            <a:custGeom>
              <a:avLst/>
              <a:gdLst/>
              <a:ahLst/>
              <a:cxnLst/>
              <a:rect l="l" t="t" r="r" b="b"/>
              <a:pathLst>
                <a:path w="36672" h="1576278">
                  <a:moveTo>
                    <a:pt x="0" y="0"/>
                  </a:moveTo>
                  <a:lnTo>
                    <a:pt x="36672" y="0"/>
                  </a:lnTo>
                  <a:lnTo>
                    <a:pt x="36672" y="1576278"/>
                  </a:lnTo>
                  <a:lnTo>
                    <a:pt x="0" y="1576278"/>
                  </a:lnTo>
                  <a:close/>
                </a:path>
              </a:pathLst>
            </a:custGeom>
            <a:solidFill>
              <a:srgbClr val="ECEEE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6672" cy="16048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6923" y="241384"/>
            <a:ext cx="593548" cy="825863"/>
          </a:xfrm>
          <a:custGeom>
            <a:avLst/>
            <a:gdLst/>
            <a:ahLst/>
            <a:cxnLst/>
            <a:rect l="l" t="t" r="r" b="b"/>
            <a:pathLst>
              <a:path w="593548" h="825863">
                <a:moveTo>
                  <a:pt x="0" y="0"/>
                </a:moveTo>
                <a:lnTo>
                  <a:pt x="593548" y="0"/>
                </a:lnTo>
                <a:lnTo>
                  <a:pt x="593548" y="825863"/>
                </a:lnTo>
                <a:lnTo>
                  <a:pt x="0" y="8258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93" t="-4680" b="-468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36625" y="180943"/>
            <a:ext cx="674331" cy="798439"/>
          </a:xfrm>
          <a:custGeom>
            <a:avLst/>
            <a:gdLst/>
            <a:ahLst/>
            <a:cxnLst/>
            <a:rect l="l" t="t" r="r" b="b"/>
            <a:pathLst>
              <a:path w="674331" h="798439">
                <a:moveTo>
                  <a:pt x="0" y="0"/>
                </a:moveTo>
                <a:lnTo>
                  <a:pt x="674331" y="0"/>
                </a:lnTo>
                <a:lnTo>
                  <a:pt x="674331" y="798439"/>
                </a:lnTo>
                <a:lnTo>
                  <a:pt x="0" y="798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26" r="-182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88674" y="9582748"/>
            <a:ext cx="366148" cy="366148"/>
          </a:xfrm>
          <a:custGeom>
            <a:avLst/>
            <a:gdLst/>
            <a:ahLst/>
            <a:cxnLst/>
            <a:rect l="l" t="t" r="r" b="b"/>
            <a:pathLst>
              <a:path w="366148" h="366148">
                <a:moveTo>
                  <a:pt x="0" y="0"/>
                </a:moveTo>
                <a:lnTo>
                  <a:pt x="366147" y="0"/>
                </a:lnTo>
                <a:lnTo>
                  <a:pt x="366147" y="366148"/>
                </a:lnTo>
                <a:lnTo>
                  <a:pt x="0" y="366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304367" y="9594859"/>
            <a:ext cx="354037" cy="354037"/>
          </a:xfrm>
          <a:custGeom>
            <a:avLst/>
            <a:gdLst/>
            <a:ahLst/>
            <a:cxnLst/>
            <a:rect l="l" t="t" r="r" b="b"/>
            <a:pathLst>
              <a:path w="354037" h="354037">
                <a:moveTo>
                  <a:pt x="0" y="0"/>
                </a:moveTo>
                <a:lnTo>
                  <a:pt x="354037" y="0"/>
                </a:lnTo>
                <a:lnTo>
                  <a:pt x="354037" y="354037"/>
                </a:lnTo>
                <a:lnTo>
                  <a:pt x="0" y="354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73791" y="2413209"/>
            <a:ext cx="9499218" cy="133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99"/>
              </a:lnSpc>
            </a:pPr>
            <a:r>
              <a:rPr lang="en-US" sz="9999">
                <a:solidFill>
                  <a:srgbClr val="FFDE59"/>
                </a:solidFill>
                <a:cs typeface="Opun Mai Bold"/>
              </a:rPr>
              <a:t>ความเป็นมา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81341" y="3876814"/>
            <a:ext cx="16791034" cy="5039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39"/>
              </a:lnSpc>
            </a:pPr>
            <a:r>
              <a:rPr lang="en-US" sz="4099">
                <a:solidFill>
                  <a:srgbClr val="FFFFFF"/>
                </a:solidFill>
                <a:latin typeface="Prompt Bold"/>
                <a:cs typeface="Prompt Bold"/>
              </a:rPr>
              <a:t>แผนปฏิบัติการด้านการส่งเสริมคุณธรรมแห่งชาติ ระยะที่ 2 </a:t>
            </a:r>
          </a:p>
          <a:p>
            <a:pPr algn="l">
              <a:lnSpc>
                <a:spcPts val="5739"/>
              </a:lnSpc>
            </a:pPr>
            <a:r>
              <a:rPr lang="en-US" sz="4099">
                <a:solidFill>
                  <a:srgbClr val="FFFFFF"/>
                </a:solidFill>
                <a:latin typeface="Prompt Bold"/>
                <a:cs typeface="Prompt Bold"/>
              </a:rPr>
              <a:t>(พ.ศ. 2566-2570) ได้กำหนดคุณธรรมที่พึงประสงค์สำหรับสังคมไทย </a:t>
            </a:r>
          </a:p>
          <a:p>
            <a:pPr algn="l">
              <a:lnSpc>
                <a:spcPts val="5739"/>
              </a:lnSpc>
            </a:pPr>
            <a:r>
              <a:rPr lang="en-US" sz="4099">
                <a:solidFill>
                  <a:srgbClr val="FFFFFF"/>
                </a:solidFill>
                <a:latin typeface="Prompt Bold"/>
                <a:cs typeface="Prompt Bold"/>
              </a:rPr>
              <a:t>5 ประการ “พอเพียง วินัย สุจริต จิตอาสา กตัญญู” เพื่อนำสู่การเป็นคนดี </a:t>
            </a:r>
          </a:p>
          <a:p>
            <a:pPr algn="l">
              <a:lnSpc>
                <a:spcPts val="5739"/>
              </a:lnSpc>
            </a:pPr>
            <a:r>
              <a:rPr lang="en-US" sz="4099">
                <a:solidFill>
                  <a:srgbClr val="FFFFFF"/>
                </a:solidFill>
                <a:latin typeface="Prompt Bold"/>
                <a:cs typeface="Prompt Bold"/>
              </a:rPr>
              <a:t>มีคุณธรรม และเป็น “มนุษย์ที่สมบูรณ์” น้อมนำหลักธรรมทางศาสนา </a:t>
            </a:r>
          </a:p>
          <a:p>
            <a:pPr algn="l">
              <a:lnSpc>
                <a:spcPts val="5739"/>
              </a:lnSpc>
            </a:pPr>
            <a:r>
              <a:rPr lang="en-US" sz="4099">
                <a:solidFill>
                  <a:srgbClr val="FFFFFF"/>
                </a:solidFill>
                <a:cs typeface="Prompt Bold"/>
              </a:rPr>
              <a:t>หลักปรัชญาของเศรษฐกิจพอเพียง และรักษาสืบสานวิถีวัฒนธรรมไทยที่ดีงาม ซึ่งเป็นหลักคิดในการดำรงชีวิต และการพัฒนาคุณธรรมให้ปรากฏชัด</a:t>
            </a:r>
          </a:p>
          <a:p>
            <a:pPr algn="l">
              <a:lnSpc>
                <a:spcPts val="5739"/>
              </a:lnSpc>
            </a:pPr>
            <a:r>
              <a:rPr lang="en-US" sz="4099">
                <a:solidFill>
                  <a:srgbClr val="FFFFFF"/>
                </a:solidFill>
                <a:cs typeface="Prompt Bold"/>
              </a:rPr>
              <a:t>เป็นรูปธรรมในสังคม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554843" y="9641641"/>
            <a:ext cx="2310330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ECEEED"/>
                </a:solidFill>
                <a:latin typeface="Garet"/>
              </a:rPr>
              <a:t>www.dwr.go.th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720506" y="9641641"/>
            <a:ext cx="1315021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ECEEED"/>
                </a:solidFill>
                <a:latin typeface="Garet"/>
              </a:rPr>
              <a:t>0 2271 6286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481386" y="180943"/>
            <a:ext cx="1490990" cy="995857"/>
          </a:xfrm>
          <a:custGeom>
            <a:avLst/>
            <a:gdLst/>
            <a:ahLst/>
            <a:cxnLst/>
            <a:rect l="l" t="t" r="r" b="b"/>
            <a:pathLst>
              <a:path w="1490990" h="995857">
                <a:moveTo>
                  <a:pt x="0" y="0"/>
                </a:moveTo>
                <a:lnTo>
                  <a:pt x="1490990" y="0"/>
                </a:lnTo>
                <a:lnTo>
                  <a:pt x="1490990" y="995857"/>
                </a:lnTo>
                <a:lnTo>
                  <a:pt x="0" y="9958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6923" y="241384"/>
            <a:ext cx="593548" cy="825863"/>
          </a:xfrm>
          <a:custGeom>
            <a:avLst/>
            <a:gdLst/>
            <a:ahLst/>
            <a:cxnLst/>
            <a:rect l="l" t="t" r="r" b="b"/>
            <a:pathLst>
              <a:path w="593548" h="825863">
                <a:moveTo>
                  <a:pt x="0" y="0"/>
                </a:moveTo>
                <a:lnTo>
                  <a:pt x="593548" y="0"/>
                </a:lnTo>
                <a:lnTo>
                  <a:pt x="593548" y="825863"/>
                </a:lnTo>
                <a:lnTo>
                  <a:pt x="0" y="8258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93" t="-4680" b="-46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6625" y="180943"/>
            <a:ext cx="674331" cy="798439"/>
          </a:xfrm>
          <a:custGeom>
            <a:avLst/>
            <a:gdLst/>
            <a:ahLst/>
            <a:cxnLst/>
            <a:rect l="l" t="t" r="r" b="b"/>
            <a:pathLst>
              <a:path w="674331" h="798439">
                <a:moveTo>
                  <a:pt x="0" y="0"/>
                </a:moveTo>
                <a:lnTo>
                  <a:pt x="674331" y="0"/>
                </a:lnTo>
                <a:lnTo>
                  <a:pt x="674331" y="798439"/>
                </a:lnTo>
                <a:lnTo>
                  <a:pt x="0" y="798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26" r="-182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88674" y="9582748"/>
            <a:ext cx="366148" cy="366148"/>
          </a:xfrm>
          <a:custGeom>
            <a:avLst/>
            <a:gdLst/>
            <a:ahLst/>
            <a:cxnLst/>
            <a:rect l="l" t="t" r="r" b="b"/>
            <a:pathLst>
              <a:path w="366148" h="366148">
                <a:moveTo>
                  <a:pt x="0" y="0"/>
                </a:moveTo>
                <a:lnTo>
                  <a:pt x="366147" y="0"/>
                </a:lnTo>
                <a:lnTo>
                  <a:pt x="366147" y="366148"/>
                </a:lnTo>
                <a:lnTo>
                  <a:pt x="0" y="366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04367" y="9594859"/>
            <a:ext cx="354037" cy="354037"/>
          </a:xfrm>
          <a:custGeom>
            <a:avLst/>
            <a:gdLst/>
            <a:ahLst/>
            <a:cxnLst/>
            <a:rect l="l" t="t" r="r" b="b"/>
            <a:pathLst>
              <a:path w="354037" h="354037">
                <a:moveTo>
                  <a:pt x="0" y="0"/>
                </a:moveTo>
                <a:lnTo>
                  <a:pt x="354037" y="0"/>
                </a:lnTo>
                <a:lnTo>
                  <a:pt x="354037" y="354037"/>
                </a:lnTo>
                <a:lnTo>
                  <a:pt x="0" y="354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81386" y="180943"/>
            <a:ext cx="1490990" cy="995857"/>
          </a:xfrm>
          <a:custGeom>
            <a:avLst/>
            <a:gdLst/>
            <a:ahLst/>
            <a:cxnLst/>
            <a:rect l="l" t="t" r="r" b="b"/>
            <a:pathLst>
              <a:path w="1490990" h="995857">
                <a:moveTo>
                  <a:pt x="0" y="0"/>
                </a:moveTo>
                <a:lnTo>
                  <a:pt x="1490990" y="0"/>
                </a:lnTo>
                <a:lnTo>
                  <a:pt x="1490990" y="995857"/>
                </a:lnTo>
                <a:lnTo>
                  <a:pt x="0" y="9958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595212" y="1036532"/>
            <a:ext cx="13391433" cy="1004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6999">
                <a:solidFill>
                  <a:srgbClr val="FFDE59"/>
                </a:solidFill>
                <a:cs typeface="Prompt Bold"/>
              </a:rPr>
              <a:t>หลักธรรมทางศาสนา</a:t>
            </a:r>
          </a:p>
        </p:txBody>
      </p:sp>
      <p:grpSp>
        <p:nvGrpSpPr>
          <p:cNvPr id="8" name="Group 8"/>
          <p:cNvGrpSpPr/>
          <p:nvPr/>
        </p:nvGrpSpPr>
        <p:grpSpPr>
          <a:xfrm rot="-5400000">
            <a:off x="3808137" y="675391"/>
            <a:ext cx="87630" cy="2039983"/>
            <a:chOff x="0" y="0"/>
            <a:chExt cx="23080" cy="5372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14646202" y="675391"/>
            <a:ext cx="87630" cy="2039983"/>
            <a:chOff x="0" y="0"/>
            <a:chExt cx="23080" cy="53727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366646" y="6569069"/>
            <a:ext cx="4313905" cy="2689231"/>
            <a:chOff x="0" y="0"/>
            <a:chExt cx="1303846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03846" cy="812800"/>
            </a:xfrm>
            <a:custGeom>
              <a:avLst/>
              <a:gdLst/>
              <a:ahLst/>
              <a:cxnLst/>
              <a:rect l="l" t="t" r="r" b="b"/>
              <a:pathLst>
                <a:path w="1303846" h="812800">
                  <a:moveTo>
                    <a:pt x="35893" y="0"/>
                  </a:moveTo>
                  <a:lnTo>
                    <a:pt x="1267953" y="0"/>
                  </a:lnTo>
                  <a:cubicBezTo>
                    <a:pt x="1287776" y="0"/>
                    <a:pt x="1303846" y="16070"/>
                    <a:pt x="1303846" y="35893"/>
                  </a:cubicBezTo>
                  <a:lnTo>
                    <a:pt x="1303846" y="776907"/>
                  </a:lnTo>
                  <a:cubicBezTo>
                    <a:pt x="1303846" y="796730"/>
                    <a:pt x="1287776" y="812800"/>
                    <a:pt x="1267953" y="812800"/>
                  </a:cubicBezTo>
                  <a:lnTo>
                    <a:pt x="35893" y="812800"/>
                  </a:lnTo>
                  <a:cubicBezTo>
                    <a:pt x="16070" y="812800"/>
                    <a:pt x="0" y="796730"/>
                    <a:pt x="0" y="776907"/>
                  </a:cubicBezTo>
                  <a:lnTo>
                    <a:pt x="0" y="35893"/>
                  </a:lnTo>
                  <a:cubicBezTo>
                    <a:pt x="0" y="16070"/>
                    <a:pt x="16070" y="0"/>
                    <a:pt x="35893" y="0"/>
                  </a:cubicBezTo>
                  <a:close/>
                </a:path>
              </a:pathLst>
            </a:custGeom>
            <a:blipFill>
              <a:blip r:embed="rId9"/>
              <a:stretch>
                <a:fillRect t="-3471" b="-3471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1602233" y="3788410"/>
            <a:ext cx="4304105" cy="2610908"/>
            <a:chOff x="0" y="0"/>
            <a:chExt cx="1548789" cy="93950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548789" cy="939509"/>
            </a:xfrm>
            <a:custGeom>
              <a:avLst/>
              <a:gdLst/>
              <a:ahLst/>
              <a:cxnLst/>
              <a:rect l="l" t="t" r="r" b="b"/>
              <a:pathLst>
                <a:path w="1548789" h="939509">
                  <a:moveTo>
                    <a:pt x="35975" y="0"/>
                  </a:moveTo>
                  <a:lnTo>
                    <a:pt x="1512814" y="0"/>
                  </a:lnTo>
                  <a:cubicBezTo>
                    <a:pt x="1532682" y="0"/>
                    <a:pt x="1548789" y="16106"/>
                    <a:pt x="1548789" y="35975"/>
                  </a:cubicBezTo>
                  <a:lnTo>
                    <a:pt x="1548789" y="903534"/>
                  </a:lnTo>
                  <a:cubicBezTo>
                    <a:pt x="1548789" y="923402"/>
                    <a:pt x="1532682" y="939509"/>
                    <a:pt x="1512814" y="939509"/>
                  </a:cubicBezTo>
                  <a:lnTo>
                    <a:pt x="35975" y="939509"/>
                  </a:lnTo>
                  <a:cubicBezTo>
                    <a:pt x="16106" y="939509"/>
                    <a:pt x="0" y="923402"/>
                    <a:pt x="0" y="903534"/>
                  </a:cubicBezTo>
                  <a:lnTo>
                    <a:pt x="0" y="35975"/>
                  </a:lnTo>
                  <a:cubicBezTo>
                    <a:pt x="0" y="16106"/>
                    <a:pt x="16106" y="0"/>
                    <a:pt x="35975" y="0"/>
                  </a:cubicBezTo>
                  <a:close/>
                </a:path>
              </a:pathLst>
            </a:custGeom>
            <a:blipFill>
              <a:blip r:embed="rId10"/>
              <a:stretch>
                <a:fillRect t="-4950" b="-4950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6879255" y="6563141"/>
            <a:ext cx="4503903" cy="2695159"/>
            <a:chOff x="0" y="0"/>
            <a:chExt cx="1411400" cy="84458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11400" cy="844589"/>
            </a:xfrm>
            <a:custGeom>
              <a:avLst/>
              <a:gdLst/>
              <a:ahLst/>
              <a:cxnLst/>
              <a:rect l="l" t="t" r="r" b="b"/>
              <a:pathLst>
                <a:path w="1411400" h="844589">
                  <a:moveTo>
                    <a:pt x="34379" y="0"/>
                  </a:moveTo>
                  <a:lnTo>
                    <a:pt x="1377021" y="0"/>
                  </a:lnTo>
                  <a:cubicBezTo>
                    <a:pt x="1396008" y="0"/>
                    <a:pt x="1411400" y="15392"/>
                    <a:pt x="1411400" y="34379"/>
                  </a:cubicBezTo>
                  <a:lnTo>
                    <a:pt x="1411400" y="810210"/>
                  </a:lnTo>
                  <a:cubicBezTo>
                    <a:pt x="1411400" y="819328"/>
                    <a:pt x="1407778" y="828072"/>
                    <a:pt x="1401330" y="834520"/>
                  </a:cubicBezTo>
                  <a:cubicBezTo>
                    <a:pt x="1394883" y="840967"/>
                    <a:pt x="1386139" y="844589"/>
                    <a:pt x="1377021" y="844589"/>
                  </a:cubicBezTo>
                  <a:lnTo>
                    <a:pt x="34379" y="844589"/>
                  </a:lnTo>
                  <a:cubicBezTo>
                    <a:pt x="15392" y="844589"/>
                    <a:pt x="0" y="829197"/>
                    <a:pt x="0" y="810210"/>
                  </a:cubicBezTo>
                  <a:lnTo>
                    <a:pt x="0" y="34379"/>
                  </a:lnTo>
                  <a:cubicBezTo>
                    <a:pt x="0" y="15392"/>
                    <a:pt x="15392" y="0"/>
                    <a:pt x="34379" y="0"/>
                  </a:cubicBezTo>
                  <a:close/>
                </a:path>
              </a:pathLst>
            </a:custGeom>
            <a:blipFill>
              <a:blip r:embed="rId11"/>
              <a:stretch>
                <a:fillRect l="-1016" t="-13671" r="-1016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20" name="Freeform 20"/>
          <p:cNvSpPr/>
          <p:nvPr/>
        </p:nvSpPr>
        <p:spPr>
          <a:xfrm>
            <a:off x="2366646" y="3725704"/>
            <a:ext cx="4290795" cy="2638470"/>
          </a:xfrm>
          <a:custGeom>
            <a:avLst/>
            <a:gdLst/>
            <a:ahLst/>
            <a:cxnLst/>
            <a:rect l="l" t="t" r="r" b="b"/>
            <a:pathLst>
              <a:path w="4290795" h="2638470">
                <a:moveTo>
                  <a:pt x="0" y="0"/>
                </a:moveTo>
                <a:lnTo>
                  <a:pt x="4290795" y="0"/>
                </a:lnTo>
                <a:lnTo>
                  <a:pt x="4290795" y="2638470"/>
                </a:lnTo>
                <a:lnTo>
                  <a:pt x="0" y="26384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4208" b="-4208"/>
            </a:stretch>
          </a:blipFill>
          <a:ln w="47625" cap="sq">
            <a:solidFill>
              <a:srgbClr val="FFFFFF"/>
            </a:solidFill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>
            <a:off x="6879255" y="3788410"/>
            <a:ext cx="4503903" cy="2615562"/>
          </a:xfrm>
          <a:custGeom>
            <a:avLst/>
            <a:gdLst/>
            <a:ahLst/>
            <a:cxnLst/>
            <a:rect l="l" t="t" r="r" b="b"/>
            <a:pathLst>
              <a:path w="4503903" h="2615562">
                <a:moveTo>
                  <a:pt x="0" y="0"/>
                </a:moveTo>
                <a:lnTo>
                  <a:pt x="4503903" y="0"/>
                </a:lnTo>
                <a:lnTo>
                  <a:pt x="4503903" y="2615562"/>
                </a:lnTo>
                <a:lnTo>
                  <a:pt x="0" y="26155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7398" b="-7398"/>
            </a:stretch>
          </a:blipFill>
          <a:ln w="47625" cap="sq">
            <a:solidFill>
              <a:srgbClr val="FFFFFF"/>
            </a:solidFill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11649420" y="6569069"/>
            <a:ext cx="4271934" cy="2689231"/>
          </a:xfrm>
          <a:custGeom>
            <a:avLst/>
            <a:gdLst/>
            <a:ahLst/>
            <a:cxnLst/>
            <a:rect l="l" t="t" r="r" b="b"/>
            <a:pathLst>
              <a:path w="4271934" h="2689231">
                <a:moveTo>
                  <a:pt x="0" y="0"/>
                </a:moveTo>
                <a:lnTo>
                  <a:pt x="4271934" y="0"/>
                </a:lnTo>
                <a:lnTo>
                  <a:pt x="4271934" y="2689231"/>
                </a:lnTo>
                <a:lnTo>
                  <a:pt x="0" y="268923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2775" b="-3237"/>
            </a:stretch>
          </a:blipFill>
          <a:ln w="47625" cap="sq">
            <a:solidFill>
              <a:srgbClr val="FFFFFF"/>
            </a:solidFill>
            <a:prstDash val="solid"/>
            <a:miter/>
          </a:ln>
        </p:spPr>
      </p:sp>
      <p:sp>
        <p:nvSpPr>
          <p:cNvPr id="23" name="TextBox 23"/>
          <p:cNvSpPr txBox="1"/>
          <p:nvPr/>
        </p:nvSpPr>
        <p:spPr>
          <a:xfrm>
            <a:off x="14554843" y="9641641"/>
            <a:ext cx="2310330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www.dwr.go.th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720506" y="9641641"/>
            <a:ext cx="1315021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0 2271 6286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379439" y="2787664"/>
            <a:ext cx="13607206" cy="64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500">
                <a:solidFill>
                  <a:srgbClr val="FFFFFF"/>
                </a:solidFill>
                <a:latin typeface="Prompt Bold"/>
                <a:cs typeface="Prompt Bold"/>
              </a:rPr>
              <a:t>กิจกรรม “ฟังเทศน์ เจริญจิตภาวนา ทำบุญ ใส่บาตร”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8720" y="5568047"/>
            <a:ext cx="1903241" cy="1008718"/>
          </a:xfrm>
          <a:custGeom>
            <a:avLst/>
            <a:gdLst/>
            <a:ahLst/>
            <a:cxnLst/>
            <a:rect l="l" t="t" r="r" b="b"/>
            <a:pathLst>
              <a:path w="1903241" h="1008718">
                <a:moveTo>
                  <a:pt x="0" y="0"/>
                </a:moveTo>
                <a:lnTo>
                  <a:pt x="1903241" y="0"/>
                </a:lnTo>
                <a:lnTo>
                  <a:pt x="1903241" y="1008718"/>
                </a:lnTo>
                <a:lnTo>
                  <a:pt x="0" y="1008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6923" y="241384"/>
            <a:ext cx="593548" cy="825863"/>
          </a:xfrm>
          <a:custGeom>
            <a:avLst/>
            <a:gdLst/>
            <a:ahLst/>
            <a:cxnLst/>
            <a:rect l="l" t="t" r="r" b="b"/>
            <a:pathLst>
              <a:path w="593548" h="825863">
                <a:moveTo>
                  <a:pt x="0" y="0"/>
                </a:moveTo>
                <a:lnTo>
                  <a:pt x="593548" y="0"/>
                </a:lnTo>
                <a:lnTo>
                  <a:pt x="593548" y="825863"/>
                </a:lnTo>
                <a:lnTo>
                  <a:pt x="0" y="8258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593" t="-4680" b="-468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36625" y="180943"/>
            <a:ext cx="674331" cy="798439"/>
          </a:xfrm>
          <a:custGeom>
            <a:avLst/>
            <a:gdLst/>
            <a:ahLst/>
            <a:cxnLst/>
            <a:rect l="l" t="t" r="r" b="b"/>
            <a:pathLst>
              <a:path w="674331" h="798439">
                <a:moveTo>
                  <a:pt x="0" y="0"/>
                </a:moveTo>
                <a:lnTo>
                  <a:pt x="674331" y="0"/>
                </a:lnTo>
                <a:lnTo>
                  <a:pt x="674331" y="798439"/>
                </a:lnTo>
                <a:lnTo>
                  <a:pt x="0" y="7984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26" r="-182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88674" y="9582748"/>
            <a:ext cx="366148" cy="366148"/>
          </a:xfrm>
          <a:custGeom>
            <a:avLst/>
            <a:gdLst/>
            <a:ahLst/>
            <a:cxnLst/>
            <a:rect l="l" t="t" r="r" b="b"/>
            <a:pathLst>
              <a:path w="366148" h="366148">
                <a:moveTo>
                  <a:pt x="0" y="0"/>
                </a:moveTo>
                <a:lnTo>
                  <a:pt x="366147" y="0"/>
                </a:lnTo>
                <a:lnTo>
                  <a:pt x="366147" y="366148"/>
                </a:lnTo>
                <a:lnTo>
                  <a:pt x="0" y="3661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304367" y="9594859"/>
            <a:ext cx="354037" cy="354037"/>
          </a:xfrm>
          <a:custGeom>
            <a:avLst/>
            <a:gdLst/>
            <a:ahLst/>
            <a:cxnLst/>
            <a:rect l="l" t="t" r="r" b="b"/>
            <a:pathLst>
              <a:path w="354037" h="354037">
                <a:moveTo>
                  <a:pt x="0" y="0"/>
                </a:moveTo>
                <a:lnTo>
                  <a:pt x="354037" y="0"/>
                </a:lnTo>
                <a:lnTo>
                  <a:pt x="354037" y="354037"/>
                </a:lnTo>
                <a:lnTo>
                  <a:pt x="0" y="3540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81386" y="180943"/>
            <a:ext cx="1490990" cy="995857"/>
          </a:xfrm>
          <a:custGeom>
            <a:avLst/>
            <a:gdLst/>
            <a:ahLst/>
            <a:cxnLst/>
            <a:rect l="l" t="t" r="r" b="b"/>
            <a:pathLst>
              <a:path w="1490990" h="995857">
                <a:moveTo>
                  <a:pt x="0" y="0"/>
                </a:moveTo>
                <a:lnTo>
                  <a:pt x="1490990" y="0"/>
                </a:lnTo>
                <a:lnTo>
                  <a:pt x="1490990" y="995857"/>
                </a:lnTo>
                <a:lnTo>
                  <a:pt x="0" y="9958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784862" y="4368047"/>
            <a:ext cx="3293155" cy="4557548"/>
          </a:xfrm>
          <a:custGeom>
            <a:avLst/>
            <a:gdLst/>
            <a:ahLst/>
            <a:cxnLst/>
            <a:rect l="l" t="t" r="r" b="b"/>
            <a:pathLst>
              <a:path w="3293155" h="4557548">
                <a:moveTo>
                  <a:pt x="0" y="0"/>
                </a:moveTo>
                <a:lnTo>
                  <a:pt x="3293156" y="0"/>
                </a:lnTo>
                <a:lnTo>
                  <a:pt x="3293156" y="4557548"/>
                </a:lnTo>
                <a:lnTo>
                  <a:pt x="0" y="45575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897" r="-1897"/>
            </a:stretch>
          </a:blipFill>
          <a:ln w="47625" cap="sq">
            <a:solidFill>
              <a:srgbClr val="FFFFFF"/>
            </a:solidFill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3162477" y="4368047"/>
            <a:ext cx="3418932" cy="4557548"/>
          </a:xfrm>
          <a:custGeom>
            <a:avLst/>
            <a:gdLst/>
            <a:ahLst/>
            <a:cxnLst/>
            <a:rect l="l" t="t" r="r" b="b"/>
            <a:pathLst>
              <a:path w="3418932" h="4557548">
                <a:moveTo>
                  <a:pt x="0" y="0"/>
                </a:moveTo>
                <a:lnTo>
                  <a:pt x="3418933" y="0"/>
                </a:lnTo>
                <a:lnTo>
                  <a:pt x="3418933" y="4557548"/>
                </a:lnTo>
                <a:lnTo>
                  <a:pt x="0" y="45575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w="47625" cap="sq">
            <a:solidFill>
              <a:srgbClr val="FFFFFF"/>
            </a:solidFill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0281470" y="4368047"/>
            <a:ext cx="3135514" cy="4557548"/>
          </a:xfrm>
          <a:custGeom>
            <a:avLst/>
            <a:gdLst/>
            <a:ahLst/>
            <a:cxnLst/>
            <a:rect l="l" t="t" r="r" b="b"/>
            <a:pathLst>
              <a:path w="3135514" h="4557548">
                <a:moveTo>
                  <a:pt x="0" y="0"/>
                </a:moveTo>
                <a:lnTo>
                  <a:pt x="3135514" y="0"/>
                </a:lnTo>
                <a:lnTo>
                  <a:pt x="3135514" y="4557548"/>
                </a:lnTo>
                <a:lnTo>
                  <a:pt x="0" y="455754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6238" r="-2775"/>
            </a:stretch>
          </a:blipFill>
          <a:ln w="47625" cap="sq">
            <a:solidFill>
              <a:srgbClr val="FFFFFF"/>
            </a:solidFill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3617009" y="4368047"/>
            <a:ext cx="3418932" cy="4557548"/>
          </a:xfrm>
          <a:custGeom>
            <a:avLst/>
            <a:gdLst/>
            <a:ahLst/>
            <a:cxnLst/>
            <a:rect l="l" t="t" r="r" b="b"/>
            <a:pathLst>
              <a:path w="3418932" h="4557548">
                <a:moveTo>
                  <a:pt x="0" y="0"/>
                </a:moveTo>
                <a:lnTo>
                  <a:pt x="3418932" y="0"/>
                </a:lnTo>
                <a:lnTo>
                  <a:pt x="3418932" y="4557548"/>
                </a:lnTo>
                <a:lnTo>
                  <a:pt x="0" y="45575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3052" b="-3052"/>
            </a:stretch>
          </a:blipFill>
          <a:ln w="47625" cap="sq">
            <a:solidFill>
              <a:srgbClr val="FFFFFF"/>
            </a:solidFill>
            <a:prstDash val="solid"/>
            <a:miter/>
          </a:ln>
        </p:spPr>
      </p:sp>
      <p:sp>
        <p:nvSpPr>
          <p:cNvPr id="12" name="TextBox 12"/>
          <p:cNvSpPr txBox="1"/>
          <p:nvPr/>
        </p:nvSpPr>
        <p:spPr>
          <a:xfrm>
            <a:off x="14554843" y="9641641"/>
            <a:ext cx="2310330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2784B8"/>
                </a:solidFill>
                <a:latin typeface="Garet"/>
              </a:rPr>
              <a:t>www.dwr.go.th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720506" y="9641641"/>
            <a:ext cx="1315021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2784B8"/>
                </a:solidFill>
                <a:latin typeface="Garet"/>
              </a:rPr>
              <a:t>0 2271 6286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57967" y="3061334"/>
            <a:ext cx="12065922" cy="64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4500">
                <a:solidFill>
                  <a:srgbClr val="FFFFFF"/>
                </a:solidFill>
                <a:latin typeface="Prompt Bold"/>
                <a:cs typeface="Prompt Bold"/>
              </a:rPr>
              <a:t>กิจกรรม “สืบสานวิถีวัฒนธรรมไทย”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595212" y="1036532"/>
            <a:ext cx="13391433" cy="1004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6999">
                <a:solidFill>
                  <a:srgbClr val="FFDE59"/>
                </a:solidFill>
                <a:cs typeface="Prompt Bold"/>
              </a:rPr>
              <a:t>หลักธรรมทางศาสนา</a:t>
            </a:r>
          </a:p>
        </p:txBody>
      </p:sp>
      <p:grpSp>
        <p:nvGrpSpPr>
          <p:cNvPr id="16" name="Group 16"/>
          <p:cNvGrpSpPr/>
          <p:nvPr/>
        </p:nvGrpSpPr>
        <p:grpSpPr>
          <a:xfrm rot="-5400000">
            <a:off x="3808137" y="675391"/>
            <a:ext cx="87630" cy="2039983"/>
            <a:chOff x="0" y="0"/>
            <a:chExt cx="23080" cy="5372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5400000">
            <a:off x="14646202" y="675391"/>
            <a:ext cx="87630" cy="2039983"/>
            <a:chOff x="0" y="0"/>
            <a:chExt cx="23080" cy="5372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64497" y="1380775"/>
            <a:ext cx="14416889" cy="2781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4"/>
              </a:lnSpc>
            </a:pPr>
            <a:r>
              <a:rPr lang="en-US" sz="5499">
                <a:solidFill>
                  <a:srgbClr val="FFFFFF"/>
                </a:solidFill>
                <a:cs typeface="Prompt Bold"/>
              </a:rPr>
              <a:t>กองยุทธศาสตร์และแผนงาน กรมทรัพยากรน้ำ</a:t>
            </a:r>
          </a:p>
          <a:p>
            <a:pPr algn="ctr">
              <a:lnSpc>
                <a:spcPts val="7424"/>
              </a:lnSpc>
            </a:pPr>
            <a:r>
              <a:rPr lang="en-US" sz="5499">
                <a:solidFill>
                  <a:srgbClr val="FFFFFF"/>
                </a:solidFill>
                <a:cs typeface="Prompt Bold"/>
              </a:rPr>
              <a:t>ยังคงมุ่งพัฒนาและรักษามาตรฐานการเป็นองค์กรคุณธรรมต้นแบบในปีต่อไป</a:t>
            </a:r>
          </a:p>
        </p:txBody>
      </p:sp>
      <p:sp>
        <p:nvSpPr>
          <p:cNvPr id="3" name="Freeform 3"/>
          <p:cNvSpPr/>
          <p:nvPr/>
        </p:nvSpPr>
        <p:spPr>
          <a:xfrm>
            <a:off x="1506923" y="241384"/>
            <a:ext cx="593548" cy="825863"/>
          </a:xfrm>
          <a:custGeom>
            <a:avLst/>
            <a:gdLst/>
            <a:ahLst/>
            <a:cxnLst/>
            <a:rect l="l" t="t" r="r" b="b"/>
            <a:pathLst>
              <a:path w="593548" h="825863">
                <a:moveTo>
                  <a:pt x="0" y="0"/>
                </a:moveTo>
                <a:lnTo>
                  <a:pt x="593548" y="0"/>
                </a:lnTo>
                <a:lnTo>
                  <a:pt x="593548" y="825863"/>
                </a:lnTo>
                <a:lnTo>
                  <a:pt x="0" y="8258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93" t="-4680" b="-468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36625" y="180943"/>
            <a:ext cx="674331" cy="798439"/>
          </a:xfrm>
          <a:custGeom>
            <a:avLst/>
            <a:gdLst/>
            <a:ahLst/>
            <a:cxnLst/>
            <a:rect l="l" t="t" r="r" b="b"/>
            <a:pathLst>
              <a:path w="674331" h="798439">
                <a:moveTo>
                  <a:pt x="0" y="0"/>
                </a:moveTo>
                <a:lnTo>
                  <a:pt x="674331" y="0"/>
                </a:lnTo>
                <a:lnTo>
                  <a:pt x="674331" y="798439"/>
                </a:lnTo>
                <a:lnTo>
                  <a:pt x="0" y="798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26" r="-182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88674" y="9582748"/>
            <a:ext cx="366148" cy="366148"/>
          </a:xfrm>
          <a:custGeom>
            <a:avLst/>
            <a:gdLst/>
            <a:ahLst/>
            <a:cxnLst/>
            <a:rect l="l" t="t" r="r" b="b"/>
            <a:pathLst>
              <a:path w="366148" h="366148">
                <a:moveTo>
                  <a:pt x="0" y="0"/>
                </a:moveTo>
                <a:lnTo>
                  <a:pt x="366147" y="0"/>
                </a:lnTo>
                <a:lnTo>
                  <a:pt x="366147" y="366148"/>
                </a:lnTo>
                <a:lnTo>
                  <a:pt x="0" y="366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304367" y="9594859"/>
            <a:ext cx="354037" cy="354037"/>
          </a:xfrm>
          <a:custGeom>
            <a:avLst/>
            <a:gdLst/>
            <a:ahLst/>
            <a:cxnLst/>
            <a:rect l="l" t="t" r="r" b="b"/>
            <a:pathLst>
              <a:path w="354037" h="354037">
                <a:moveTo>
                  <a:pt x="0" y="0"/>
                </a:moveTo>
                <a:lnTo>
                  <a:pt x="354037" y="0"/>
                </a:lnTo>
                <a:lnTo>
                  <a:pt x="354037" y="354037"/>
                </a:lnTo>
                <a:lnTo>
                  <a:pt x="0" y="354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554843" y="9641641"/>
            <a:ext cx="2310330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www.dwr.go.th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720506" y="9641641"/>
            <a:ext cx="1315021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0 2271 6286</a:t>
            </a:r>
          </a:p>
        </p:txBody>
      </p:sp>
      <p:sp>
        <p:nvSpPr>
          <p:cNvPr id="9" name="Freeform 9"/>
          <p:cNvSpPr/>
          <p:nvPr/>
        </p:nvSpPr>
        <p:spPr>
          <a:xfrm>
            <a:off x="6672591" y="4394684"/>
            <a:ext cx="6080590" cy="4061327"/>
          </a:xfrm>
          <a:custGeom>
            <a:avLst/>
            <a:gdLst/>
            <a:ahLst/>
            <a:cxnLst/>
            <a:rect l="l" t="t" r="r" b="b"/>
            <a:pathLst>
              <a:path w="6080590" h="4061327">
                <a:moveTo>
                  <a:pt x="0" y="0"/>
                </a:moveTo>
                <a:lnTo>
                  <a:pt x="6080589" y="0"/>
                </a:lnTo>
                <a:lnTo>
                  <a:pt x="6080589" y="4061327"/>
                </a:lnTo>
                <a:lnTo>
                  <a:pt x="0" y="40613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481386" y="180943"/>
            <a:ext cx="1490990" cy="995857"/>
          </a:xfrm>
          <a:custGeom>
            <a:avLst/>
            <a:gdLst/>
            <a:ahLst/>
            <a:cxnLst/>
            <a:rect l="l" t="t" r="r" b="b"/>
            <a:pathLst>
              <a:path w="1490990" h="995857">
                <a:moveTo>
                  <a:pt x="0" y="0"/>
                </a:moveTo>
                <a:lnTo>
                  <a:pt x="1490990" y="0"/>
                </a:lnTo>
                <a:lnTo>
                  <a:pt x="1490990" y="995857"/>
                </a:lnTo>
                <a:lnTo>
                  <a:pt x="0" y="9958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6923" y="3727329"/>
            <a:ext cx="7116295" cy="1043274"/>
            <a:chOff x="0" y="0"/>
            <a:chExt cx="2483546" cy="3640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46" cy="364097"/>
            </a:xfrm>
            <a:custGeom>
              <a:avLst/>
              <a:gdLst/>
              <a:ahLst/>
              <a:cxnLst/>
              <a:rect l="l" t="t" r="r" b="b"/>
              <a:pathLst>
                <a:path w="2483546" h="364097">
                  <a:moveTo>
                    <a:pt x="55484" y="0"/>
                  </a:moveTo>
                  <a:lnTo>
                    <a:pt x="2428062" y="0"/>
                  </a:lnTo>
                  <a:cubicBezTo>
                    <a:pt x="2442778" y="0"/>
                    <a:pt x="2456890" y="5846"/>
                    <a:pt x="2467295" y="16251"/>
                  </a:cubicBezTo>
                  <a:cubicBezTo>
                    <a:pt x="2477701" y="26656"/>
                    <a:pt x="2483546" y="40768"/>
                    <a:pt x="2483546" y="55484"/>
                  </a:cubicBezTo>
                  <a:lnTo>
                    <a:pt x="2483546" y="308613"/>
                  </a:lnTo>
                  <a:cubicBezTo>
                    <a:pt x="2483546" y="323328"/>
                    <a:pt x="2477701" y="337441"/>
                    <a:pt x="2467295" y="347846"/>
                  </a:cubicBezTo>
                  <a:cubicBezTo>
                    <a:pt x="2456890" y="358251"/>
                    <a:pt x="2442778" y="364097"/>
                    <a:pt x="2428062" y="364097"/>
                  </a:cubicBezTo>
                  <a:lnTo>
                    <a:pt x="55484" y="364097"/>
                  </a:lnTo>
                  <a:cubicBezTo>
                    <a:pt x="40768" y="364097"/>
                    <a:pt x="26656" y="358251"/>
                    <a:pt x="16251" y="347846"/>
                  </a:cubicBezTo>
                  <a:cubicBezTo>
                    <a:pt x="5846" y="337441"/>
                    <a:pt x="0" y="323328"/>
                    <a:pt x="0" y="308613"/>
                  </a:cubicBezTo>
                  <a:lnTo>
                    <a:pt x="0" y="55484"/>
                  </a:lnTo>
                  <a:cubicBezTo>
                    <a:pt x="0" y="40768"/>
                    <a:pt x="5846" y="26656"/>
                    <a:pt x="16251" y="16251"/>
                  </a:cubicBezTo>
                  <a:cubicBezTo>
                    <a:pt x="26656" y="5846"/>
                    <a:pt x="40768" y="0"/>
                    <a:pt x="5548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483546" cy="392672"/>
            </a:xfrm>
            <a:prstGeom prst="rect">
              <a:avLst/>
            </a:prstGeom>
          </p:spPr>
          <p:txBody>
            <a:bodyPr lIns="64906" tIns="64906" rIns="64906" bIns="6490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923" y="5292239"/>
            <a:ext cx="7116295" cy="1043274"/>
            <a:chOff x="0" y="0"/>
            <a:chExt cx="2483546" cy="3640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83546" cy="364097"/>
            </a:xfrm>
            <a:custGeom>
              <a:avLst/>
              <a:gdLst/>
              <a:ahLst/>
              <a:cxnLst/>
              <a:rect l="l" t="t" r="r" b="b"/>
              <a:pathLst>
                <a:path w="2483546" h="364097">
                  <a:moveTo>
                    <a:pt x="55484" y="0"/>
                  </a:moveTo>
                  <a:lnTo>
                    <a:pt x="2428062" y="0"/>
                  </a:lnTo>
                  <a:cubicBezTo>
                    <a:pt x="2442778" y="0"/>
                    <a:pt x="2456890" y="5846"/>
                    <a:pt x="2467295" y="16251"/>
                  </a:cubicBezTo>
                  <a:cubicBezTo>
                    <a:pt x="2477701" y="26656"/>
                    <a:pt x="2483546" y="40768"/>
                    <a:pt x="2483546" y="55484"/>
                  </a:cubicBezTo>
                  <a:lnTo>
                    <a:pt x="2483546" y="308613"/>
                  </a:lnTo>
                  <a:cubicBezTo>
                    <a:pt x="2483546" y="323328"/>
                    <a:pt x="2477701" y="337441"/>
                    <a:pt x="2467295" y="347846"/>
                  </a:cubicBezTo>
                  <a:cubicBezTo>
                    <a:pt x="2456890" y="358251"/>
                    <a:pt x="2442778" y="364097"/>
                    <a:pt x="2428062" y="364097"/>
                  </a:cubicBezTo>
                  <a:lnTo>
                    <a:pt x="55484" y="364097"/>
                  </a:lnTo>
                  <a:cubicBezTo>
                    <a:pt x="40768" y="364097"/>
                    <a:pt x="26656" y="358251"/>
                    <a:pt x="16251" y="347846"/>
                  </a:cubicBezTo>
                  <a:cubicBezTo>
                    <a:pt x="5846" y="337441"/>
                    <a:pt x="0" y="323328"/>
                    <a:pt x="0" y="308613"/>
                  </a:cubicBezTo>
                  <a:lnTo>
                    <a:pt x="0" y="55484"/>
                  </a:lnTo>
                  <a:cubicBezTo>
                    <a:pt x="0" y="40768"/>
                    <a:pt x="5846" y="26656"/>
                    <a:pt x="16251" y="16251"/>
                  </a:cubicBezTo>
                  <a:cubicBezTo>
                    <a:pt x="26656" y="5846"/>
                    <a:pt x="40768" y="0"/>
                    <a:pt x="5548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483546" cy="392672"/>
            </a:xfrm>
            <a:prstGeom prst="rect">
              <a:avLst/>
            </a:prstGeom>
          </p:spPr>
          <p:txBody>
            <a:bodyPr lIns="64906" tIns="64906" rIns="64906" bIns="6490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923" y="6854175"/>
            <a:ext cx="7116295" cy="1043274"/>
            <a:chOff x="0" y="0"/>
            <a:chExt cx="2483546" cy="3640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83546" cy="364097"/>
            </a:xfrm>
            <a:custGeom>
              <a:avLst/>
              <a:gdLst/>
              <a:ahLst/>
              <a:cxnLst/>
              <a:rect l="l" t="t" r="r" b="b"/>
              <a:pathLst>
                <a:path w="2483546" h="364097">
                  <a:moveTo>
                    <a:pt x="55484" y="0"/>
                  </a:moveTo>
                  <a:lnTo>
                    <a:pt x="2428062" y="0"/>
                  </a:lnTo>
                  <a:cubicBezTo>
                    <a:pt x="2442778" y="0"/>
                    <a:pt x="2456890" y="5846"/>
                    <a:pt x="2467295" y="16251"/>
                  </a:cubicBezTo>
                  <a:cubicBezTo>
                    <a:pt x="2477701" y="26656"/>
                    <a:pt x="2483546" y="40768"/>
                    <a:pt x="2483546" y="55484"/>
                  </a:cubicBezTo>
                  <a:lnTo>
                    <a:pt x="2483546" y="308613"/>
                  </a:lnTo>
                  <a:cubicBezTo>
                    <a:pt x="2483546" y="323328"/>
                    <a:pt x="2477701" y="337441"/>
                    <a:pt x="2467295" y="347846"/>
                  </a:cubicBezTo>
                  <a:cubicBezTo>
                    <a:pt x="2456890" y="358251"/>
                    <a:pt x="2442778" y="364097"/>
                    <a:pt x="2428062" y="364097"/>
                  </a:cubicBezTo>
                  <a:lnTo>
                    <a:pt x="55484" y="364097"/>
                  </a:lnTo>
                  <a:cubicBezTo>
                    <a:pt x="40768" y="364097"/>
                    <a:pt x="26656" y="358251"/>
                    <a:pt x="16251" y="347846"/>
                  </a:cubicBezTo>
                  <a:cubicBezTo>
                    <a:pt x="5846" y="337441"/>
                    <a:pt x="0" y="323328"/>
                    <a:pt x="0" y="308613"/>
                  </a:cubicBezTo>
                  <a:lnTo>
                    <a:pt x="0" y="55484"/>
                  </a:lnTo>
                  <a:cubicBezTo>
                    <a:pt x="0" y="40768"/>
                    <a:pt x="5846" y="26656"/>
                    <a:pt x="16251" y="16251"/>
                  </a:cubicBezTo>
                  <a:cubicBezTo>
                    <a:pt x="26656" y="5846"/>
                    <a:pt x="40768" y="0"/>
                    <a:pt x="5548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483546" cy="392672"/>
            </a:xfrm>
            <a:prstGeom prst="rect">
              <a:avLst/>
            </a:prstGeom>
          </p:spPr>
          <p:txBody>
            <a:bodyPr lIns="64906" tIns="64906" rIns="64906" bIns="6490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752787" y="3125212"/>
            <a:ext cx="8037687" cy="5374352"/>
            <a:chOff x="0" y="0"/>
            <a:chExt cx="1654722" cy="11064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54722" cy="1106420"/>
            </a:xfrm>
            <a:custGeom>
              <a:avLst/>
              <a:gdLst/>
              <a:ahLst/>
              <a:cxnLst/>
              <a:rect l="l" t="t" r="r" b="b"/>
              <a:pathLst>
                <a:path w="1654722" h="1106420">
                  <a:moveTo>
                    <a:pt x="28896" y="0"/>
                  </a:moveTo>
                  <a:lnTo>
                    <a:pt x="1625826" y="0"/>
                  </a:lnTo>
                  <a:cubicBezTo>
                    <a:pt x="1641785" y="0"/>
                    <a:pt x="1654722" y="12937"/>
                    <a:pt x="1654722" y="28896"/>
                  </a:cubicBezTo>
                  <a:lnTo>
                    <a:pt x="1654722" y="1077524"/>
                  </a:lnTo>
                  <a:cubicBezTo>
                    <a:pt x="1654722" y="1085188"/>
                    <a:pt x="1651677" y="1092538"/>
                    <a:pt x="1646258" y="1097957"/>
                  </a:cubicBezTo>
                  <a:cubicBezTo>
                    <a:pt x="1640839" y="1103376"/>
                    <a:pt x="1633489" y="1106420"/>
                    <a:pt x="1625826" y="1106420"/>
                  </a:cubicBezTo>
                  <a:lnTo>
                    <a:pt x="28896" y="1106420"/>
                  </a:lnTo>
                  <a:cubicBezTo>
                    <a:pt x="21232" y="1106420"/>
                    <a:pt x="13883" y="1103376"/>
                    <a:pt x="8463" y="1097957"/>
                  </a:cubicBezTo>
                  <a:cubicBezTo>
                    <a:pt x="3044" y="1092538"/>
                    <a:pt x="0" y="1085188"/>
                    <a:pt x="0" y="1077524"/>
                  </a:cubicBezTo>
                  <a:lnTo>
                    <a:pt x="0" y="28896"/>
                  </a:lnTo>
                  <a:cubicBezTo>
                    <a:pt x="0" y="21232"/>
                    <a:pt x="3044" y="13883"/>
                    <a:pt x="8463" y="8463"/>
                  </a:cubicBezTo>
                  <a:cubicBezTo>
                    <a:pt x="13883" y="3044"/>
                    <a:pt x="21232" y="0"/>
                    <a:pt x="28896" y="0"/>
                  </a:cubicBezTo>
                  <a:close/>
                </a:path>
              </a:pathLst>
            </a:custGeom>
            <a:blipFill>
              <a:blip r:embed="rId2"/>
              <a:stretch>
                <a:fillRect l="-148" r="-148"/>
              </a:stretch>
            </a:blipFill>
            <a:ln w="3810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13" name="Freeform 13"/>
          <p:cNvSpPr/>
          <p:nvPr/>
        </p:nvSpPr>
        <p:spPr>
          <a:xfrm>
            <a:off x="1506923" y="241384"/>
            <a:ext cx="593548" cy="825863"/>
          </a:xfrm>
          <a:custGeom>
            <a:avLst/>
            <a:gdLst/>
            <a:ahLst/>
            <a:cxnLst/>
            <a:rect l="l" t="t" r="r" b="b"/>
            <a:pathLst>
              <a:path w="593548" h="825863">
                <a:moveTo>
                  <a:pt x="0" y="0"/>
                </a:moveTo>
                <a:lnTo>
                  <a:pt x="593548" y="0"/>
                </a:lnTo>
                <a:lnTo>
                  <a:pt x="593548" y="825863"/>
                </a:lnTo>
                <a:lnTo>
                  <a:pt x="0" y="8258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93" t="-4680" b="-4680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36625" y="180943"/>
            <a:ext cx="674331" cy="798439"/>
          </a:xfrm>
          <a:custGeom>
            <a:avLst/>
            <a:gdLst/>
            <a:ahLst/>
            <a:cxnLst/>
            <a:rect l="l" t="t" r="r" b="b"/>
            <a:pathLst>
              <a:path w="674331" h="798439">
                <a:moveTo>
                  <a:pt x="0" y="0"/>
                </a:moveTo>
                <a:lnTo>
                  <a:pt x="674331" y="0"/>
                </a:lnTo>
                <a:lnTo>
                  <a:pt x="674331" y="798439"/>
                </a:lnTo>
                <a:lnTo>
                  <a:pt x="0" y="7984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26" r="-1826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930189" y="241384"/>
            <a:ext cx="1860285" cy="1242515"/>
          </a:xfrm>
          <a:custGeom>
            <a:avLst/>
            <a:gdLst/>
            <a:ahLst/>
            <a:cxnLst/>
            <a:rect l="l" t="t" r="r" b="b"/>
            <a:pathLst>
              <a:path w="1860285" h="1242515">
                <a:moveTo>
                  <a:pt x="0" y="0"/>
                </a:moveTo>
                <a:lnTo>
                  <a:pt x="1860285" y="0"/>
                </a:lnTo>
                <a:lnTo>
                  <a:pt x="1860285" y="1242515"/>
                </a:lnTo>
                <a:lnTo>
                  <a:pt x="0" y="12425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410956" y="1241351"/>
            <a:ext cx="14974463" cy="1883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40"/>
              </a:lnSpc>
            </a:pPr>
            <a:r>
              <a:rPr lang="en-US" sz="6000">
                <a:solidFill>
                  <a:srgbClr val="FFFFFF"/>
                </a:solidFill>
                <a:cs typeface="Opun Mai Bold"/>
              </a:rPr>
              <a:t>กองยุทธศาสตร์และแผนงาน </a:t>
            </a:r>
          </a:p>
          <a:p>
            <a:pPr algn="l">
              <a:lnSpc>
                <a:spcPts val="7440"/>
              </a:lnSpc>
            </a:pPr>
            <a:r>
              <a:rPr lang="en-US" sz="6000">
                <a:solidFill>
                  <a:srgbClr val="FFFFFF"/>
                </a:solidFill>
                <a:cs typeface="Opun Mai Bold"/>
              </a:rPr>
              <a:t>กรมทรัพยากรน้ำ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33812" y="4071225"/>
            <a:ext cx="4602507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Garet Bold"/>
              </a:rPr>
              <a:t>0 2271 6286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333812" y="5634648"/>
            <a:ext cx="4602507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Garet Bold"/>
              </a:rPr>
              <a:t>www.dwr.go.th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333812" y="6955195"/>
            <a:ext cx="4602507" cy="893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40"/>
              </a:lnSpc>
            </a:pPr>
            <a:r>
              <a:rPr lang="en-US" sz="3000">
                <a:solidFill>
                  <a:srgbClr val="FFFFFF"/>
                </a:solidFill>
                <a:cs typeface="Garet Bold"/>
              </a:rPr>
              <a:t>กองยุทธศาสตร์และแผนงาน กรมทรัพยากรน้ำ</a:t>
            </a:r>
          </a:p>
        </p:txBody>
      </p:sp>
      <p:sp>
        <p:nvSpPr>
          <p:cNvPr id="20" name="Freeform 20"/>
          <p:cNvSpPr/>
          <p:nvPr/>
        </p:nvSpPr>
        <p:spPr>
          <a:xfrm>
            <a:off x="2439486" y="3976691"/>
            <a:ext cx="620223" cy="620223"/>
          </a:xfrm>
          <a:custGeom>
            <a:avLst/>
            <a:gdLst/>
            <a:ahLst/>
            <a:cxnLst/>
            <a:rect l="l" t="t" r="r" b="b"/>
            <a:pathLst>
              <a:path w="620223" h="620223">
                <a:moveTo>
                  <a:pt x="0" y="0"/>
                </a:moveTo>
                <a:lnTo>
                  <a:pt x="620223" y="0"/>
                </a:lnTo>
                <a:lnTo>
                  <a:pt x="620223" y="620223"/>
                </a:lnTo>
                <a:lnTo>
                  <a:pt x="0" y="620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>
            <a:off x="2403949" y="5468227"/>
            <a:ext cx="691297" cy="691297"/>
          </a:xfrm>
          <a:custGeom>
            <a:avLst/>
            <a:gdLst/>
            <a:ahLst/>
            <a:cxnLst/>
            <a:rect l="l" t="t" r="r" b="b"/>
            <a:pathLst>
              <a:path w="691297" h="691297">
                <a:moveTo>
                  <a:pt x="0" y="0"/>
                </a:moveTo>
                <a:lnTo>
                  <a:pt x="691297" y="0"/>
                </a:lnTo>
                <a:lnTo>
                  <a:pt x="691297" y="691297"/>
                </a:lnTo>
                <a:lnTo>
                  <a:pt x="0" y="69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2462473" y="7088687"/>
            <a:ext cx="574249" cy="574249"/>
          </a:xfrm>
          <a:custGeom>
            <a:avLst/>
            <a:gdLst/>
            <a:ahLst/>
            <a:cxnLst/>
            <a:rect l="l" t="t" r="r" b="b"/>
            <a:pathLst>
              <a:path w="574249" h="574249">
                <a:moveTo>
                  <a:pt x="0" y="0"/>
                </a:moveTo>
                <a:lnTo>
                  <a:pt x="574249" y="0"/>
                </a:lnTo>
                <a:lnTo>
                  <a:pt x="574249" y="574249"/>
                </a:lnTo>
                <a:lnTo>
                  <a:pt x="0" y="5742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058295" y="1157750"/>
            <a:ext cx="9319721" cy="8496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3"/>
              </a:lnSpc>
            </a:pPr>
            <a:r>
              <a:rPr lang="en-US" sz="2799">
                <a:solidFill>
                  <a:srgbClr val="FFFFFF"/>
                </a:solidFill>
                <a:latin typeface="Prompt Bold"/>
              </a:rPr>
              <a:t>      </a:t>
            </a:r>
            <a:r>
              <a:rPr lang="en-US" sz="2799">
                <a:solidFill>
                  <a:srgbClr val="F3CE0B"/>
                </a:solidFill>
                <a:cs typeface="Prompt Bold"/>
              </a:rPr>
              <a:t>พอเพียง </a:t>
            </a:r>
            <a:r>
              <a:rPr lang="en-US" sz="2799">
                <a:solidFill>
                  <a:srgbClr val="FFFFFF"/>
                </a:solidFill>
                <a:cs typeface="Prompt Bold"/>
              </a:rPr>
              <a:t>ดำรงชีวิตอย่างพอประมาณ ไม่โลภ ไม่เบียดเบียนผู้อื่น สังคมและสิ่งแวดล้อม มีเหตุผล ใช้ความรู้อย่างรอบคอบและรอบด้าน และสร้างภูมิคุ้มกันเพื่อให้สามารถรอดพ้นจากวิกฤตภัยต่างๆ ได้</a:t>
            </a:r>
          </a:p>
          <a:p>
            <a:pPr algn="l">
              <a:lnSpc>
                <a:spcPts val="3583"/>
              </a:lnSpc>
            </a:pPr>
            <a:r>
              <a:rPr lang="en-US" sz="2799">
                <a:solidFill>
                  <a:srgbClr val="FFFFFF"/>
                </a:solidFill>
                <a:latin typeface="Prompt Bold"/>
              </a:rPr>
              <a:t>      </a:t>
            </a:r>
            <a:r>
              <a:rPr lang="en-US" sz="2799">
                <a:solidFill>
                  <a:srgbClr val="F3CE0B"/>
                </a:solidFill>
                <a:cs typeface="Prompt Bold"/>
              </a:rPr>
              <a:t>วินัย</a:t>
            </a:r>
            <a:r>
              <a:rPr lang="en-US" sz="2799">
                <a:solidFill>
                  <a:srgbClr val="FFFFFF"/>
                </a:solidFill>
                <a:latin typeface="Prompt Bold"/>
                <a:cs typeface="Prompt Bold"/>
              </a:rPr>
              <a:t> ปฏิบัติตนตามกติกาจรรยาบรรณวิชาชีพขององค์กรและสังคม ตามหน้าที่พลเมืองดี และเคารพกฎหมาย ตลอดจนป้องกัน และรับผิดชอบผลกระทบต่อสังคมและสิ่งแวดล้อม</a:t>
            </a:r>
          </a:p>
          <a:p>
            <a:pPr algn="l">
              <a:lnSpc>
                <a:spcPts val="3583"/>
              </a:lnSpc>
            </a:pPr>
            <a:r>
              <a:rPr lang="en-US" sz="2799">
                <a:solidFill>
                  <a:srgbClr val="FFFFFF"/>
                </a:solidFill>
                <a:latin typeface="Prompt Bold"/>
              </a:rPr>
              <a:t>      </a:t>
            </a:r>
            <a:r>
              <a:rPr lang="en-US" sz="2799">
                <a:solidFill>
                  <a:srgbClr val="F3CE0B"/>
                </a:solidFill>
                <a:cs typeface="Prompt Bold"/>
              </a:rPr>
              <a:t>สุจริต</a:t>
            </a:r>
            <a:r>
              <a:rPr lang="en-US" sz="2799">
                <a:solidFill>
                  <a:srgbClr val="FFFFFF"/>
                </a:solidFill>
                <a:latin typeface="Prompt Bold"/>
                <a:cs typeface="Prompt Bold"/>
              </a:rPr>
              <a:t> มีความซื่อสัตย์ ซื่อตรง ยึดมั่น ยืนหยัดในการรักษาความจริง ความถูกต้องและเป็นธรรม ไม่สนับสนุน </a:t>
            </a:r>
          </a:p>
          <a:p>
            <a:pPr algn="l">
              <a:lnSpc>
                <a:spcPts val="3583"/>
              </a:lnSpc>
            </a:pPr>
            <a:r>
              <a:rPr lang="en-US" sz="2799">
                <a:solidFill>
                  <a:srgbClr val="ECEEED"/>
                </a:solidFill>
                <a:cs typeface="Prompt Bold"/>
              </a:rPr>
              <a:t>ไม่ร่วมมือ ไม่ยินยอม พร้อมต่อต้านการทุจริตทุกรูปแบบ</a:t>
            </a:r>
          </a:p>
          <a:p>
            <a:pPr algn="l">
              <a:lnSpc>
                <a:spcPts val="3583"/>
              </a:lnSpc>
            </a:pPr>
            <a:r>
              <a:rPr lang="en-US" sz="2799">
                <a:solidFill>
                  <a:srgbClr val="FFFFFF"/>
                </a:solidFill>
                <a:latin typeface="Prompt Bold"/>
              </a:rPr>
              <a:t>      </a:t>
            </a:r>
            <a:r>
              <a:rPr lang="en-US" sz="2799">
                <a:solidFill>
                  <a:srgbClr val="F3CE0B"/>
                </a:solidFill>
                <a:cs typeface="Prompt Bold"/>
              </a:rPr>
              <a:t>จิตอาสา</a:t>
            </a:r>
            <a:r>
              <a:rPr lang="en-US" sz="2799">
                <a:solidFill>
                  <a:srgbClr val="FFFFFF"/>
                </a:solidFill>
                <a:latin typeface="Prompt Bold"/>
                <a:cs typeface="Prompt Bold"/>
              </a:rPr>
              <a:t> การให้และเสียสละประโยชน์ส่วนตนเพื่อส่วนรวม ช่วยเหลือเกื้อกูล ต่อสรรพสิ่งทั้งหลาย เพื่อประโยชน์สุขแก่พวกเขาเหล่านั้นและของสังคม</a:t>
            </a:r>
          </a:p>
          <a:p>
            <a:pPr algn="l">
              <a:lnSpc>
                <a:spcPts val="3583"/>
              </a:lnSpc>
            </a:pPr>
            <a:r>
              <a:rPr lang="en-US" sz="2799">
                <a:solidFill>
                  <a:srgbClr val="FFFFFF"/>
                </a:solidFill>
                <a:latin typeface="Prompt Bold"/>
              </a:rPr>
              <a:t>      </a:t>
            </a:r>
            <a:r>
              <a:rPr lang="en-US" sz="2799">
                <a:solidFill>
                  <a:srgbClr val="F3CE0B"/>
                </a:solidFill>
                <a:cs typeface="Prompt Bold"/>
              </a:rPr>
              <a:t>กตัญญู</a:t>
            </a:r>
            <a:r>
              <a:rPr lang="en-US" sz="2799">
                <a:solidFill>
                  <a:srgbClr val="FFFFFF"/>
                </a:solidFill>
                <a:latin typeface="Prompt Bold"/>
                <a:cs typeface="Prompt Bold"/>
              </a:rPr>
              <a:t> สำนึกรู้คุณและแสดงออกถึงความกตัญญููต่อ แผ่นดินเกิด ธรรมชาติ สิ่งแวดล้อม สถาบันองค์กร และผู้มีพระคุณ นับตั้งแต่ บิดา มารดา ญาติผู้ใหญ่ ครู อาจารย์ เป็นต้น ไม่จำเป็นต้องเป็นสิ่งของ อาจเป็นการกระทำหรือความจริงใจ บนหลักพื้นฐานของความถูกต้องดีงาม</a:t>
            </a:r>
          </a:p>
          <a:p>
            <a:pPr algn="l">
              <a:lnSpc>
                <a:spcPts val="3583"/>
              </a:lnSpc>
            </a:pPr>
            <a:endParaRPr lang="en-US" sz="2799">
              <a:solidFill>
                <a:srgbClr val="FFFFFF"/>
              </a:solidFill>
              <a:latin typeface="Prompt Bold"/>
              <a:cs typeface="Prompt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506923" y="241384"/>
            <a:ext cx="593548" cy="825863"/>
          </a:xfrm>
          <a:custGeom>
            <a:avLst/>
            <a:gdLst/>
            <a:ahLst/>
            <a:cxnLst/>
            <a:rect l="l" t="t" r="r" b="b"/>
            <a:pathLst>
              <a:path w="593548" h="825863">
                <a:moveTo>
                  <a:pt x="0" y="0"/>
                </a:moveTo>
                <a:lnTo>
                  <a:pt x="593548" y="0"/>
                </a:lnTo>
                <a:lnTo>
                  <a:pt x="593548" y="825863"/>
                </a:lnTo>
                <a:lnTo>
                  <a:pt x="0" y="8258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93" t="-4680" b="-468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36625" y="180943"/>
            <a:ext cx="674331" cy="798439"/>
          </a:xfrm>
          <a:custGeom>
            <a:avLst/>
            <a:gdLst/>
            <a:ahLst/>
            <a:cxnLst/>
            <a:rect l="l" t="t" r="r" b="b"/>
            <a:pathLst>
              <a:path w="674331" h="798439">
                <a:moveTo>
                  <a:pt x="0" y="0"/>
                </a:moveTo>
                <a:lnTo>
                  <a:pt x="674331" y="0"/>
                </a:lnTo>
                <a:lnTo>
                  <a:pt x="674331" y="798439"/>
                </a:lnTo>
                <a:lnTo>
                  <a:pt x="0" y="798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26" r="-182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88674" y="9582748"/>
            <a:ext cx="366148" cy="366148"/>
          </a:xfrm>
          <a:custGeom>
            <a:avLst/>
            <a:gdLst/>
            <a:ahLst/>
            <a:cxnLst/>
            <a:rect l="l" t="t" r="r" b="b"/>
            <a:pathLst>
              <a:path w="366148" h="366148">
                <a:moveTo>
                  <a:pt x="0" y="0"/>
                </a:moveTo>
                <a:lnTo>
                  <a:pt x="366147" y="0"/>
                </a:lnTo>
                <a:lnTo>
                  <a:pt x="366147" y="366148"/>
                </a:lnTo>
                <a:lnTo>
                  <a:pt x="0" y="366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304367" y="9594859"/>
            <a:ext cx="354037" cy="354037"/>
          </a:xfrm>
          <a:custGeom>
            <a:avLst/>
            <a:gdLst/>
            <a:ahLst/>
            <a:cxnLst/>
            <a:rect l="l" t="t" r="r" b="b"/>
            <a:pathLst>
              <a:path w="354037" h="354037">
                <a:moveTo>
                  <a:pt x="0" y="0"/>
                </a:moveTo>
                <a:lnTo>
                  <a:pt x="354037" y="0"/>
                </a:lnTo>
                <a:lnTo>
                  <a:pt x="354037" y="354037"/>
                </a:lnTo>
                <a:lnTo>
                  <a:pt x="0" y="354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3791" y="2811415"/>
            <a:ext cx="6515472" cy="4351793"/>
          </a:xfrm>
          <a:custGeom>
            <a:avLst/>
            <a:gdLst/>
            <a:ahLst/>
            <a:cxnLst/>
            <a:rect l="l" t="t" r="r" b="b"/>
            <a:pathLst>
              <a:path w="6515472" h="4351793">
                <a:moveTo>
                  <a:pt x="0" y="0"/>
                </a:moveTo>
                <a:lnTo>
                  <a:pt x="6515472" y="0"/>
                </a:lnTo>
                <a:lnTo>
                  <a:pt x="6515472" y="4351793"/>
                </a:lnTo>
                <a:lnTo>
                  <a:pt x="0" y="43517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554843" y="9641641"/>
            <a:ext cx="2310330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ECEEED"/>
                </a:solidFill>
                <a:latin typeface="Garet"/>
              </a:rPr>
              <a:t>www.dwr.go.th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720506" y="9641641"/>
            <a:ext cx="1315021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ECEEED"/>
                </a:solidFill>
                <a:latin typeface="Garet"/>
              </a:rPr>
              <a:t>0 2271 6286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481386" y="180943"/>
            <a:ext cx="1490990" cy="995857"/>
          </a:xfrm>
          <a:custGeom>
            <a:avLst/>
            <a:gdLst/>
            <a:ahLst/>
            <a:cxnLst/>
            <a:rect l="l" t="t" r="r" b="b"/>
            <a:pathLst>
              <a:path w="1490990" h="995857">
                <a:moveTo>
                  <a:pt x="0" y="0"/>
                </a:moveTo>
                <a:lnTo>
                  <a:pt x="1490990" y="0"/>
                </a:lnTo>
                <a:lnTo>
                  <a:pt x="1490990" y="995857"/>
                </a:lnTo>
                <a:lnTo>
                  <a:pt x="0" y="9958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16151" y="1957809"/>
            <a:ext cx="7120513" cy="265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86"/>
              </a:lnSpc>
            </a:pPr>
            <a:r>
              <a:rPr lang="en-US" sz="11348">
                <a:solidFill>
                  <a:srgbClr val="FFDE59"/>
                </a:solidFill>
                <a:cs typeface="Prompt Bold"/>
              </a:rPr>
              <a:t>องค์กรคุณธรรม </a:t>
            </a:r>
          </a:p>
        </p:txBody>
      </p:sp>
      <p:sp>
        <p:nvSpPr>
          <p:cNvPr id="3" name="Freeform 3"/>
          <p:cNvSpPr/>
          <p:nvPr/>
        </p:nvSpPr>
        <p:spPr>
          <a:xfrm>
            <a:off x="7485043" y="3428791"/>
            <a:ext cx="1903241" cy="1008718"/>
          </a:xfrm>
          <a:custGeom>
            <a:avLst/>
            <a:gdLst/>
            <a:ahLst/>
            <a:cxnLst/>
            <a:rect l="l" t="t" r="r" b="b"/>
            <a:pathLst>
              <a:path w="1903241" h="1008718">
                <a:moveTo>
                  <a:pt x="0" y="0"/>
                </a:moveTo>
                <a:lnTo>
                  <a:pt x="1903241" y="0"/>
                </a:lnTo>
                <a:lnTo>
                  <a:pt x="1903241" y="1008718"/>
                </a:lnTo>
                <a:lnTo>
                  <a:pt x="0" y="1008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10956" y="5471713"/>
            <a:ext cx="7395861" cy="3853876"/>
            <a:chOff x="0" y="0"/>
            <a:chExt cx="2495631" cy="13004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95631" cy="1300437"/>
            </a:xfrm>
            <a:custGeom>
              <a:avLst/>
              <a:gdLst/>
              <a:ahLst/>
              <a:cxnLst/>
              <a:rect l="l" t="t" r="r" b="b"/>
              <a:pathLst>
                <a:path w="2495631" h="1300437">
                  <a:moveTo>
                    <a:pt x="24076" y="0"/>
                  </a:moveTo>
                  <a:lnTo>
                    <a:pt x="2471555" y="0"/>
                  </a:lnTo>
                  <a:cubicBezTo>
                    <a:pt x="2477940" y="0"/>
                    <a:pt x="2484064" y="2537"/>
                    <a:pt x="2488579" y="7052"/>
                  </a:cubicBezTo>
                  <a:cubicBezTo>
                    <a:pt x="2493095" y="11567"/>
                    <a:pt x="2495631" y="17691"/>
                    <a:pt x="2495631" y="24076"/>
                  </a:cubicBezTo>
                  <a:lnTo>
                    <a:pt x="2495631" y="1276361"/>
                  </a:lnTo>
                  <a:cubicBezTo>
                    <a:pt x="2495631" y="1282746"/>
                    <a:pt x="2493095" y="1288870"/>
                    <a:pt x="2488579" y="1293385"/>
                  </a:cubicBezTo>
                  <a:cubicBezTo>
                    <a:pt x="2484064" y="1297901"/>
                    <a:pt x="2477940" y="1300437"/>
                    <a:pt x="2471555" y="1300437"/>
                  </a:cubicBezTo>
                  <a:lnTo>
                    <a:pt x="24076" y="1300437"/>
                  </a:lnTo>
                  <a:cubicBezTo>
                    <a:pt x="17691" y="1300437"/>
                    <a:pt x="11567" y="1297901"/>
                    <a:pt x="7052" y="1293385"/>
                  </a:cubicBezTo>
                  <a:cubicBezTo>
                    <a:pt x="2537" y="1288870"/>
                    <a:pt x="0" y="1282746"/>
                    <a:pt x="0" y="1276361"/>
                  </a:cubicBezTo>
                  <a:lnTo>
                    <a:pt x="0" y="24076"/>
                  </a:lnTo>
                  <a:cubicBezTo>
                    <a:pt x="0" y="17691"/>
                    <a:pt x="2537" y="11567"/>
                    <a:pt x="7052" y="7052"/>
                  </a:cubicBezTo>
                  <a:cubicBezTo>
                    <a:pt x="11567" y="2537"/>
                    <a:pt x="17691" y="0"/>
                    <a:pt x="24076" y="0"/>
                  </a:cubicBezTo>
                  <a:close/>
                </a:path>
              </a:pathLst>
            </a:custGeom>
            <a:blipFill>
              <a:blip r:embed="rId4"/>
              <a:stretch>
                <a:fillRect t="-13969" b="-13969"/>
              </a:stretch>
            </a:blipFill>
            <a:ln w="47625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6" name="TextBox 6"/>
          <p:cNvSpPr txBox="1"/>
          <p:nvPr/>
        </p:nvSpPr>
        <p:spPr>
          <a:xfrm>
            <a:off x="9659022" y="2065193"/>
            <a:ext cx="8077936" cy="570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9"/>
              </a:lnSpc>
            </a:pPr>
            <a:r>
              <a:rPr lang="en-US" sz="3365">
                <a:solidFill>
                  <a:srgbClr val="FFFFFF"/>
                </a:solidFill>
                <a:cs typeface="Prompt Bold"/>
              </a:rPr>
              <a:t>หมายถึง องค์กรหรือหน่วยงานที่ผู้นำ</a:t>
            </a:r>
          </a:p>
          <a:p>
            <a:pPr algn="l">
              <a:lnSpc>
                <a:spcPts val="4509"/>
              </a:lnSpc>
            </a:pPr>
            <a:r>
              <a:rPr lang="en-US" sz="3365">
                <a:solidFill>
                  <a:srgbClr val="FFFFFF"/>
                </a:solidFill>
                <a:cs typeface="Prompt Bold"/>
              </a:rPr>
              <a:t>และสมาชิกขององค์กรแสดงเจตนารมณ์</a:t>
            </a:r>
          </a:p>
          <a:p>
            <a:pPr algn="l">
              <a:lnSpc>
                <a:spcPts val="4509"/>
              </a:lnSpc>
            </a:pPr>
            <a:r>
              <a:rPr lang="en-US" sz="3365">
                <a:solidFill>
                  <a:srgbClr val="FFFFFF"/>
                </a:solidFill>
                <a:cs typeface="Prompt Bold"/>
              </a:rPr>
              <a:t>และมุ่งมั่นที่จะดำเนินการส่งเสริมและพัฒนาคุณธรรมในองค์กร ยึดมั่นและปฏิบัติตาม</a:t>
            </a:r>
          </a:p>
          <a:p>
            <a:pPr algn="l">
              <a:lnSpc>
                <a:spcPts val="4509"/>
              </a:lnSpc>
            </a:pPr>
            <a:r>
              <a:rPr lang="en-US" sz="3365">
                <a:solidFill>
                  <a:srgbClr val="FFFFFF"/>
                </a:solidFill>
                <a:cs typeface="Prompt Bold"/>
              </a:rPr>
              <a:t>หลักธรรมทางศาสนา น้อมนำหลักปรัชญา</a:t>
            </a:r>
          </a:p>
          <a:p>
            <a:pPr algn="l">
              <a:lnSpc>
                <a:spcPts val="4509"/>
              </a:lnSpc>
            </a:pPr>
            <a:r>
              <a:rPr lang="en-US" sz="3365">
                <a:solidFill>
                  <a:srgbClr val="FFFFFF"/>
                </a:solidFill>
                <a:cs typeface="Prompt Bold"/>
              </a:rPr>
              <a:t>ของเศรษฐกิจพอเพียง และวิถีวัฒนธรรมไทยที่ดีงาม มาเป็นหลักในการดำรงชีวิต ตลอดจน มีส่วนร่วมรณรงค์ส่งเสริมคุณธรรมให้กับประชาชน ชุมชน หรือเครือข่ายต่างๆ</a:t>
            </a:r>
          </a:p>
        </p:txBody>
      </p:sp>
      <p:sp>
        <p:nvSpPr>
          <p:cNvPr id="7" name="Freeform 7"/>
          <p:cNvSpPr/>
          <p:nvPr/>
        </p:nvSpPr>
        <p:spPr>
          <a:xfrm>
            <a:off x="1506923" y="241384"/>
            <a:ext cx="593548" cy="825863"/>
          </a:xfrm>
          <a:custGeom>
            <a:avLst/>
            <a:gdLst/>
            <a:ahLst/>
            <a:cxnLst/>
            <a:rect l="l" t="t" r="r" b="b"/>
            <a:pathLst>
              <a:path w="593548" h="825863">
                <a:moveTo>
                  <a:pt x="0" y="0"/>
                </a:moveTo>
                <a:lnTo>
                  <a:pt x="593548" y="0"/>
                </a:lnTo>
                <a:lnTo>
                  <a:pt x="593548" y="825863"/>
                </a:lnTo>
                <a:lnTo>
                  <a:pt x="0" y="8258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593" t="-4680" b="-468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6625" y="180943"/>
            <a:ext cx="674331" cy="798439"/>
          </a:xfrm>
          <a:custGeom>
            <a:avLst/>
            <a:gdLst/>
            <a:ahLst/>
            <a:cxnLst/>
            <a:rect l="l" t="t" r="r" b="b"/>
            <a:pathLst>
              <a:path w="674331" h="798439">
                <a:moveTo>
                  <a:pt x="0" y="0"/>
                </a:moveTo>
                <a:lnTo>
                  <a:pt x="674331" y="0"/>
                </a:lnTo>
                <a:lnTo>
                  <a:pt x="674331" y="798439"/>
                </a:lnTo>
                <a:lnTo>
                  <a:pt x="0" y="7984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26" r="-182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88674" y="9582748"/>
            <a:ext cx="366148" cy="366148"/>
          </a:xfrm>
          <a:custGeom>
            <a:avLst/>
            <a:gdLst/>
            <a:ahLst/>
            <a:cxnLst/>
            <a:rect l="l" t="t" r="r" b="b"/>
            <a:pathLst>
              <a:path w="366148" h="366148">
                <a:moveTo>
                  <a:pt x="0" y="0"/>
                </a:moveTo>
                <a:lnTo>
                  <a:pt x="366147" y="0"/>
                </a:lnTo>
                <a:lnTo>
                  <a:pt x="366147" y="366148"/>
                </a:lnTo>
                <a:lnTo>
                  <a:pt x="0" y="3661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304367" y="9594859"/>
            <a:ext cx="354037" cy="354037"/>
          </a:xfrm>
          <a:custGeom>
            <a:avLst/>
            <a:gdLst/>
            <a:ahLst/>
            <a:cxnLst/>
            <a:rect l="l" t="t" r="r" b="b"/>
            <a:pathLst>
              <a:path w="354037" h="354037">
                <a:moveTo>
                  <a:pt x="0" y="0"/>
                </a:moveTo>
                <a:lnTo>
                  <a:pt x="354037" y="0"/>
                </a:lnTo>
                <a:lnTo>
                  <a:pt x="354037" y="354037"/>
                </a:lnTo>
                <a:lnTo>
                  <a:pt x="0" y="354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554843" y="9641641"/>
            <a:ext cx="2310330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www.dwr.go.th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720506" y="9641641"/>
            <a:ext cx="1315021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0 2271 6286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481386" y="180943"/>
            <a:ext cx="1490990" cy="995857"/>
          </a:xfrm>
          <a:custGeom>
            <a:avLst/>
            <a:gdLst/>
            <a:ahLst/>
            <a:cxnLst/>
            <a:rect l="l" t="t" r="r" b="b"/>
            <a:pathLst>
              <a:path w="1490990" h="995857">
                <a:moveTo>
                  <a:pt x="0" y="0"/>
                </a:moveTo>
                <a:lnTo>
                  <a:pt x="1490990" y="0"/>
                </a:lnTo>
                <a:lnTo>
                  <a:pt x="1490990" y="995857"/>
                </a:lnTo>
                <a:lnTo>
                  <a:pt x="0" y="9958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32145" y="969857"/>
            <a:ext cx="14272222" cy="3310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8"/>
              </a:lnSpc>
            </a:pPr>
            <a:r>
              <a:rPr lang="en-US" sz="5400">
                <a:solidFill>
                  <a:srgbClr val="FFDE59"/>
                </a:solidFill>
                <a:cs typeface="Prompt Bold"/>
              </a:rPr>
              <a:t>กองยุทธศาสตร์และแผนงาน ยังคงมุ่งพัฒนา</a:t>
            </a:r>
          </a:p>
          <a:p>
            <a:pPr algn="ctr">
              <a:lnSpc>
                <a:spcPts val="6588"/>
              </a:lnSpc>
            </a:pPr>
            <a:r>
              <a:rPr lang="en-US" sz="5400">
                <a:solidFill>
                  <a:srgbClr val="FFDE59"/>
                </a:solidFill>
                <a:latin typeface="Prompt Bold"/>
                <a:cs typeface="Prompt Bold"/>
              </a:rPr>
              <a:t>และรักษามาตรฐานการเป็นองค์กรคุณธรรมต้นแบบ ในปีงบประมาณ พ.ศ. 2567</a:t>
            </a:r>
          </a:p>
          <a:p>
            <a:pPr algn="ctr">
              <a:lnSpc>
                <a:spcPts val="6588"/>
              </a:lnSpc>
            </a:pPr>
            <a:endParaRPr lang="en-US" sz="5400">
              <a:solidFill>
                <a:srgbClr val="FFDE59"/>
              </a:solidFill>
              <a:latin typeface="Prompt Bold"/>
              <a:cs typeface="Prompt Bold"/>
            </a:endParaRPr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5507226" y="1959202"/>
            <a:ext cx="87630" cy="2039983"/>
            <a:chOff x="0" y="0"/>
            <a:chExt cx="23080" cy="5372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2691094" y="2046832"/>
            <a:ext cx="87630" cy="2039983"/>
            <a:chOff x="0" y="0"/>
            <a:chExt cx="23080" cy="537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06923" y="241384"/>
            <a:ext cx="593548" cy="825863"/>
          </a:xfrm>
          <a:custGeom>
            <a:avLst/>
            <a:gdLst/>
            <a:ahLst/>
            <a:cxnLst/>
            <a:rect l="l" t="t" r="r" b="b"/>
            <a:pathLst>
              <a:path w="593548" h="825863">
                <a:moveTo>
                  <a:pt x="0" y="0"/>
                </a:moveTo>
                <a:lnTo>
                  <a:pt x="593548" y="0"/>
                </a:lnTo>
                <a:lnTo>
                  <a:pt x="593548" y="825863"/>
                </a:lnTo>
                <a:lnTo>
                  <a:pt x="0" y="8258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93" t="-4680" b="-468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6625" y="180943"/>
            <a:ext cx="674331" cy="798439"/>
          </a:xfrm>
          <a:custGeom>
            <a:avLst/>
            <a:gdLst/>
            <a:ahLst/>
            <a:cxnLst/>
            <a:rect l="l" t="t" r="r" b="b"/>
            <a:pathLst>
              <a:path w="674331" h="798439">
                <a:moveTo>
                  <a:pt x="0" y="0"/>
                </a:moveTo>
                <a:lnTo>
                  <a:pt x="674331" y="0"/>
                </a:lnTo>
                <a:lnTo>
                  <a:pt x="674331" y="798439"/>
                </a:lnTo>
                <a:lnTo>
                  <a:pt x="0" y="798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26" r="-182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088674" y="9582748"/>
            <a:ext cx="366148" cy="366148"/>
          </a:xfrm>
          <a:custGeom>
            <a:avLst/>
            <a:gdLst/>
            <a:ahLst/>
            <a:cxnLst/>
            <a:rect l="l" t="t" r="r" b="b"/>
            <a:pathLst>
              <a:path w="366148" h="366148">
                <a:moveTo>
                  <a:pt x="0" y="0"/>
                </a:moveTo>
                <a:lnTo>
                  <a:pt x="366147" y="0"/>
                </a:lnTo>
                <a:lnTo>
                  <a:pt x="366147" y="366148"/>
                </a:lnTo>
                <a:lnTo>
                  <a:pt x="0" y="366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304367" y="9594859"/>
            <a:ext cx="354037" cy="354037"/>
          </a:xfrm>
          <a:custGeom>
            <a:avLst/>
            <a:gdLst/>
            <a:ahLst/>
            <a:cxnLst/>
            <a:rect l="l" t="t" r="r" b="b"/>
            <a:pathLst>
              <a:path w="354037" h="354037">
                <a:moveTo>
                  <a:pt x="0" y="0"/>
                </a:moveTo>
                <a:lnTo>
                  <a:pt x="354037" y="0"/>
                </a:lnTo>
                <a:lnTo>
                  <a:pt x="354037" y="354037"/>
                </a:lnTo>
                <a:lnTo>
                  <a:pt x="0" y="354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4554843" y="9641641"/>
            <a:ext cx="2310330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www.dwr.go.th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720506" y="9641641"/>
            <a:ext cx="1315021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0 2271 6286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59030" y="4272569"/>
            <a:ext cx="15600270" cy="286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39"/>
              </a:lnSpc>
            </a:pPr>
            <a:r>
              <a:rPr lang="en-US" sz="4099">
                <a:solidFill>
                  <a:srgbClr val="FFFFFF"/>
                </a:solidFill>
                <a:latin typeface="Prompt Bold"/>
                <a:cs typeface="Prompt Bold"/>
              </a:rPr>
              <a:t>     โดยกองยุทธศาสตร์และแผนงาน ได้ดำเนินกิจกรรมตามเป้าหมาย</a:t>
            </a:r>
          </a:p>
          <a:p>
            <a:pPr algn="l">
              <a:lnSpc>
                <a:spcPts val="5739"/>
              </a:lnSpc>
            </a:pPr>
            <a:r>
              <a:rPr lang="en-US" sz="4099">
                <a:solidFill>
                  <a:srgbClr val="FFFFFF"/>
                </a:solidFill>
                <a:latin typeface="Prompt Bold"/>
                <a:cs typeface="Prompt Bold"/>
              </a:rPr>
              <a:t>ที่กำหนดไว้ที่สอดคล้องกับหลักธรรมทางศาสนา หลักปรัชญาเศรษฐกิจพอเพียง วิถีวัฒนธรรมไทย และคุณธรรม 5 ประการ “พอเพียง วินัย สุจริต จิตอาสา กตัญญู” </a:t>
            </a:r>
          </a:p>
        </p:txBody>
      </p:sp>
      <p:sp>
        <p:nvSpPr>
          <p:cNvPr id="16" name="Freeform 16"/>
          <p:cNvSpPr/>
          <p:nvPr/>
        </p:nvSpPr>
        <p:spPr>
          <a:xfrm>
            <a:off x="13546628" y="6665589"/>
            <a:ext cx="2558694" cy="1708995"/>
          </a:xfrm>
          <a:custGeom>
            <a:avLst/>
            <a:gdLst/>
            <a:ahLst/>
            <a:cxnLst/>
            <a:rect l="l" t="t" r="r" b="b"/>
            <a:pathLst>
              <a:path w="2558694" h="1708995">
                <a:moveTo>
                  <a:pt x="0" y="0"/>
                </a:moveTo>
                <a:lnTo>
                  <a:pt x="2558694" y="0"/>
                </a:lnTo>
                <a:lnTo>
                  <a:pt x="2558694" y="1708995"/>
                </a:lnTo>
                <a:lnTo>
                  <a:pt x="0" y="17089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481386" y="180943"/>
            <a:ext cx="1490990" cy="995857"/>
          </a:xfrm>
          <a:custGeom>
            <a:avLst/>
            <a:gdLst/>
            <a:ahLst/>
            <a:cxnLst/>
            <a:rect l="l" t="t" r="r" b="b"/>
            <a:pathLst>
              <a:path w="1490990" h="995857">
                <a:moveTo>
                  <a:pt x="0" y="0"/>
                </a:moveTo>
                <a:lnTo>
                  <a:pt x="1490990" y="0"/>
                </a:lnTo>
                <a:lnTo>
                  <a:pt x="1490990" y="995857"/>
                </a:lnTo>
                <a:lnTo>
                  <a:pt x="0" y="9958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732860"/>
            <a:ext cx="7120513" cy="3137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47"/>
              </a:lnSpc>
            </a:pPr>
            <a:r>
              <a:rPr lang="en-US" sz="12147">
                <a:solidFill>
                  <a:srgbClr val="F3CE0B"/>
                </a:solidFill>
                <a:cs typeface="Prompt Bold"/>
              </a:rPr>
              <a:t>คุณธรรม</a:t>
            </a:r>
          </a:p>
          <a:p>
            <a:pPr algn="l">
              <a:lnSpc>
                <a:spcPts val="12147"/>
              </a:lnSpc>
            </a:pPr>
            <a:r>
              <a:rPr lang="en-US" sz="12147">
                <a:solidFill>
                  <a:srgbClr val="F3CE0B"/>
                </a:solidFill>
                <a:cs typeface="Prompt Bold"/>
              </a:rPr>
              <a:t>คุณทำได้ </a:t>
            </a:r>
          </a:p>
        </p:txBody>
      </p:sp>
      <p:sp>
        <p:nvSpPr>
          <p:cNvPr id="3" name="Freeform 3"/>
          <p:cNvSpPr/>
          <p:nvPr/>
        </p:nvSpPr>
        <p:spPr>
          <a:xfrm>
            <a:off x="7485043" y="3483077"/>
            <a:ext cx="1903241" cy="1008718"/>
          </a:xfrm>
          <a:custGeom>
            <a:avLst/>
            <a:gdLst/>
            <a:ahLst/>
            <a:cxnLst/>
            <a:rect l="l" t="t" r="r" b="b"/>
            <a:pathLst>
              <a:path w="1903241" h="1008718">
                <a:moveTo>
                  <a:pt x="0" y="0"/>
                </a:moveTo>
                <a:lnTo>
                  <a:pt x="1903241" y="0"/>
                </a:lnTo>
                <a:lnTo>
                  <a:pt x="1903241" y="1008717"/>
                </a:lnTo>
                <a:lnTo>
                  <a:pt x="0" y="1008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6923" y="241384"/>
            <a:ext cx="593548" cy="825863"/>
          </a:xfrm>
          <a:custGeom>
            <a:avLst/>
            <a:gdLst/>
            <a:ahLst/>
            <a:cxnLst/>
            <a:rect l="l" t="t" r="r" b="b"/>
            <a:pathLst>
              <a:path w="593548" h="825863">
                <a:moveTo>
                  <a:pt x="0" y="0"/>
                </a:moveTo>
                <a:lnTo>
                  <a:pt x="593548" y="0"/>
                </a:lnTo>
                <a:lnTo>
                  <a:pt x="593548" y="825863"/>
                </a:lnTo>
                <a:lnTo>
                  <a:pt x="0" y="8258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593" t="-4680" b="-468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6625" y="180943"/>
            <a:ext cx="674331" cy="798439"/>
          </a:xfrm>
          <a:custGeom>
            <a:avLst/>
            <a:gdLst/>
            <a:ahLst/>
            <a:cxnLst/>
            <a:rect l="l" t="t" r="r" b="b"/>
            <a:pathLst>
              <a:path w="674331" h="798439">
                <a:moveTo>
                  <a:pt x="0" y="0"/>
                </a:moveTo>
                <a:lnTo>
                  <a:pt x="674331" y="0"/>
                </a:lnTo>
                <a:lnTo>
                  <a:pt x="674331" y="798439"/>
                </a:lnTo>
                <a:lnTo>
                  <a:pt x="0" y="7984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26" r="-182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88674" y="9582748"/>
            <a:ext cx="366148" cy="366148"/>
          </a:xfrm>
          <a:custGeom>
            <a:avLst/>
            <a:gdLst/>
            <a:ahLst/>
            <a:cxnLst/>
            <a:rect l="l" t="t" r="r" b="b"/>
            <a:pathLst>
              <a:path w="366148" h="366148">
                <a:moveTo>
                  <a:pt x="0" y="0"/>
                </a:moveTo>
                <a:lnTo>
                  <a:pt x="366147" y="0"/>
                </a:lnTo>
                <a:lnTo>
                  <a:pt x="366147" y="366148"/>
                </a:lnTo>
                <a:lnTo>
                  <a:pt x="0" y="3661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04367" y="9594859"/>
            <a:ext cx="354037" cy="354037"/>
          </a:xfrm>
          <a:custGeom>
            <a:avLst/>
            <a:gdLst/>
            <a:ahLst/>
            <a:cxnLst/>
            <a:rect l="l" t="t" r="r" b="b"/>
            <a:pathLst>
              <a:path w="354037" h="354037">
                <a:moveTo>
                  <a:pt x="0" y="0"/>
                </a:moveTo>
                <a:lnTo>
                  <a:pt x="354037" y="0"/>
                </a:lnTo>
                <a:lnTo>
                  <a:pt x="354037" y="354037"/>
                </a:lnTo>
                <a:lnTo>
                  <a:pt x="0" y="3540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711993" y="2398805"/>
            <a:ext cx="3692469" cy="4634414"/>
            <a:chOff x="0" y="0"/>
            <a:chExt cx="4047490" cy="5080000"/>
          </a:xfrm>
        </p:grpSpPr>
        <p:sp>
          <p:nvSpPr>
            <p:cNvPr id="9" name="Freeform 9"/>
            <p:cNvSpPr/>
            <p:nvPr/>
          </p:nvSpPr>
          <p:spPr>
            <a:xfrm>
              <a:off x="20320" y="33020"/>
              <a:ext cx="4010660" cy="5021580"/>
            </a:xfrm>
            <a:custGeom>
              <a:avLst/>
              <a:gdLst/>
              <a:ahLst/>
              <a:cxnLst/>
              <a:rect l="l" t="t" r="r" b="b"/>
              <a:pathLst>
                <a:path w="4010660" h="5021580">
                  <a:moveTo>
                    <a:pt x="4010660" y="5021580"/>
                  </a:moveTo>
                  <a:lnTo>
                    <a:pt x="0" y="5021580"/>
                  </a:lnTo>
                  <a:lnTo>
                    <a:pt x="0" y="0"/>
                  </a:lnTo>
                  <a:lnTo>
                    <a:pt x="4009390" y="0"/>
                  </a:lnTo>
                  <a:lnTo>
                    <a:pt x="4010660" y="5021580"/>
                  </a:lnTo>
                  <a:lnTo>
                    <a:pt x="4010660" y="5021580"/>
                  </a:lnTo>
                  <a:close/>
                </a:path>
              </a:pathLst>
            </a:custGeom>
            <a:blipFill>
              <a:blip r:embed="rId10"/>
              <a:stretch>
                <a:fillRect t="-2833" b="-11128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4047490" cy="5080000"/>
            </a:xfrm>
            <a:custGeom>
              <a:avLst/>
              <a:gdLst/>
              <a:ahLst/>
              <a:cxnLst/>
              <a:rect l="l" t="t" r="r" b="b"/>
              <a:pathLst>
                <a:path w="4047490" h="5080000">
                  <a:moveTo>
                    <a:pt x="4047490" y="5080000"/>
                  </a:moveTo>
                  <a:lnTo>
                    <a:pt x="0" y="5080000"/>
                  </a:lnTo>
                  <a:lnTo>
                    <a:pt x="0" y="0"/>
                  </a:lnTo>
                  <a:lnTo>
                    <a:pt x="4047490" y="0"/>
                  </a:lnTo>
                  <a:lnTo>
                    <a:pt x="4047490" y="5080000"/>
                  </a:lnTo>
                  <a:close/>
                </a:path>
              </a:pathLst>
            </a:custGeom>
            <a:blipFill>
              <a:blip r:embed="rId11"/>
              <a:stretch>
                <a:fillRect t="-5" b="-5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073791" y="5173212"/>
            <a:ext cx="7600278" cy="3209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2"/>
              </a:lnSpc>
            </a:pPr>
            <a:r>
              <a:rPr lang="en-US" sz="4800">
                <a:solidFill>
                  <a:srgbClr val="FFFFFF"/>
                </a:solidFill>
                <a:cs typeface="Prompt Bold"/>
              </a:rPr>
              <a:t>กองยุทธศาสตร์และแผนงาน ได้ร่วมกันประกาศเจตนารมณ์ในการขับเคลื่อนองค์กรให้เป็นองค์กรคุณธรรม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554843" y="9641641"/>
            <a:ext cx="2310330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www.dwr.go.th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720506" y="9641641"/>
            <a:ext cx="1315021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0 2271 6286</a:t>
            </a: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3685547" y="2398805"/>
            <a:ext cx="3692469" cy="4634414"/>
            <a:chOff x="0" y="0"/>
            <a:chExt cx="4047490" cy="5080000"/>
          </a:xfrm>
        </p:grpSpPr>
        <p:sp>
          <p:nvSpPr>
            <p:cNvPr id="15" name="Freeform 15"/>
            <p:cNvSpPr/>
            <p:nvPr/>
          </p:nvSpPr>
          <p:spPr>
            <a:xfrm>
              <a:off x="20320" y="33020"/>
              <a:ext cx="4010660" cy="5021580"/>
            </a:xfrm>
            <a:custGeom>
              <a:avLst/>
              <a:gdLst/>
              <a:ahLst/>
              <a:cxnLst/>
              <a:rect l="l" t="t" r="r" b="b"/>
              <a:pathLst>
                <a:path w="4010660" h="5021580">
                  <a:moveTo>
                    <a:pt x="4010660" y="5021580"/>
                  </a:moveTo>
                  <a:lnTo>
                    <a:pt x="0" y="5021580"/>
                  </a:lnTo>
                  <a:lnTo>
                    <a:pt x="0" y="0"/>
                  </a:lnTo>
                  <a:lnTo>
                    <a:pt x="4009390" y="0"/>
                  </a:lnTo>
                  <a:lnTo>
                    <a:pt x="4010660" y="5021580"/>
                  </a:lnTo>
                  <a:lnTo>
                    <a:pt x="4010660" y="5021580"/>
                  </a:lnTo>
                  <a:close/>
                </a:path>
              </a:pathLst>
            </a:custGeom>
            <a:blipFill>
              <a:blip r:embed="rId12"/>
              <a:stretch>
                <a:fillRect l="-130" r="-130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4047490" cy="5080000"/>
            </a:xfrm>
            <a:custGeom>
              <a:avLst/>
              <a:gdLst/>
              <a:ahLst/>
              <a:cxnLst/>
              <a:rect l="l" t="t" r="r" b="b"/>
              <a:pathLst>
                <a:path w="4047490" h="5080000">
                  <a:moveTo>
                    <a:pt x="4047490" y="5080000"/>
                  </a:moveTo>
                  <a:lnTo>
                    <a:pt x="0" y="5080000"/>
                  </a:lnTo>
                  <a:lnTo>
                    <a:pt x="0" y="0"/>
                  </a:lnTo>
                  <a:lnTo>
                    <a:pt x="4047490" y="0"/>
                  </a:lnTo>
                  <a:lnTo>
                    <a:pt x="4047490" y="5080000"/>
                  </a:lnTo>
                  <a:close/>
                </a:path>
              </a:pathLst>
            </a:custGeom>
            <a:blipFill>
              <a:blip r:embed="rId11"/>
              <a:stretch>
                <a:fillRect t="-5" b="-5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16481386" y="180943"/>
            <a:ext cx="1490990" cy="995857"/>
          </a:xfrm>
          <a:custGeom>
            <a:avLst/>
            <a:gdLst/>
            <a:ahLst/>
            <a:cxnLst/>
            <a:rect l="l" t="t" r="r" b="b"/>
            <a:pathLst>
              <a:path w="1490990" h="995857">
                <a:moveTo>
                  <a:pt x="0" y="0"/>
                </a:moveTo>
                <a:lnTo>
                  <a:pt x="1490990" y="0"/>
                </a:lnTo>
                <a:lnTo>
                  <a:pt x="1490990" y="995857"/>
                </a:lnTo>
                <a:lnTo>
                  <a:pt x="0" y="99585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763130" y="294773"/>
            <a:ext cx="152335" cy="3315912"/>
            <a:chOff x="0" y="0"/>
            <a:chExt cx="40121" cy="8733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121" cy="873327"/>
            </a:xfrm>
            <a:custGeom>
              <a:avLst/>
              <a:gdLst/>
              <a:ahLst/>
              <a:cxnLst/>
              <a:rect l="l" t="t" r="r" b="b"/>
              <a:pathLst>
                <a:path w="40121" h="873327">
                  <a:moveTo>
                    <a:pt x="0" y="0"/>
                  </a:moveTo>
                  <a:lnTo>
                    <a:pt x="40121" y="0"/>
                  </a:lnTo>
                  <a:lnTo>
                    <a:pt x="40121" y="873327"/>
                  </a:lnTo>
                  <a:lnTo>
                    <a:pt x="0" y="8733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0121" cy="901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6923" y="241384"/>
            <a:ext cx="593548" cy="825863"/>
          </a:xfrm>
          <a:custGeom>
            <a:avLst/>
            <a:gdLst/>
            <a:ahLst/>
            <a:cxnLst/>
            <a:rect l="l" t="t" r="r" b="b"/>
            <a:pathLst>
              <a:path w="593548" h="825863">
                <a:moveTo>
                  <a:pt x="0" y="0"/>
                </a:moveTo>
                <a:lnTo>
                  <a:pt x="593548" y="0"/>
                </a:lnTo>
                <a:lnTo>
                  <a:pt x="593548" y="825863"/>
                </a:lnTo>
                <a:lnTo>
                  <a:pt x="0" y="8258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93" t="-4680" b="-468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36625" y="180943"/>
            <a:ext cx="674331" cy="798439"/>
          </a:xfrm>
          <a:custGeom>
            <a:avLst/>
            <a:gdLst/>
            <a:ahLst/>
            <a:cxnLst/>
            <a:rect l="l" t="t" r="r" b="b"/>
            <a:pathLst>
              <a:path w="674331" h="798439">
                <a:moveTo>
                  <a:pt x="0" y="0"/>
                </a:moveTo>
                <a:lnTo>
                  <a:pt x="674331" y="0"/>
                </a:lnTo>
                <a:lnTo>
                  <a:pt x="674331" y="798439"/>
                </a:lnTo>
                <a:lnTo>
                  <a:pt x="0" y="798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26" r="-182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88674" y="9582748"/>
            <a:ext cx="366148" cy="366148"/>
          </a:xfrm>
          <a:custGeom>
            <a:avLst/>
            <a:gdLst/>
            <a:ahLst/>
            <a:cxnLst/>
            <a:rect l="l" t="t" r="r" b="b"/>
            <a:pathLst>
              <a:path w="366148" h="366148">
                <a:moveTo>
                  <a:pt x="0" y="0"/>
                </a:moveTo>
                <a:lnTo>
                  <a:pt x="366147" y="0"/>
                </a:lnTo>
                <a:lnTo>
                  <a:pt x="366147" y="366148"/>
                </a:lnTo>
                <a:lnTo>
                  <a:pt x="0" y="366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304367" y="9594859"/>
            <a:ext cx="354037" cy="354037"/>
          </a:xfrm>
          <a:custGeom>
            <a:avLst/>
            <a:gdLst/>
            <a:ahLst/>
            <a:cxnLst/>
            <a:rect l="l" t="t" r="r" b="b"/>
            <a:pathLst>
              <a:path w="354037" h="354037">
                <a:moveTo>
                  <a:pt x="0" y="0"/>
                </a:moveTo>
                <a:lnTo>
                  <a:pt x="354037" y="0"/>
                </a:lnTo>
                <a:lnTo>
                  <a:pt x="354037" y="354037"/>
                </a:lnTo>
                <a:lnTo>
                  <a:pt x="0" y="354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00058" y="2575133"/>
            <a:ext cx="16077959" cy="92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>
                <a:solidFill>
                  <a:srgbClr val="FFDE59"/>
                </a:solidFill>
                <a:latin typeface="Prompt Bold"/>
                <a:cs typeface="Prompt Bold"/>
              </a:rPr>
              <a:t>“ปัญหาที่อยากแก้”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00058" y="3438665"/>
            <a:ext cx="16077959" cy="231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FFFFFF"/>
                </a:solidFill>
                <a:latin typeface="Prompt Bold"/>
                <a:cs typeface="Prompt Bold"/>
              </a:rPr>
              <a:t>1. การมีวินัยในการลดและคัดแยกขยะภายในหน่วยงาน</a:t>
            </a:r>
          </a:p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FFFFFF"/>
                </a:solidFill>
                <a:latin typeface="Prompt Bold"/>
                <a:cs typeface="Prompt Bold"/>
              </a:rPr>
              <a:t>2. การลดการใช้พลังงานไฟฟ้า น้ำประปา</a:t>
            </a:r>
          </a:p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FFFFFF"/>
                </a:solidFill>
                <a:latin typeface="Prompt Bold"/>
                <a:cs typeface="Prompt Bold"/>
              </a:rPr>
              <a:t>3. การปรับปรุงสภาพแวดล้อมในการทำงาน</a:t>
            </a: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FFFFFF"/>
              </a:solidFill>
              <a:latin typeface="Prompt Bold"/>
              <a:cs typeface="Promp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554843" y="9641641"/>
            <a:ext cx="2310330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ECEEED"/>
                </a:solidFill>
                <a:latin typeface="Garet"/>
              </a:rPr>
              <a:t>www.dwr.go.th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720506" y="9641641"/>
            <a:ext cx="1315021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ECEEED"/>
                </a:solidFill>
                <a:latin typeface="Garet"/>
              </a:rPr>
              <a:t>0 2271 6286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00058" y="6592062"/>
            <a:ext cx="16077959" cy="289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FFFFFF"/>
                </a:solidFill>
                <a:latin typeface="Prompt Bold"/>
                <a:cs typeface="Prompt Bold"/>
              </a:rPr>
              <a:t>1. แสดงออกถึงความจงรักภักดีต่อชาติ ศาสนา และพระมหากษัตริย์</a:t>
            </a:r>
          </a:p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FFFFFF"/>
                </a:solidFill>
                <a:latin typeface="Prompt Bold"/>
                <a:cs typeface="Prompt Bold"/>
              </a:rPr>
              <a:t>2. ปฏิบัติหน้าที่ราชการด้วยความซื่อสัตย์ สุจริต และอุทิศเวลาของตนให้แก่ราชการ</a:t>
            </a:r>
          </a:p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FFFFFF"/>
                </a:solidFill>
                <a:latin typeface="Prompt Bold"/>
                <a:cs typeface="Prompt Bold"/>
              </a:rPr>
              <a:t>3. การมีจิตอาสา เสียสละ ช่วยเหลือ แบ่งปัน และบำเพ็ญประโยชน์เพื่อส่วนรวม</a:t>
            </a:r>
          </a:p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FFFFFF"/>
                </a:solidFill>
                <a:latin typeface="Prompt Bold"/>
                <a:cs typeface="Prompt Bold"/>
              </a:rPr>
              <a:t>4. น้อมนำหลักปรัชญาของเศรษฐกิจพอเพียงในการดำเนินชีวิต</a:t>
            </a: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FFFFFF"/>
              </a:solidFill>
              <a:latin typeface="Prompt Bold"/>
              <a:cs typeface="Prompt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00058" y="5723903"/>
            <a:ext cx="16077959" cy="92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>
                <a:solidFill>
                  <a:srgbClr val="FFDE59"/>
                </a:solidFill>
                <a:latin typeface="Prompt Bold"/>
                <a:cs typeface="Prompt Bold"/>
              </a:rPr>
              <a:t>“ความดีที่อยากทำ”</a:t>
            </a:r>
          </a:p>
        </p:txBody>
      </p:sp>
      <p:sp>
        <p:nvSpPr>
          <p:cNvPr id="15" name="Freeform 15"/>
          <p:cNvSpPr/>
          <p:nvPr/>
        </p:nvSpPr>
        <p:spPr>
          <a:xfrm>
            <a:off x="16481386" y="180943"/>
            <a:ext cx="1490990" cy="995857"/>
          </a:xfrm>
          <a:custGeom>
            <a:avLst/>
            <a:gdLst/>
            <a:ahLst/>
            <a:cxnLst/>
            <a:rect l="l" t="t" r="r" b="b"/>
            <a:pathLst>
              <a:path w="1490990" h="995857">
                <a:moveTo>
                  <a:pt x="0" y="0"/>
                </a:moveTo>
                <a:lnTo>
                  <a:pt x="1490990" y="0"/>
                </a:lnTo>
                <a:lnTo>
                  <a:pt x="1490990" y="995857"/>
                </a:lnTo>
                <a:lnTo>
                  <a:pt x="0" y="9958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024" y="4414911"/>
            <a:ext cx="3618000" cy="4703705"/>
            <a:chOff x="0" y="0"/>
            <a:chExt cx="62519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5190" cy="812800"/>
            </a:xfrm>
            <a:custGeom>
              <a:avLst/>
              <a:gdLst/>
              <a:ahLst/>
              <a:cxnLst/>
              <a:rect l="l" t="t" r="r" b="b"/>
              <a:pathLst>
                <a:path w="625190" h="812800">
                  <a:moveTo>
                    <a:pt x="42797" y="0"/>
                  </a:moveTo>
                  <a:lnTo>
                    <a:pt x="582393" y="0"/>
                  </a:lnTo>
                  <a:cubicBezTo>
                    <a:pt x="606029" y="0"/>
                    <a:pt x="625190" y="19161"/>
                    <a:pt x="625190" y="42797"/>
                  </a:cubicBezTo>
                  <a:lnTo>
                    <a:pt x="625190" y="770003"/>
                  </a:lnTo>
                  <a:cubicBezTo>
                    <a:pt x="625190" y="793639"/>
                    <a:pt x="606029" y="812800"/>
                    <a:pt x="582393" y="812800"/>
                  </a:cubicBezTo>
                  <a:lnTo>
                    <a:pt x="42797" y="812800"/>
                  </a:lnTo>
                  <a:cubicBezTo>
                    <a:pt x="19161" y="812800"/>
                    <a:pt x="0" y="793639"/>
                    <a:pt x="0" y="770003"/>
                  </a:cubicBezTo>
                  <a:lnTo>
                    <a:pt x="0" y="42797"/>
                  </a:lnTo>
                  <a:cubicBezTo>
                    <a:pt x="0" y="19161"/>
                    <a:pt x="19161" y="0"/>
                    <a:pt x="42797" y="0"/>
                  </a:cubicBezTo>
                  <a:close/>
                </a:path>
              </a:pathLst>
            </a:custGeom>
            <a:blipFill>
              <a:blip r:embed="rId2"/>
              <a:stretch>
                <a:fillRect t="-1584" b="-7355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3838374" y="4414911"/>
            <a:ext cx="3600413" cy="4703705"/>
            <a:chOff x="0" y="0"/>
            <a:chExt cx="622151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2151" cy="812800"/>
            </a:xfrm>
            <a:custGeom>
              <a:avLst/>
              <a:gdLst/>
              <a:ahLst/>
              <a:cxnLst/>
              <a:rect l="l" t="t" r="r" b="b"/>
              <a:pathLst>
                <a:path w="622151" h="812800">
                  <a:moveTo>
                    <a:pt x="43006" y="0"/>
                  </a:moveTo>
                  <a:lnTo>
                    <a:pt x="579146" y="0"/>
                  </a:lnTo>
                  <a:cubicBezTo>
                    <a:pt x="602897" y="0"/>
                    <a:pt x="622151" y="19254"/>
                    <a:pt x="622151" y="43006"/>
                  </a:cubicBezTo>
                  <a:lnTo>
                    <a:pt x="622151" y="769794"/>
                  </a:lnTo>
                  <a:cubicBezTo>
                    <a:pt x="622151" y="793546"/>
                    <a:pt x="602897" y="812800"/>
                    <a:pt x="579146" y="812800"/>
                  </a:cubicBezTo>
                  <a:lnTo>
                    <a:pt x="43006" y="812800"/>
                  </a:lnTo>
                  <a:cubicBezTo>
                    <a:pt x="19254" y="812800"/>
                    <a:pt x="0" y="793546"/>
                    <a:pt x="0" y="769794"/>
                  </a:cubicBezTo>
                  <a:lnTo>
                    <a:pt x="0" y="43006"/>
                  </a:lnTo>
                  <a:cubicBezTo>
                    <a:pt x="0" y="19254"/>
                    <a:pt x="19254" y="0"/>
                    <a:pt x="43006" y="0"/>
                  </a:cubicBezTo>
                  <a:close/>
                </a:path>
              </a:pathLst>
            </a:custGeom>
            <a:blipFill>
              <a:blip r:embed="rId3"/>
              <a:stretch>
                <a:fillRect b="-8549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7572137" y="4414911"/>
            <a:ext cx="3455144" cy="4703705"/>
            <a:chOff x="0" y="0"/>
            <a:chExt cx="597049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7049" cy="812800"/>
            </a:xfrm>
            <a:custGeom>
              <a:avLst/>
              <a:gdLst/>
              <a:ahLst/>
              <a:cxnLst/>
              <a:rect l="l" t="t" r="r" b="b"/>
              <a:pathLst>
                <a:path w="597049" h="812800">
                  <a:moveTo>
                    <a:pt x="44814" y="0"/>
                  </a:moveTo>
                  <a:lnTo>
                    <a:pt x="552235" y="0"/>
                  </a:lnTo>
                  <a:cubicBezTo>
                    <a:pt x="564120" y="0"/>
                    <a:pt x="575519" y="4721"/>
                    <a:pt x="583923" y="13126"/>
                  </a:cubicBezTo>
                  <a:cubicBezTo>
                    <a:pt x="592327" y="21530"/>
                    <a:pt x="597049" y="32929"/>
                    <a:pt x="597049" y="44814"/>
                  </a:cubicBezTo>
                  <a:lnTo>
                    <a:pt x="597049" y="767986"/>
                  </a:lnTo>
                  <a:cubicBezTo>
                    <a:pt x="597049" y="779871"/>
                    <a:pt x="592327" y="791270"/>
                    <a:pt x="583923" y="799674"/>
                  </a:cubicBezTo>
                  <a:cubicBezTo>
                    <a:pt x="575519" y="808079"/>
                    <a:pt x="564120" y="812800"/>
                    <a:pt x="552235" y="812800"/>
                  </a:cubicBezTo>
                  <a:lnTo>
                    <a:pt x="44814" y="812800"/>
                  </a:lnTo>
                  <a:cubicBezTo>
                    <a:pt x="32929" y="812800"/>
                    <a:pt x="21530" y="808079"/>
                    <a:pt x="13126" y="799674"/>
                  </a:cubicBezTo>
                  <a:cubicBezTo>
                    <a:pt x="4721" y="791270"/>
                    <a:pt x="0" y="779871"/>
                    <a:pt x="0" y="767986"/>
                  </a:cubicBezTo>
                  <a:lnTo>
                    <a:pt x="0" y="44814"/>
                  </a:lnTo>
                  <a:cubicBezTo>
                    <a:pt x="0" y="32929"/>
                    <a:pt x="4721" y="21530"/>
                    <a:pt x="13126" y="13126"/>
                  </a:cubicBezTo>
                  <a:cubicBezTo>
                    <a:pt x="21530" y="4721"/>
                    <a:pt x="32929" y="0"/>
                    <a:pt x="44814" y="0"/>
                  </a:cubicBezTo>
                  <a:close/>
                </a:path>
              </a:pathLst>
            </a:custGeom>
            <a:blipFill>
              <a:blip r:embed="rId4"/>
              <a:stretch>
                <a:fillRect b="-3911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8" name="TextBox 8"/>
          <p:cNvSpPr txBox="1"/>
          <p:nvPr/>
        </p:nvSpPr>
        <p:spPr>
          <a:xfrm>
            <a:off x="2587230" y="736021"/>
            <a:ext cx="13391433" cy="1995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6999">
                <a:solidFill>
                  <a:srgbClr val="FFDE59"/>
                </a:solidFill>
                <a:cs typeface="Prompt Bold"/>
              </a:rPr>
              <a:t>สรุปผลการดำเนินงาน</a:t>
            </a:r>
          </a:p>
          <a:p>
            <a:pPr algn="ctr">
              <a:lnSpc>
                <a:spcPts val="7839"/>
              </a:lnSpc>
            </a:pPr>
            <a:r>
              <a:rPr lang="en-US" sz="6999">
                <a:solidFill>
                  <a:srgbClr val="FFDE59"/>
                </a:solidFill>
                <a:cs typeface="Prompt Bold"/>
              </a:rPr>
              <a:t>ด้านพอเพียง</a:t>
            </a:r>
          </a:p>
        </p:txBody>
      </p:sp>
      <p:grpSp>
        <p:nvGrpSpPr>
          <p:cNvPr id="9" name="Group 9"/>
          <p:cNvGrpSpPr/>
          <p:nvPr/>
        </p:nvGrpSpPr>
        <p:grpSpPr>
          <a:xfrm rot="-5400000">
            <a:off x="14707613" y="1293942"/>
            <a:ext cx="87630" cy="2039983"/>
            <a:chOff x="0" y="0"/>
            <a:chExt cx="23080" cy="5372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3800155" y="1381572"/>
            <a:ext cx="87630" cy="2039983"/>
            <a:chOff x="0" y="0"/>
            <a:chExt cx="23080" cy="53727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06923" y="241384"/>
            <a:ext cx="593548" cy="825863"/>
          </a:xfrm>
          <a:custGeom>
            <a:avLst/>
            <a:gdLst/>
            <a:ahLst/>
            <a:cxnLst/>
            <a:rect l="l" t="t" r="r" b="b"/>
            <a:pathLst>
              <a:path w="593548" h="825863">
                <a:moveTo>
                  <a:pt x="0" y="0"/>
                </a:moveTo>
                <a:lnTo>
                  <a:pt x="593548" y="0"/>
                </a:lnTo>
                <a:lnTo>
                  <a:pt x="593548" y="825863"/>
                </a:lnTo>
                <a:lnTo>
                  <a:pt x="0" y="8258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593" t="-4680" b="-4680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36625" y="180943"/>
            <a:ext cx="674331" cy="798439"/>
          </a:xfrm>
          <a:custGeom>
            <a:avLst/>
            <a:gdLst/>
            <a:ahLst/>
            <a:cxnLst/>
            <a:rect l="l" t="t" r="r" b="b"/>
            <a:pathLst>
              <a:path w="674331" h="798439">
                <a:moveTo>
                  <a:pt x="0" y="0"/>
                </a:moveTo>
                <a:lnTo>
                  <a:pt x="674331" y="0"/>
                </a:lnTo>
                <a:lnTo>
                  <a:pt x="674331" y="798439"/>
                </a:lnTo>
                <a:lnTo>
                  <a:pt x="0" y="7984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26" r="-1826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088674" y="9582748"/>
            <a:ext cx="366148" cy="366148"/>
          </a:xfrm>
          <a:custGeom>
            <a:avLst/>
            <a:gdLst/>
            <a:ahLst/>
            <a:cxnLst/>
            <a:rect l="l" t="t" r="r" b="b"/>
            <a:pathLst>
              <a:path w="366148" h="366148">
                <a:moveTo>
                  <a:pt x="0" y="0"/>
                </a:moveTo>
                <a:lnTo>
                  <a:pt x="366147" y="0"/>
                </a:lnTo>
                <a:lnTo>
                  <a:pt x="366147" y="366148"/>
                </a:lnTo>
                <a:lnTo>
                  <a:pt x="0" y="3661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304367" y="9594859"/>
            <a:ext cx="354037" cy="354037"/>
          </a:xfrm>
          <a:custGeom>
            <a:avLst/>
            <a:gdLst/>
            <a:ahLst/>
            <a:cxnLst/>
            <a:rect l="l" t="t" r="r" b="b"/>
            <a:pathLst>
              <a:path w="354037" h="354037">
                <a:moveTo>
                  <a:pt x="0" y="0"/>
                </a:moveTo>
                <a:lnTo>
                  <a:pt x="354037" y="0"/>
                </a:lnTo>
                <a:lnTo>
                  <a:pt x="354037" y="354037"/>
                </a:lnTo>
                <a:lnTo>
                  <a:pt x="0" y="354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481386" y="180943"/>
            <a:ext cx="1490990" cy="995857"/>
          </a:xfrm>
          <a:custGeom>
            <a:avLst/>
            <a:gdLst/>
            <a:ahLst/>
            <a:cxnLst/>
            <a:rect l="l" t="t" r="r" b="b"/>
            <a:pathLst>
              <a:path w="1490990" h="995857">
                <a:moveTo>
                  <a:pt x="0" y="0"/>
                </a:moveTo>
                <a:lnTo>
                  <a:pt x="1490990" y="0"/>
                </a:lnTo>
                <a:lnTo>
                  <a:pt x="1490990" y="995857"/>
                </a:lnTo>
                <a:lnTo>
                  <a:pt x="0" y="9958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1157338" y="4414911"/>
            <a:ext cx="3455144" cy="4703705"/>
            <a:chOff x="0" y="0"/>
            <a:chExt cx="597049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97049" cy="812800"/>
            </a:xfrm>
            <a:custGeom>
              <a:avLst/>
              <a:gdLst/>
              <a:ahLst/>
              <a:cxnLst/>
              <a:rect l="l" t="t" r="r" b="b"/>
              <a:pathLst>
                <a:path w="597049" h="812800">
                  <a:moveTo>
                    <a:pt x="44814" y="0"/>
                  </a:moveTo>
                  <a:lnTo>
                    <a:pt x="552235" y="0"/>
                  </a:lnTo>
                  <a:cubicBezTo>
                    <a:pt x="564120" y="0"/>
                    <a:pt x="575519" y="4721"/>
                    <a:pt x="583923" y="13126"/>
                  </a:cubicBezTo>
                  <a:cubicBezTo>
                    <a:pt x="592327" y="21530"/>
                    <a:pt x="597049" y="32929"/>
                    <a:pt x="597049" y="44814"/>
                  </a:cubicBezTo>
                  <a:lnTo>
                    <a:pt x="597049" y="767986"/>
                  </a:lnTo>
                  <a:cubicBezTo>
                    <a:pt x="597049" y="779871"/>
                    <a:pt x="592327" y="791270"/>
                    <a:pt x="583923" y="799674"/>
                  </a:cubicBezTo>
                  <a:cubicBezTo>
                    <a:pt x="575519" y="808079"/>
                    <a:pt x="564120" y="812800"/>
                    <a:pt x="552235" y="812800"/>
                  </a:cubicBezTo>
                  <a:lnTo>
                    <a:pt x="44814" y="812800"/>
                  </a:lnTo>
                  <a:cubicBezTo>
                    <a:pt x="32929" y="812800"/>
                    <a:pt x="21530" y="808079"/>
                    <a:pt x="13126" y="799674"/>
                  </a:cubicBezTo>
                  <a:cubicBezTo>
                    <a:pt x="4721" y="791270"/>
                    <a:pt x="0" y="779871"/>
                    <a:pt x="0" y="767986"/>
                  </a:cubicBezTo>
                  <a:lnTo>
                    <a:pt x="0" y="44814"/>
                  </a:lnTo>
                  <a:cubicBezTo>
                    <a:pt x="0" y="32929"/>
                    <a:pt x="4721" y="21530"/>
                    <a:pt x="13126" y="13126"/>
                  </a:cubicBezTo>
                  <a:cubicBezTo>
                    <a:pt x="21530" y="4721"/>
                    <a:pt x="32929" y="0"/>
                    <a:pt x="44814" y="0"/>
                  </a:cubicBezTo>
                  <a:close/>
                </a:path>
              </a:pathLst>
            </a:custGeom>
            <a:blipFill>
              <a:blip r:embed="rId12"/>
              <a:stretch>
                <a:fillRect t="-1955" b="-1955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14745832" y="4414911"/>
            <a:ext cx="3455144" cy="4703705"/>
            <a:chOff x="0" y="0"/>
            <a:chExt cx="597049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97049" cy="812800"/>
            </a:xfrm>
            <a:custGeom>
              <a:avLst/>
              <a:gdLst/>
              <a:ahLst/>
              <a:cxnLst/>
              <a:rect l="l" t="t" r="r" b="b"/>
              <a:pathLst>
                <a:path w="597049" h="812800">
                  <a:moveTo>
                    <a:pt x="44814" y="0"/>
                  </a:moveTo>
                  <a:lnTo>
                    <a:pt x="552235" y="0"/>
                  </a:lnTo>
                  <a:cubicBezTo>
                    <a:pt x="564120" y="0"/>
                    <a:pt x="575519" y="4721"/>
                    <a:pt x="583923" y="13126"/>
                  </a:cubicBezTo>
                  <a:cubicBezTo>
                    <a:pt x="592327" y="21530"/>
                    <a:pt x="597049" y="32929"/>
                    <a:pt x="597049" y="44814"/>
                  </a:cubicBezTo>
                  <a:lnTo>
                    <a:pt x="597049" y="767986"/>
                  </a:lnTo>
                  <a:cubicBezTo>
                    <a:pt x="597049" y="779871"/>
                    <a:pt x="592327" y="791270"/>
                    <a:pt x="583923" y="799674"/>
                  </a:cubicBezTo>
                  <a:cubicBezTo>
                    <a:pt x="575519" y="808079"/>
                    <a:pt x="564120" y="812800"/>
                    <a:pt x="552235" y="812800"/>
                  </a:cubicBezTo>
                  <a:lnTo>
                    <a:pt x="44814" y="812800"/>
                  </a:lnTo>
                  <a:cubicBezTo>
                    <a:pt x="32929" y="812800"/>
                    <a:pt x="21530" y="808079"/>
                    <a:pt x="13126" y="799674"/>
                  </a:cubicBezTo>
                  <a:cubicBezTo>
                    <a:pt x="4721" y="791270"/>
                    <a:pt x="0" y="779871"/>
                    <a:pt x="0" y="767986"/>
                  </a:cubicBezTo>
                  <a:lnTo>
                    <a:pt x="0" y="44814"/>
                  </a:lnTo>
                  <a:cubicBezTo>
                    <a:pt x="0" y="32929"/>
                    <a:pt x="4721" y="21530"/>
                    <a:pt x="13126" y="13126"/>
                  </a:cubicBezTo>
                  <a:cubicBezTo>
                    <a:pt x="21530" y="4721"/>
                    <a:pt x="32929" y="0"/>
                    <a:pt x="44814" y="0"/>
                  </a:cubicBezTo>
                  <a:close/>
                </a:path>
              </a:pathLst>
            </a:custGeom>
            <a:blipFill>
              <a:blip r:embed="rId13"/>
              <a:stretch>
                <a:fillRect b="-3897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24" name="TextBox 24"/>
          <p:cNvSpPr txBox="1"/>
          <p:nvPr/>
        </p:nvSpPr>
        <p:spPr>
          <a:xfrm>
            <a:off x="14554843" y="9641641"/>
            <a:ext cx="2310330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www.dwr.go.th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6720506" y="9641641"/>
            <a:ext cx="1315021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0 2271 6286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45288" y="3052365"/>
            <a:ext cx="16675317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cs typeface="Prompt Bold"/>
              </a:rPr>
              <a:t>กิจกรรม รณรงค์การประหยัดพลังงาน และการใช้ทรัพยากรอย่างรู้คุณค่า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3791" y="4002076"/>
            <a:ext cx="2416606" cy="2710329"/>
            <a:chOff x="0" y="0"/>
            <a:chExt cx="362358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58" cy="406400"/>
            </a:xfrm>
            <a:custGeom>
              <a:avLst/>
              <a:gdLst/>
              <a:ahLst/>
              <a:cxnLst/>
              <a:rect l="l" t="t" r="r" b="b"/>
              <a:pathLst>
                <a:path w="362358" h="406400">
                  <a:moveTo>
                    <a:pt x="64073" y="0"/>
                  </a:moveTo>
                  <a:lnTo>
                    <a:pt x="298285" y="0"/>
                  </a:lnTo>
                  <a:cubicBezTo>
                    <a:pt x="315278" y="0"/>
                    <a:pt x="331575" y="6750"/>
                    <a:pt x="343591" y="18766"/>
                  </a:cubicBezTo>
                  <a:cubicBezTo>
                    <a:pt x="355607" y="30782"/>
                    <a:pt x="362358" y="47080"/>
                    <a:pt x="362358" y="64073"/>
                  </a:cubicBezTo>
                  <a:lnTo>
                    <a:pt x="362358" y="342327"/>
                  </a:lnTo>
                  <a:cubicBezTo>
                    <a:pt x="362358" y="359320"/>
                    <a:pt x="355607" y="375618"/>
                    <a:pt x="343591" y="387634"/>
                  </a:cubicBezTo>
                  <a:cubicBezTo>
                    <a:pt x="331575" y="399650"/>
                    <a:pt x="315278" y="406400"/>
                    <a:pt x="298285" y="406400"/>
                  </a:cubicBezTo>
                  <a:lnTo>
                    <a:pt x="64073" y="406400"/>
                  </a:lnTo>
                  <a:cubicBezTo>
                    <a:pt x="47080" y="406400"/>
                    <a:pt x="30782" y="399650"/>
                    <a:pt x="18766" y="387634"/>
                  </a:cubicBezTo>
                  <a:cubicBezTo>
                    <a:pt x="6750" y="375618"/>
                    <a:pt x="0" y="359320"/>
                    <a:pt x="0" y="342327"/>
                  </a:cubicBezTo>
                  <a:lnTo>
                    <a:pt x="0" y="64073"/>
                  </a:lnTo>
                  <a:cubicBezTo>
                    <a:pt x="0" y="47080"/>
                    <a:pt x="6750" y="30782"/>
                    <a:pt x="18766" y="18766"/>
                  </a:cubicBezTo>
                  <a:cubicBezTo>
                    <a:pt x="30782" y="6750"/>
                    <a:pt x="47080" y="0"/>
                    <a:pt x="64073" y="0"/>
                  </a:cubicBezTo>
                  <a:close/>
                </a:path>
              </a:pathLst>
            </a:custGeom>
            <a:blipFill>
              <a:blip r:embed="rId2"/>
              <a:stretch>
                <a:fillRect t="-6061" b="-20081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1073791" y="6836230"/>
            <a:ext cx="2416606" cy="2710329"/>
            <a:chOff x="0" y="0"/>
            <a:chExt cx="362358" cy="40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2358" cy="406400"/>
            </a:xfrm>
            <a:custGeom>
              <a:avLst/>
              <a:gdLst/>
              <a:ahLst/>
              <a:cxnLst/>
              <a:rect l="l" t="t" r="r" b="b"/>
              <a:pathLst>
                <a:path w="362358" h="406400">
                  <a:moveTo>
                    <a:pt x="64073" y="0"/>
                  </a:moveTo>
                  <a:lnTo>
                    <a:pt x="298285" y="0"/>
                  </a:lnTo>
                  <a:cubicBezTo>
                    <a:pt x="315278" y="0"/>
                    <a:pt x="331575" y="6750"/>
                    <a:pt x="343591" y="18766"/>
                  </a:cubicBezTo>
                  <a:cubicBezTo>
                    <a:pt x="355607" y="30782"/>
                    <a:pt x="362358" y="47080"/>
                    <a:pt x="362358" y="64073"/>
                  </a:cubicBezTo>
                  <a:lnTo>
                    <a:pt x="362358" y="342327"/>
                  </a:lnTo>
                  <a:cubicBezTo>
                    <a:pt x="362358" y="359320"/>
                    <a:pt x="355607" y="375618"/>
                    <a:pt x="343591" y="387634"/>
                  </a:cubicBezTo>
                  <a:cubicBezTo>
                    <a:pt x="331575" y="399650"/>
                    <a:pt x="315278" y="406400"/>
                    <a:pt x="298285" y="406400"/>
                  </a:cubicBezTo>
                  <a:lnTo>
                    <a:pt x="64073" y="406400"/>
                  </a:lnTo>
                  <a:cubicBezTo>
                    <a:pt x="47080" y="406400"/>
                    <a:pt x="30782" y="399650"/>
                    <a:pt x="18766" y="387634"/>
                  </a:cubicBezTo>
                  <a:cubicBezTo>
                    <a:pt x="6750" y="375618"/>
                    <a:pt x="0" y="359320"/>
                    <a:pt x="0" y="342327"/>
                  </a:cubicBezTo>
                  <a:lnTo>
                    <a:pt x="0" y="64073"/>
                  </a:lnTo>
                  <a:cubicBezTo>
                    <a:pt x="0" y="47080"/>
                    <a:pt x="6750" y="30782"/>
                    <a:pt x="18766" y="18766"/>
                  </a:cubicBezTo>
                  <a:cubicBezTo>
                    <a:pt x="30782" y="6750"/>
                    <a:pt x="47080" y="0"/>
                    <a:pt x="64073" y="0"/>
                  </a:cubicBezTo>
                  <a:close/>
                </a:path>
              </a:pathLst>
            </a:custGeom>
            <a:blipFill>
              <a:blip r:embed="rId3"/>
              <a:stretch>
                <a:fillRect t="-8079" b="-18094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>
            <a:off x="9435786" y="4663801"/>
            <a:ext cx="1903241" cy="1008718"/>
          </a:xfrm>
          <a:custGeom>
            <a:avLst/>
            <a:gdLst/>
            <a:ahLst/>
            <a:cxnLst/>
            <a:rect l="l" t="t" r="r" b="b"/>
            <a:pathLst>
              <a:path w="1903241" h="1008718">
                <a:moveTo>
                  <a:pt x="0" y="0"/>
                </a:moveTo>
                <a:lnTo>
                  <a:pt x="1903241" y="0"/>
                </a:lnTo>
                <a:lnTo>
                  <a:pt x="1903241" y="1008717"/>
                </a:lnTo>
                <a:lnTo>
                  <a:pt x="0" y="10087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35786" y="7504297"/>
            <a:ext cx="1903241" cy="1008718"/>
          </a:xfrm>
          <a:custGeom>
            <a:avLst/>
            <a:gdLst/>
            <a:ahLst/>
            <a:cxnLst/>
            <a:rect l="l" t="t" r="r" b="b"/>
            <a:pathLst>
              <a:path w="1903241" h="1008718">
                <a:moveTo>
                  <a:pt x="0" y="0"/>
                </a:moveTo>
                <a:lnTo>
                  <a:pt x="1903241" y="0"/>
                </a:lnTo>
                <a:lnTo>
                  <a:pt x="1903241" y="1008718"/>
                </a:lnTo>
                <a:lnTo>
                  <a:pt x="0" y="10087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1827764" y="4002076"/>
            <a:ext cx="2710329" cy="271032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1145" r="-21145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11827764" y="6836230"/>
            <a:ext cx="2710329" cy="271032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9142" r="-23148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12" name="Freeform 12"/>
          <p:cNvSpPr/>
          <p:nvPr/>
        </p:nvSpPr>
        <p:spPr>
          <a:xfrm>
            <a:off x="1506923" y="241384"/>
            <a:ext cx="593548" cy="825863"/>
          </a:xfrm>
          <a:custGeom>
            <a:avLst/>
            <a:gdLst/>
            <a:ahLst/>
            <a:cxnLst/>
            <a:rect l="l" t="t" r="r" b="b"/>
            <a:pathLst>
              <a:path w="593548" h="825863">
                <a:moveTo>
                  <a:pt x="0" y="0"/>
                </a:moveTo>
                <a:lnTo>
                  <a:pt x="593548" y="0"/>
                </a:lnTo>
                <a:lnTo>
                  <a:pt x="593548" y="825863"/>
                </a:lnTo>
                <a:lnTo>
                  <a:pt x="0" y="8258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593" t="-4680" b="-4680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36625" y="180943"/>
            <a:ext cx="674331" cy="798439"/>
          </a:xfrm>
          <a:custGeom>
            <a:avLst/>
            <a:gdLst/>
            <a:ahLst/>
            <a:cxnLst/>
            <a:rect l="l" t="t" r="r" b="b"/>
            <a:pathLst>
              <a:path w="674331" h="798439">
                <a:moveTo>
                  <a:pt x="0" y="0"/>
                </a:moveTo>
                <a:lnTo>
                  <a:pt x="674331" y="0"/>
                </a:lnTo>
                <a:lnTo>
                  <a:pt x="674331" y="798439"/>
                </a:lnTo>
                <a:lnTo>
                  <a:pt x="0" y="798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26" r="-1826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88674" y="9582748"/>
            <a:ext cx="366148" cy="366148"/>
          </a:xfrm>
          <a:custGeom>
            <a:avLst/>
            <a:gdLst/>
            <a:ahLst/>
            <a:cxnLst/>
            <a:rect l="l" t="t" r="r" b="b"/>
            <a:pathLst>
              <a:path w="366148" h="366148">
                <a:moveTo>
                  <a:pt x="0" y="0"/>
                </a:moveTo>
                <a:lnTo>
                  <a:pt x="366147" y="0"/>
                </a:lnTo>
                <a:lnTo>
                  <a:pt x="366147" y="366148"/>
                </a:lnTo>
                <a:lnTo>
                  <a:pt x="0" y="3661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304367" y="9594859"/>
            <a:ext cx="354037" cy="354037"/>
          </a:xfrm>
          <a:custGeom>
            <a:avLst/>
            <a:gdLst/>
            <a:ahLst/>
            <a:cxnLst/>
            <a:rect l="l" t="t" r="r" b="b"/>
            <a:pathLst>
              <a:path w="354037" h="354037">
                <a:moveTo>
                  <a:pt x="0" y="0"/>
                </a:moveTo>
                <a:lnTo>
                  <a:pt x="354037" y="0"/>
                </a:lnTo>
                <a:lnTo>
                  <a:pt x="354037" y="354037"/>
                </a:lnTo>
                <a:lnTo>
                  <a:pt x="0" y="354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481386" y="180943"/>
            <a:ext cx="1490990" cy="995857"/>
          </a:xfrm>
          <a:custGeom>
            <a:avLst/>
            <a:gdLst/>
            <a:ahLst/>
            <a:cxnLst/>
            <a:rect l="l" t="t" r="r" b="b"/>
            <a:pathLst>
              <a:path w="1490990" h="995857">
                <a:moveTo>
                  <a:pt x="0" y="0"/>
                </a:moveTo>
                <a:lnTo>
                  <a:pt x="1490990" y="0"/>
                </a:lnTo>
                <a:lnTo>
                  <a:pt x="1490990" y="995857"/>
                </a:lnTo>
                <a:lnTo>
                  <a:pt x="0" y="99585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595212" y="481595"/>
            <a:ext cx="13391433" cy="1995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6999">
                <a:solidFill>
                  <a:srgbClr val="FFDE59"/>
                </a:solidFill>
                <a:cs typeface="Prompt Bold"/>
              </a:rPr>
              <a:t>สรุปผลการดำเนินงาน</a:t>
            </a:r>
          </a:p>
          <a:p>
            <a:pPr algn="ctr">
              <a:lnSpc>
                <a:spcPts val="7839"/>
              </a:lnSpc>
            </a:pPr>
            <a:r>
              <a:rPr lang="en-US" sz="6999">
                <a:solidFill>
                  <a:srgbClr val="FFDE59"/>
                </a:solidFill>
                <a:cs typeface="Prompt Bold"/>
              </a:rPr>
              <a:t>ด้านวินัย</a:t>
            </a:r>
          </a:p>
        </p:txBody>
      </p:sp>
      <p:grpSp>
        <p:nvGrpSpPr>
          <p:cNvPr id="18" name="Group 18"/>
          <p:cNvGrpSpPr/>
          <p:nvPr/>
        </p:nvGrpSpPr>
        <p:grpSpPr>
          <a:xfrm rot="-5400000">
            <a:off x="14715595" y="1039516"/>
            <a:ext cx="87630" cy="2039983"/>
            <a:chOff x="0" y="0"/>
            <a:chExt cx="23080" cy="53727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ECEEE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5400000">
            <a:off x="3808137" y="1127146"/>
            <a:ext cx="87630" cy="2039983"/>
            <a:chOff x="0" y="0"/>
            <a:chExt cx="23080" cy="53727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3080" cy="537279"/>
            </a:xfrm>
            <a:custGeom>
              <a:avLst/>
              <a:gdLst/>
              <a:ahLst/>
              <a:cxnLst/>
              <a:rect l="l" t="t" r="r" b="b"/>
              <a:pathLst>
                <a:path w="23080" h="537279">
                  <a:moveTo>
                    <a:pt x="0" y="0"/>
                  </a:moveTo>
                  <a:lnTo>
                    <a:pt x="23080" y="0"/>
                  </a:lnTo>
                  <a:lnTo>
                    <a:pt x="23080" y="537279"/>
                  </a:lnTo>
                  <a:lnTo>
                    <a:pt x="0" y="537279"/>
                  </a:lnTo>
                  <a:close/>
                </a:path>
              </a:pathLst>
            </a:custGeom>
            <a:solidFill>
              <a:srgbClr val="ECEEED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23080" cy="565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723313" y="4002076"/>
            <a:ext cx="2416606" cy="2710329"/>
            <a:chOff x="0" y="0"/>
            <a:chExt cx="362358" cy="4064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62358" cy="406400"/>
            </a:xfrm>
            <a:custGeom>
              <a:avLst/>
              <a:gdLst/>
              <a:ahLst/>
              <a:cxnLst/>
              <a:rect l="l" t="t" r="r" b="b"/>
              <a:pathLst>
                <a:path w="362358" h="406400">
                  <a:moveTo>
                    <a:pt x="64073" y="0"/>
                  </a:moveTo>
                  <a:lnTo>
                    <a:pt x="298285" y="0"/>
                  </a:lnTo>
                  <a:cubicBezTo>
                    <a:pt x="315278" y="0"/>
                    <a:pt x="331575" y="6750"/>
                    <a:pt x="343591" y="18766"/>
                  </a:cubicBezTo>
                  <a:cubicBezTo>
                    <a:pt x="355607" y="30782"/>
                    <a:pt x="362358" y="47080"/>
                    <a:pt x="362358" y="64073"/>
                  </a:cubicBezTo>
                  <a:lnTo>
                    <a:pt x="362358" y="342327"/>
                  </a:lnTo>
                  <a:cubicBezTo>
                    <a:pt x="362358" y="359320"/>
                    <a:pt x="355607" y="375618"/>
                    <a:pt x="343591" y="387634"/>
                  </a:cubicBezTo>
                  <a:cubicBezTo>
                    <a:pt x="331575" y="399650"/>
                    <a:pt x="315278" y="406400"/>
                    <a:pt x="298285" y="406400"/>
                  </a:cubicBezTo>
                  <a:lnTo>
                    <a:pt x="64073" y="406400"/>
                  </a:lnTo>
                  <a:cubicBezTo>
                    <a:pt x="47080" y="406400"/>
                    <a:pt x="30782" y="399650"/>
                    <a:pt x="18766" y="387634"/>
                  </a:cubicBezTo>
                  <a:cubicBezTo>
                    <a:pt x="6750" y="375618"/>
                    <a:pt x="0" y="359320"/>
                    <a:pt x="0" y="342327"/>
                  </a:cubicBezTo>
                  <a:lnTo>
                    <a:pt x="0" y="64073"/>
                  </a:lnTo>
                  <a:cubicBezTo>
                    <a:pt x="0" y="47080"/>
                    <a:pt x="6750" y="30782"/>
                    <a:pt x="18766" y="18766"/>
                  </a:cubicBezTo>
                  <a:cubicBezTo>
                    <a:pt x="30782" y="6750"/>
                    <a:pt x="47080" y="0"/>
                    <a:pt x="64073" y="0"/>
                  </a:cubicBezTo>
                  <a:close/>
                </a:path>
              </a:pathLst>
            </a:custGeom>
            <a:blipFill>
              <a:blip r:embed="rId15"/>
              <a:stretch>
                <a:fillRect t="-6076" b="-20097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3723313" y="6836230"/>
            <a:ext cx="2416606" cy="2710329"/>
            <a:chOff x="0" y="0"/>
            <a:chExt cx="362358" cy="4064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62358" cy="406400"/>
            </a:xfrm>
            <a:custGeom>
              <a:avLst/>
              <a:gdLst/>
              <a:ahLst/>
              <a:cxnLst/>
              <a:rect l="l" t="t" r="r" b="b"/>
              <a:pathLst>
                <a:path w="362358" h="406400">
                  <a:moveTo>
                    <a:pt x="64073" y="0"/>
                  </a:moveTo>
                  <a:lnTo>
                    <a:pt x="298285" y="0"/>
                  </a:lnTo>
                  <a:cubicBezTo>
                    <a:pt x="315278" y="0"/>
                    <a:pt x="331575" y="6750"/>
                    <a:pt x="343591" y="18766"/>
                  </a:cubicBezTo>
                  <a:cubicBezTo>
                    <a:pt x="355607" y="30782"/>
                    <a:pt x="362358" y="47080"/>
                    <a:pt x="362358" y="64073"/>
                  </a:cubicBezTo>
                  <a:lnTo>
                    <a:pt x="362358" y="342327"/>
                  </a:lnTo>
                  <a:cubicBezTo>
                    <a:pt x="362358" y="359320"/>
                    <a:pt x="355607" y="375618"/>
                    <a:pt x="343591" y="387634"/>
                  </a:cubicBezTo>
                  <a:cubicBezTo>
                    <a:pt x="331575" y="399650"/>
                    <a:pt x="315278" y="406400"/>
                    <a:pt x="298285" y="406400"/>
                  </a:cubicBezTo>
                  <a:lnTo>
                    <a:pt x="64073" y="406400"/>
                  </a:lnTo>
                  <a:cubicBezTo>
                    <a:pt x="47080" y="406400"/>
                    <a:pt x="30782" y="399650"/>
                    <a:pt x="18766" y="387634"/>
                  </a:cubicBezTo>
                  <a:cubicBezTo>
                    <a:pt x="6750" y="375618"/>
                    <a:pt x="0" y="359320"/>
                    <a:pt x="0" y="342327"/>
                  </a:cubicBezTo>
                  <a:lnTo>
                    <a:pt x="0" y="64073"/>
                  </a:lnTo>
                  <a:cubicBezTo>
                    <a:pt x="0" y="47080"/>
                    <a:pt x="6750" y="30782"/>
                    <a:pt x="18766" y="18766"/>
                  </a:cubicBezTo>
                  <a:cubicBezTo>
                    <a:pt x="30782" y="6750"/>
                    <a:pt x="47080" y="0"/>
                    <a:pt x="64073" y="0"/>
                  </a:cubicBezTo>
                  <a:close/>
                </a:path>
              </a:pathLst>
            </a:custGeom>
            <a:blipFill>
              <a:blip r:embed="rId16"/>
              <a:stretch>
                <a:fillRect t="-7565" b="-19582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>
            <a:off x="6530443" y="4002076"/>
            <a:ext cx="2416606" cy="2710329"/>
            <a:chOff x="0" y="0"/>
            <a:chExt cx="362358" cy="4064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62358" cy="406400"/>
            </a:xfrm>
            <a:custGeom>
              <a:avLst/>
              <a:gdLst/>
              <a:ahLst/>
              <a:cxnLst/>
              <a:rect l="l" t="t" r="r" b="b"/>
              <a:pathLst>
                <a:path w="362358" h="406400">
                  <a:moveTo>
                    <a:pt x="64073" y="0"/>
                  </a:moveTo>
                  <a:lnTo>
                    <a:pt x="298285" y="0"/>
                  </a:lnTo>
                  <a:cubicBezTo>
                    <a:pt x="315278" y="0"/>
                    <a:pt x="331575" y="6750"/>
                    <a:pt x="343591" y="18766"/>
                  </a:cubicBezTo>
                  <a:cubicBezTo>
                    <a:pt x="355607" y="30782"/>
                    <a:pt x="362358" y="47080"/>
                    <a:pt x="362358" y="64073"/>
                  </a:cubicBezTo>
                  <a:lnTo>
                    <a:pt x="362358" y="342327"/>
                  </a:lnTo>
                  <a:cubicBezTo>
                    <a:pt x="362358" y="359320"/>
                    <a:pt x="355607" y="375618"/>
                    <a:pt x="343591" y="387634"/>
                  </a:cubicBezTo>
                  <a:cubicBezTo>
                    <a:pt x="331575" y="399650"/>
                    <a:pt x="315278" y="406400"/>
                    <a:pt x="298285" y="406400"/>
                  </a:cubicBezTo>
                  <a:lnTo>
                    <a:pt x="64073" y="406400"/>
                  </a:lnTo>
                  <a:cubicBezTo>
                    <a:pt x="47080" y="406400"/>
                    <a:pt x="30782" y="399650"/>
                    <a:pt x="18766" y="387634"/>
                  </a:cubicBezTo>
                  <a:cubicBezTo>
                    <a:pt x="6750" y="375618"/>
                    <a:pt x="0" y="359320"/>
                    <a:pt x="0" y="342327"/>
                  </a:cubicBezTo>
                  <a:lnTo>
                    <a:pt x="0" y="64073"/>
                  </a:lnTo>
                  <a:cubicBezTo>
                    <a:pt x="0" y="47080"/>
                    <a:pt x="6750" y="30782"/>
                    <a:pt x="18766" y="18766"/>
                  </a:cubicBezTo>
                  <a:cubicBezTo>
                    <a:pt x="30782" y="6750"/>
                    <a:pt x="47080" y="0"/>
                    <a:pt x="64073" y="0"/>
                  </a:cubicBezTo>
                  <a:close/>
                </a:path>
              </a:pathLst>
            </a:custGeom>
            <a:blipFill>
              <a:blip r:embed="rId17"/>
              <a:stretch>
                <a:fillRect t="-5562" b="-21585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>
            <a:off x="6530443" y="6836230"/>
            <a:ext cx="2416606" cy="2710329"/>
            <a:chOff x="0" y="0"/>
            <a:chExt cx="362358" cy="4064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62358" cy="406400"/>
            </a:xfrm>
            <a:custGeom>
              <a:avLst/>
              <a:gdLst/>
              <a:ahLst/>
              <a:cxnLst/>
              <a:rect l="l" t="t" r="r" b="b"/>
              <a:pathLst>
                <a:path w="362358" h="406400">
                  <a:moveTo>
                    <a:pt x="64073" y="0"/>
                  </a:moveTo>
                  <a:lnTo>
                    <a:pt x="298285" y="0"/>
                  </a:lnTo>
                  <a:cubicBezTo>
                    <a:pt x="315278" y="0"/>
                    <a:pt x="331575" y="6750"/>
                    <a:pt x="343591" y="18766"/>
                  </a:cubicBezTo>
                  <a:cubicBezTo>
                    <a:pt x="355607" y="30782"/>
                    <a:pt x="362358" y="47080"/>
                    <a:pt x="362358" y="64073"/>
                  </a:cubicBezTo>
                  <a:lnTo>
                    <a:pt x="362358" y="342327"/>
                  </a:lnTo>
                  <a:cubicBezTo>
                    <a:pt x="362358" y="359320"/>
                    <a:pt x="355607" y="375618"/>
                    <a:pt x="343591" y="387634"/>
                  </a:cubicBezTo>
                  <a:cubicBezTo>
                    <a:pt x="331575" y="399650"/>
                    <a:pt x="315278" y="406400"/>
                    <a:pt x="298285" y="406400"/>
                  </a:cubicBezTo>
                  <a:lnTo>
                    <a:pt x="64073" y="406400"/>
                  </a:lnTo>
                  <a:cubicBezTo>
                    <a:pt x="47080" y="406400"/>
                    <a:pt x="30782" y="399650"/>
                    <a:pt x="18766" y="387634"/>
                  </a:cubicBezTo>
                  <a:cubicBezTo>
                    <a:pt x="6750" y="375618"/>
                    <a:pt x="0" y="359320"/>
                    <a:pt x="0" y="342327"/>
                  </a:cubicBezTo>
                  <a:lnTo>
                    <a:pt x="0" y="64073"/>
                  </a:lnTo>
                  <a:cubicBezTo>
                    <a:pt x="0" y="47080"/>
                    <a:pt x="6750" y="30782"/>
                    <a:pt x="18766" y="18766"/>
                  </a:cubicBezTo>
                  <a:cubicBezTo>
                    <a:pt x="30782" y="6750"/>
                    <a:pt x="47080" y="0"/>
                    <a:pt x="64073" y="0"/>
                  </a:cubicBezTo>
                  <a:close/>
                </a:path>
              </a:pathLst>
            </a:custGeom>
            <a:blipFill>
              <a:blip r:embed="rId18"/>
              <a:stretch>
                <a:fillRect t="-7078" b="-19095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32" name="Group 32"/>
          <p:cNvGrpSpPr/>
          <p:nvPr/>
        </p:nvGrpSpPr>
        <p:grpSpPr>
          <a:xfrm>
            <a:off x="14601943" y="4002076"/>
            <a:ext cx="2710329" cy="2710329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9"/>
              <a:stretch>
                <a:fillRect l="-21301" r="-21301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34" name="Group 34"/>
          <p:cNvGrpSpPr/>
          <p:nvPr/>
        </p:nvGrpSpPr>
        <p:grpSpPr>
          <a:xfrm>
            <a:off x="14601943" y="6836230"/>
            <a:ext cx="2710329" cy="2710329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0"/>
              <a:stretch>
                <a:fillRect l="-21301" r="-21301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36" name="TextBox 36"/>
          <p:cNvSpPr txBox="1"/>
          <p:nvPr/>
        </p:nvSpPr>
        <p:spPr>
          <a:xfrm>
            <a:off x="14554843" y="9641641"/>
            <a:ext cx="2310330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www.dwr.go.th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6720506" y="9641641"/>
            <a:ext cx="1315021" cy="23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4"/>
              </a:lnSpc>
            </a:pPr>
            <a:r>
              <a:rPr lang="en-US" sz="1431">
                <a:solidFill>
                  <a:srgbClr val="FFFFFF"/>
                </a:solidFill>
                <a:latin typeface="Garet"/>
              </a:rPr>
              <a:t>0 2271 6286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277489" y="2581771"/>
            <a:ext cx="14380915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cs typeface="Prompt Bold"/>
              </a:rPr>
              <a:t>กิจกรรม ส่งเสริมบุคลากรเข้ารับการอบรมจากหน่วยงานภายใน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Prompt Bold"/>
                <a:cs typeface="Prompt Bold"/>
              </a:rPr>
              <a:t>ภายนอก หรือผ่าน e-Learning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1008</Words>
  <Application>Microsoft Office PowerPoint</Application>
  <PresentationFormat>Custom</PresentationFormat>
  <Paragraphs>133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Garet</vt:lpstr>
      <vt:lpstr>Garet Bold</vt:lpstr>
      <vt:lpstr>Prompt Bold</vt:lpstr>
      <vt:lpstr>Opun Mai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Grey Beige Modern Professional Gallery Museum Presentation</dc:title>
  <cp:lastModifiedBy>Administrator</cp:lastModifiedBy>
  <cp:revision>1</cp:revision>
  <dcterms:created xsi:type="dcterms:W3CDTF">2006-08-16T00:00:00Z</dcterms:created>
  <dcterms:modified xsi:type="dcterms:W3CDTF">2024-06-07T08:09:25Z</dcterms:modified>
  <dc:identifier>DAGGkip0v6Y</dc:identifier>
</cp:coreProperties>
</file>