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8288000" cy="10287000"/>
  <p:notesSz cx="6858000" cy="9144000"/>
  <p:embeddedFontLst>
    <p:embeddedFont>
      <p:font typeface="Garet" panose="020B0604020202020204" charset="0"/>
      <p:regular r:id="rId35"/>
    </p:embeddedFont>
    <p:embeddedFont>
      <p:font typeface="Prompt" panose="00000500000000000000" pitchFamily="2" charset="-34"/>
      <p:regular r:id="rId36"/>
    </p:embeddedFont>
    <p:embeddedFont>
      <p:font typeface="Prompt Bold" panose="00000800000000000000" charset="-34"/>
      <p:regular r:id="rId37"/>
    </p:embeddedFont>
    <p:embeddedFont>
      <p:font typeface="เอฟซี ไอคอนิก" panose="020B0604020202020204" charset="-34"/>
      <p:regular r:id="rId38"/>
    </p:embeddedFont>
    <p:embeddedFont>
      <p:font typeface="เอฟซี ไอคอนิก Bold" panose="020B0604020202020204" charset="-34"/>
      <p:regular r:id="rId39"/>
    </p:embeddedFont>
    <p:embeddedFont>
      <p:font typeface="เอฟซี ไอคอนิก Medium" panose="020B0604020202020204" charset="-34"/>
      <p:regular r:id="rId40"/>
    </p:embeddedFont>
    <p:embeddedFont>
      <p:font typeface="เอฟซี ไอคอนิก Thin" panose="020B0604020202020204" charset="-34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5684"/>
    <a:srgbClr val="BDE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6" d="100"/>
          <a:sy n="66" d="100"/>
        </p:scale>
        <p:origin x="101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image" Target="../media/image17.svg"/><Relationship Id="rId7" Type="http://schemas.openxmlformats.org/officeDocument/2006/relationships/image" Target="../media/image27.svg"/><Relationship Id="rId12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image" Target="../media/image17.svg"/><Relationship Id="rId7" Type="http://schemas.openxmlformats.org/officeDocument/2006/relationships/image" Target="../media/image27.svg"/><Relationship Id="rId12" Type="http://schemas.openxmlformats.org/officeDocument/2006/relationships/image" Target="../media/image13.png"/><Relationship Id="rId17" Type="http://schemas.openxmlformats.org/officeDocument/2006/relationships/image" Target="../media/image35.png"/><Relationship Id="rId2" Type="http://schemas.openxmlformats.org/officeDocument/2006/relationships/image" Target="../media/image16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33.jpe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image" Target="../media/image17.svg"/><Relationship Id="rId7" Type="http://schemas.openxmlformats.org/officeDocument/2006/relationships/image" Target="../media/image27.svg"/><Relationship Id="rId12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18" Type="http://schemas.openxmlformats.org/officeDocument/2006/relationships/image" Target="../media/image15.png"/><Relationship Id="rId3" Type="http://schemas.openxmlformats.org/officeDocument/2006/relationships/image" Target="../media/image17.svg"/><Relationship Id="rId7" Type="http://schemas.openxmlformats.org/officeDocument/2006/relationships/image" Target="../media/image27.svg"/><Relationship Id="rId12" Type="http://schemas.openxmlformats.org/officeDocument/2006/relationships/image" Target="../media/image13.png"/><Relationship Id="rId17" Type="http://schemas.openxmlformats.org/officeDocument/2006/relationships/image" Target="../media/image39.jpeg"/><Relationship Id="rId2" Type="http://schemas.openxmlformats.org/officeDocument/2006/relationships/image" Target="../media/image16.png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37.jpe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image" Target="../media/image17.svg"/><Relationship Id="rId7" Type="http://schemas.openxmlformats.org/officeDocument/2006/relationships/image" Target="../media/image27.svg"/><Relationship Id="rId12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image" Target="../media/image17.svg"/><Relationship Id="rId7" Type="http://schemas.openxmlformats.org/officeDocument/2006/relationships/image" Target="../media/image27.svg"/><Relationship Id="rId12" Type="http://schemas.openxmlformats.org/officeDocument/2006/relationships/image" Target="../media/image13.png"/><Relationship Id="rId2" Type="http://schemas.openxmlformats.org/officeDocument/2006/relationships/image" Target="../media/image16.png"/><Relationship Id="rId16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40.jpe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image" Target="../media/image17.svg"/><Relationship Id="rId7" Type="http://schemas.openxmlformats.org/officeDocument/2006/relationships/image" Target="../media/image27.svg"/><Relationship Id="rId12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image" Target="../media/image17.svg"/><Relationship Id="rId7" Type="http://schemas.openxmlformats.org/officeDocument/2006/relationships/image" Target="../media/image27.svg"/><Relationship Id="rId12" Type="http://schemas.openxmlformats.org/officeDocument/2006/relationships/image" Target="../media/image13.png"/><Relationship Id="rId2" Type="http://schemas.openxmlformats.org/officeDocument/2006/relationships/image" Target="../media/image16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42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image" Target="../media/image17.svg"/><Relationship Id="rId7" Type="http://schemas.openxmlformats.org/officeDocument/2006/relationships/image" Target="../media/image27.svg"/><Relationship Id="rId12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image" Target="../media/image17.svg"/><Relationship Id="rId7" Type="http://schemas.openxmlformats.org/officeDocument/2006/relationships/image" Target="../media/image27.svg"/><Relationship Id="rId12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4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image" Target="../media/image17.sv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19.svg"/><Relationship Id="rId15" Type="http://schemas.openxmlformats.org/officeDocument/2006/relationships/image" Target="../media/image20.png"/><Relationship Id="rId10" Type="http://schemas.openxmlformats.org/officeDocument/2006/relationships/image" Target="../media/image11.png"/><Relationship Id="rId4" Type="http://schemas.openxmlformats.org/officeDocument/2006/relationships/image" Target="../media/image18.png"/><Relationship Id="rId9" Type="http://schemas.openxmlformats.org/officeDocument/2006/relationships/image" Target="../media/image8.sv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image" Target="../media/image17.svg"/><Relationship Id="rId7" Type="http://schemas.openxmlformats.org/officeDocument/2006/relationships/image" Target="../media/image27.svg"/><Relationship Id="rId12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image" Target="../media/image17.svg"/><Relationship Id="rId7" Type="http://schemas.openxmlformats.org/officeDocument/2006/relationships/image" Target="../media/image27.svg"/><Relationship Id="rId12" Type="http://schemas.openxmlformats.org/officeDocument/2006/relationships/image" Target="../media/image13.png"/><Relationship Id="rId2" Type="http://schemas.openxmlformats.org/officeDocument/2006/relationships/image" Target="../media/image16.png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45.jpe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image" Target="../media/image17.svg"/><Relationship Id="rId7" Type="http://schemas.openxmlformats.org/officeDocument/2006/relationships/image" Target="../media/image27.svg"/><Relationship Id="rId12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image" Target="../media/image17.svg"/><Relationship Id="rId7" Type="http://schemas.openxmlformats.org/officeDocument/2006/relationships/image" Target="../media/image27.svg"/><Relationship Id="rId12" Type="http://schemas.openxmlformats.org/officeDocument/2006/relationships/image" Target="../media/image13.png"/><Relationship Id="rId2" Type="http://schemas.openxmlformats.org/officeDocument/2006/relationships/image" Target="../media/image16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47.jpe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image" Target="../media/image17.svg"/><Relationship Id="rId7" Type="http://schemas.openxmlformats.org/officeDocument/2006/relationships/image" Target="../media/image27.svg"/><Relationship Id="rId12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image" Target="../media/image17.svg"/><Relationship Id="rId7" Type="http://schemas.openxmlformats.org/officeDocument/2006/relationships/image" Target="../media/image27.svg"/><Relationship Id="rId12" Type="http://schemas.openxmlformats.org/officeDocument/2006/relationships/image" Target="../media/image13.png"/><Relationship Id="rId2" Type="http://schemas.openxmlformats.org/officeDocument/2006/relationships/image" Target="../media/image16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49.jpe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image" Target="../media/image17.svg"/><Relationship Id="rId7" Type="http://schemas.openxmlformats.org/officeDocument/2006/relationships/image" Target="../media/image27.svg"/><Relationship Id="rId12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18" Type="http://schemas.openxmlformats.org/officeDocument/2006/relationships/image" Target="../media/image54.jpeg"/><Relationship Id="rId3" Type="http://schemas.openxmlformats.org/officeDocument/2006/relationships/image" Target="../media/image17.svg"/><Relationship Id="rId7" Type="http://schemas.openxmlformats.org/officeDocument/2006/relationships/image" Target="../media/image27.svg"/><Relationship Id="rId12" Type="http://schemas.openxmlformats.org/officeDocument/2006/relationships/image" Target="../media/image13.png"/><Relationship Id="rId17" Type="http://schemas.openxmlformats.org/officeDocument/2006/relationships/image" Target="../media/image53.jpeg"/><Relationship Id="rId2" Type="http://schemas.openxmlformats.org/officeDocument/2006/relationships/image" Target="../media/image16.png"/><Relationship Id="rId16" Type="http://schemas.openxmlformats.org/officeDocument/2006/relationships/image" Target="../media/image52.jpeg"/><Relationship Id="rId20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51.jpeg"/><Relationship Id="rId10" Type="http://schemas.openxmlformats.org/officeDocument/2006/relationships/image" Target="../media/image11.png"/><Relationship Id="rId19" Type="http://schemas.openxmlformats.org/officeDocument/2006/relationships/image" Target="../media/image55.jpe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image" Target="../media/image17.svg"/><Relationship Id="rId7" Type="http://schemas.openxmlformats.org/officeDocument/2006/relationships/image" Target="../media/image27.svg"/><Relationship Id="rId12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image" Target="../media/image17.svg"/><Relationship Id="rId7" Type="http://schemas.openxmlformats.org/officeDocument/2006/relationships/image" Target="../media/image27.svg"/><Relationship Id="rId12" Type="http://schemas.openxmlformats.org/officeDocument/2006/relationships/image" Target="../media/image13.png"/><Relationship Id="rId17" Type="http://schemas.openxmlformats.org/officeDocument/2006/relationships/image" Target="../media/image59.jpeg"/><Relationship Id="rId2" Type="http://schemas.openxmlformats.org/officeDocument/2006/relationships/image" Target="../media/image16.png"/><Relationship Id="rId16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57.jpe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image" Target="../media/image17.sv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2.svg"/><Relationship Id="rId5" Type="http://schemas.openxmlformats.org/officeDocument/2006/relationships/image" Target="../media/image4.sv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image" Target="../media/image17.svg"/><Relationship Id="rId7" Type="http://schemas.openxmlformats.org/officeDocument/2006/relationships/image" Target="../media/image27.svg"/><Relationship Id="rId12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image" Target="../media/image17.svg"/><Relationship Id="rId7" Type="http://schemas.openxmlformats.org/officeDocument/2006/relationships/image" Target="../media/image27.svg"/><Relationship Id="rId12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60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11.png"/><Relationship Id="rId3" Type="http://schemas.openxmlformats.org/officeDocument/2006/relationships/image" Target="../media/image17.svg"/><Relationship Id="rId7" Type="http://schemas.openxmlformats.org/officeDocument/2006/relationships/image" Target="../media/image6.svg"/><Relationship Id="rId12" Type="http://schemas.openxmlformats.org/officeDocument/2006/relationships/image" Target="../media/image65.svg"/><Relationship Id="rId17" Type="http://schemas.openxmlformats.org/officeDocument/2006/relationships/image" Target="../media/image15.png"/><Relationship Id="rId2" Type="http://schemas.openxmlformats.org/officeDocument/2006/relationships/image" Target="../media/image16.png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64.png"/><Relationship Id="rId5" Type="http://schemas.openxmlformats.org/officeDocument/2006/relationships/image" Target="../media/image4.svg"/><Relationship Id="rId15" Type="http://schemas.openxmlformats.org/officeDocument/2006/relationships/image" Target="../media/image13.png"/><Relationship Id="rId10" Type="http://schemas.openxmlformats.org/officeDocument/2006/relationships/image" Target="../media/image63.jpeg"/><Relationship Id="rId4" Type="http://schemas.openxmlformats.org/officeDocument/2006/relationships/image" Target="../media/image3.png"/><Relationship Id="rId9" Type="http://schemas.openxmlformats.org/officeDocument/2006/relationships/image" Target="../media/image62.svg"/><Relationship Id="rId14" Type="http://schemas.openxmlformats.org/officeDocument/2006/relationships/image" Target="../media/image12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sv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image" Target="../media/image17.sv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2.svg"/><Relationship Id="rId5" Type="http://schemas.openxmlformats.org/officeDocument/2006/relationships/image" Target="../media/image4.svg"/><Relationship Id="rId1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5.svg"/><Relationship Id="rId3" Type="http://schemas.openxmlformats.org/officeDocument/2006/relationships/image" Target="../media/image17.svg"/><Relationship Id="rId7" Type="http://schemas.openxmlformats.org/officeDocument/2006/relationships/image" Target="../media/image6.svg"/><Relationship Id="rId12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image" Target="../media/image17.svg"/><Relationship Id="rId7" Type="http://schemas.openxmlformats.org/officeDocument/2006/relationships/image" Target="../media/image27.svg"/><Relationship Id="rId12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18" Type="http://schemas.openxmlformats.org/officeDocument/2006/relationships/image" Target="../media/image31.png"/><Relationship Id="rId3" Type="http://schemas.openxmlformats.org/officeDocument/2006/relationships/image" Target="../media/image17.svg"/><Relationship Id="rId7" Type="http://schemas.openxmlformats.org/officeDocument/2006/relationships/image" Target="../media/image27.svg"/><Relationship Id="rId12" Type="http://schemas.openxmlformats.org/officeDocument/2006/relationships/image" Target="../media/image13.png"/><Relationship Id="rId17" Type="http://schemas.openxmlformats.org/officeDocument/2006/relationships/image" Target="../media/image30.jpeg"/><Relationship Id="rId2" Type="http://schemas.openxmlformats.org/officeDocument/2006/relationships/image" Target="../media/image16.png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28.jpe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image" Target="../media/image17.svg"/><Relationship Id="rId7" Type="http://schemas.openxmlformats.org/officeDocument/2006/relationships/image" Target="../media/image27.svg"/><Relationship Id="rId12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svg"/><Relationship Id="rId3" Type="http://schemas.openxmlformats.org/officeDocument/2006/relationships/image" Target="../media/image17.svg"/><Relationship Id="rId7" Type="http://schemas.openxmlformats.org/officeDocument/2006/relationships/image" Target="../media/image27.svg"/><Relationship Id="rId12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32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543" y="231543"/>
            <a:ext cx="17824914" cy="9823914"/>
            <a:chOff x="0" y="0"/>
            <a:chExt cx="4694628" cy="25873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4627" cy="2587368"/>
            </a:xfrm>
            <a:custGeom>
              <a:avLst/>
              <a:gdLst/>
              <a:ahLst/>
              <a:cxnLst/>
              <a:rect l="l" t="t" r="r" b="b"/>
              <a:pathLst>
                <a:path w="4694627" h="2587368">
                  <a:moveTo>
                    <a:pt x="26494" y="0"/>
                  </a:moveTo>
                  <a:lnTo>
                    <a:pt x="4668133" y="0"/>
                  </a:lnTo>
                  <a:cubicBezTo>
                    <a:pt x="4682766" y="0"/>
                    <a:pt x="4694627" y="11862"/>
                    <a:pt x="4694627" y="26494"/>
                  </a:cubicBezTo>
                  <a:lnTo>
                    <a:pt x="4694627" y="2560874"/>
                  </a:lnTo>
                  <a:cubicBezTo>
                    <a:pt x="4694627" y="2575506"/>
                    <a:pt x="4682766" y="2587368"/>
                    <a:pt x="4668133" y="2587368"/>
                  </a:cubicBezTo>
                  <a:lnTo>
                    <a:pt x="26494" y="2587368"/>
                  </a:lnTo>
                  <a:cubicBezTo>
                    <a:pt x="11862" y="2587368"/>
                    <a:pt x="0" y="2575506"/>
                    <a:pt x="0" y="2560874"/>
                  </a:cubicBezTo>
                  <a:lnTo>
                    <a:pt x="0" y="26494"/>
                  </a:lnTo>
                  <a:cubicBezTo>
                    <a:pt x="0" y="11862"/>
                    <a:pt x="11862" y="0"/>
                    <a:pt x="26494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94628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1543" y="231543"/>
            <a:ext cx="2447285" cy="9823914"/>
            <a:chOff x="0" y="0"/>
            <a:chExt cx="644552" cy="25873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4552" cy="2587368"/>
            </a:xfrm>
            <a:custGeom>
              <a:avLst/>
              <a:gdLst/>
              <a:ahLst/>
              <a:cxnLst/>
              <a:rect l="l" t="t" r="r" b="b"/>
              <a:pathLst>
                <a:path w="644552" h="2587368">
                  <a:moveTo>
                    <a:pt x="192972" y="0"/>
                  </a:moveTo>
                  <a:lnTo>
                    <a:pt x="451581" y="0"/>
                  </a:lnTo>
                  <a:cubicBezTo>
                    <a:pt x="502760" y="0"/>
                    <a:pt x="551843" y="20331"/>
                    <a:pt x="588032" y="56520"/>
                  </a:cubicBezTo>
                  <a:cubicBezTo>
                    <a:pt x="624222" y="92709"/>
                    <a:pt x="644552" y="141793"/>
                    <a:pt x="644552" y="192972"/>
                  </a:cubicBezTo>
                  <a:lnTo>
                    <a:pt x="644552" y="2394396"/>
                  </a:lnTo>
                  <a:cubicBezTo>
                    <a:pt x="644552" y="2445576"/>
                    <a:pt x="624222" y="2494659"/>
                    <a:pt x="588032" y="2530848"/>
                  </a:cubicBezTo>
                  <a:cubicBezTo>
                    <a:pt x="551843" y="2567037"/>
                    <a:pt x="502760" y="2587368"/>
                    <a:pt x="451581" y="2587368"/>
                  </a:cubicBezTo>
                  <a:lnTo>
                    <a:pt x="192972" y="2587368"/>
                  </a:lnTo>
                  <a:cubicBezTo>
                    <a:pt x="141793" y="2587368"/>
                    <a:pt x="92709" y="2567037"/>
                    <a:pt x="56520" y="2530848"/>
                  </a:cubicBezTo>
                  <a:cubicBezTo>
                    <a:pt x="20331" y="2494659"/>
                    <a:pt x="0" y="2445576"/>
                    <a:pt x="0" y="2394396"/>
                  </a:cubicBezTo>
                  <a:lnTo>
                    <a:pt x="0" y="192972"/>
                  </a:lnTo>
                  <a:cubicBezTo>
                    <a:pt x="0" y="141793"/>
                    <a:pt x="20331" y="92709"/>
                    <a:pt x="56520" y="56520"/>
                  </a:cubicBezTo>
                  <a:cubicBezTo>
                    <a:pt x="92709" y="20331"/>
                    <a:pt x="141793" y="0"/>
                    <a:pt x="192972" y="0"/>
                  </a:cubicBezTo>
                  <a:close/>
                </a:path>
              </a:pathLst>
            </a:custGeom>
            <a:solidFill>
              <a:srgbClr val="1F568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44552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1543" y="562275"/>
            <a:ext cx="3065925" cy="1380486"/>
            <a:chOff x="0" y="0"/>
            <a:chExt cx="807486" cy="3635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7486" cy="363585"/>
            </a:xfrm>
            <a:custGeom>
              <a:avLst/>
              <a:gdLst/>
              <a:ahLst/>
              <a:cxnLst/>
              <a:rect l="l" t="t" r="r" b="b"/>
              <a:pathLst>
                <a:path w="807486" h="363585">
                  <a:moveTo>
                    <a:pt x="101006" y="0"/>
                  </a:moveTo>
                  <a:lnTo>
                    <a:pt x="706480" y="0"/>
                  </a:lnTo>
                  <a:cubicBezTo>
                    <a:pt x="762265" y="0"/>
                    <a:pt x="807486" y="45222"/>
                    <a:pt x="807486" y="101006"/>
                  </a:cubicBezTo>
                  <a:lnTo>
                    <a:pt x="807486" y="262579"/>
                  </a:lnTo>
                  <a:cubicBezTo>
                    <a:pt x="807486" y="318363"/>
                    <a:pt x="762265" y="363585"/>
                    <a:pt x="706480" y="363585"/>
                  </a:cubicBezTo>
                  <a:lnTo>
                    <a:pt x="101006" y="363585"/>
                  </a:lnTo>
                  <a:cubicBezTo>
                    <a:pt x="45222" y="363585"/>
                    <a:pt x="0" y="318363"/>
                    <a:pt x="0" y="262579"/>
                  </a:cubicBezTo>
                  <a:lnTo>
                    <a:pt x="0" y="101006"/>
                  </a:lnTo>
                  <a:cubicBezTo>
                    <a:pt x="0" y="45222"/>
                    <a:pt x="45222" y="0"/>
                    <a:pt x="101006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07486" cy="411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04041" y="660876"/>
            <a:ext cx="702289" cy="702289"/>
          </a:xfrm>
          <a:custGeom>
            <a:avLst/>
            <a:gdLst/>
            <a:ahLst/>
            <a:cxnLst/>
            <a:rect l="l" t="t" r="r" b="b"/>
            <a:pathLst>
              <a:path w="702289" h="702289">
                <a:moveTo>
                  <a:pt x="0" y="0"/>
                </a:moveTo>
                <a:lnTo>
                  <a:pt x="702289" y="0"/>
                </a:lnTo>
                <a:lnTo>
                  <a:pt x="702289" y="702289"/>
                </a:lnTo>
                <a:lnTo>
                  <a:pt x="0" y="702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2339" y="2216203"/>
            <a:ext cx="825693" cy="750630"/>
          </a:xfrm>
          <a:custGeom>
            <a:avLst/>
            <a:gdLst/>
            <a:ahLst/>
            <a:cxnLst/>
            <a:rect l="l" t="t" r="r" b="b"/>
            <a:pathLst>
              <a:path w="825693" h="750630">
                <a:moveTo>
                  <a:pt x="0" y="0"/>
                </a:moveTo>
                <a:lnTo>
                  <a:pt x="825693" y="0"/>
                </a:lnTo>
                <a:lnTo>
                  <a:pt x="825693" y="750630"/>
                </a:lnTo>
                <a:lnTo>
                  <a:pt x="0" y="750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7398" y="6221943"/>
            <a:ext cx="718932" cy="790825"/>
          </a:xfrm>
          <a:custGeom>
            <a:avLst/>
            <a:gdLst/>
            <a:ahLst/>
            <a:cxnLst/>
            <a:rect l="l" t="t" r="r" b="b"/>
            <a:pathLst>
              <a:path w="718932" h="790825">
                <a:moveTo>
                  <a:pt x="0" y="0"/>
                </a:moveTo>
                <a:lnTo>
                  <a:pt x="718932" y="0"/>
                </a:lnTo>
                <a:lnTo>
                  <a:pt x="718932" y="790825"/>
                </a:lnTo>
                <a:lnTo>
                  <a:pt x="0" y="790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7841" y="7599440"/>
            <a:ext cx="996681" cy="634252"/>
          </a:xfrm>
          <a:custGeom>
            <a:avLst/>
            <a:gdLst/>
            <a:ahLst/>
            <a:cxnLst/>
            <a:rect l="l" t="t" r="r" b="b"/>
            <a:pathLst>
              <a:path w="996681" h="634252">
                <a:moveTo>
                  <a:pt x="0" y="0"/>
                </a:moveTo>
                <a:lnTo>
                  <a:pt x="996681" y="0"/>
                </a:lnTo>
                <a:lnTo>
                  <a:pt x="996681" y="634251"/>
                </a:lnTo>
                <a:lnTo>
                  <a:pt x="0" y="634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753679" y="1761263"/>
            <a:ext cx="1875874" cy="2976234"/>
            <a:chOff x="0" y="0"/>
            <a:chExt cx="379892" cy="60273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9892" cy="602732"/>
            </a:xfrm>
            <a:custGeom>
              <a:avLst/>
              <a:gdLst/>
              <a:ahLst/>
              <a:cxnLst/>
              <a:rect l="l" t="t" r="r" b="b"/>
              <a:pathLst>
                <a:path w="379892" h="602732">
                  <a:moveTo>
                    <a:pt x="0" y="0"/>
                  </a:moveTo>
                  <a:lnTo>
                    <a:pt x="379892" y="0"/>
                  </a:lnTo>
                  <a:lnTo>
                    <a:pt x="379892" y="602732"/>
                  </a:lnTo>
                  <a:lnTo>
                    <a:pt x="0" y="602732"/>
                  </a:lnTo>
                  <a:close/>
                </a:path>
              </a:pathLst>
            </a:custGeom>
            <a:solidFill>
              <a:srgbClr val="9DD1FF">
                <a:alpha val="62745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79892" cy="6503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8" name="AutoShape 18"/>
          <p:cNvSpPr/>
          <p:nvPr/>
        </p:nvSpPr>
        <p:spPr>
          <a:xfrm flipH="1">
            <a:off x="3316518" y="1563888"/>
            <a:ext cx="0" cy="4839146"/>
          </a:xfrm>
          <a:prstGeom prst="line">
            <a:avLst/>
          </a:prstGeom>
          <a:ln w="38100" cap="flat">
            <a:solidFill>
              <a:srgbClr val="0D3B66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19" name="AutoShape 19"/>
          <p:cNvSpPr/>
          <p:nvPr/>
        </p:nvSpPr>
        <p:spPr>
          <a:xfrm>
            <a:off x="3795094" y="8624635"/>
            <a:ext cx="1392724" cy="0"/>
          </a:xfrm>
          <a:prstGeom prst="line">
            <a:avLst/>
          </a:prstGeom>
          <a:ln w="171450" cap="flat">
            <a:solidFill>
              <a:srgbClr val="0D3B6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Freeform 20"/>
          <p:cNvSpPr/>
          <p:nvPr/>
        </p:nvSpPr>
        <p:spPr>
          <a:xfrm rot="9277210" flipH="1">
            <a:off x="14837666" y="3233706"/>
            <a:ext cx="1930166" cy="673803"/>
          </a:xfrm>
          <a:custGeom>
            <a:avLst/>
            <a:gdLst/>
            <a:ahLst/>
            <a:cxnLst/>
            <a:rect l="l" t="t" r="r" b="b"/>
            <a:pathLst>
              <a:path w="1930166" h="673803">
                <a:moveTo>
                  <a:pt x="1930165" y="0"/>
                </a:moveTo>
                <a:lnTo>
                  <a:pt x="0" y="0"/>
                </a:lnTo>
                <a:lnTo>
                  <a:pt x="0" y="673804"/>
                </a:lnTo>
                <a:lnTo>
                  <a:pt x="1930165" y="673804"/>
                </a:lnTo>
                <a:lnTo>
                  <a:pt x="193016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450681" flipH="1">
            <a:off x="10602146" y="8484248"/>
            <a:ext cx="872648" cy="304633"/>
          </a:xfrm>
          <a:custGeom>
            <a:avLst/>
            <a:gdLst/>
            <a:ahLst/>
            <a:cxnLst/>
            <a:rect l="l" t="t" r="r" b="b"/>
            <a:pathLst>
              <a:path w="872648" h="304633">
                <a:moveTo>
                  <a:pt x="872648" y="0"/>
                </a:moveTo>
                <a:lnTo>
                  <a:pt x="0" y="0"/>
                </a:lnTo>
                <a:lnTo>
                  <a:pt x="0" y="304633"/>
                </a:lnTo>
                <a:lnTo>
                  <a:pt x="872648" y="304633"/>
                </a:lnTo>
                <a:lnTo>
                  <a:pt x="87264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140302" y="3622617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8"/>
                </a:lnTo>
                <a:lnTo>
                  <a:pt x="0" y="6660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140302" y="4846741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9"/>
                </a:lnTo>
                <a:lnTo>
                  <a:pt x="0" y="6660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800680" y="1372206"/>
            <a:ext cx="1309010" cy="38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227" b="1">
                <a:solidFill>
                  <a:srgbClr val="1F5684"/>
                </a:solidFill>
                <a:latin typeface="เอฟซี ไอคอนิก Medium"/>
                <a:ea typeface="เอฟซี ไอคอนิก Medium"/>
                <a:cs typeface="เอฟซี ไอคอนิก Medium"/>
                <a:sym typeface="เอฟซี ไอคอนิก Medium"/>
              </a:rPr>
              <a:t>หน้าหลัก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31543" y="3033508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ที่มาความสำคัญ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31543" y="5606697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ผลการดำเนินงาน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31543" y="7108018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โครงการ/กิจกรรม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23222" y="8271791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ผลสำเร็จ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000620" y="1865386"/>
            <a:ext cx="8652187" cy="2610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74"/>
              </a:lnSpc>
            </a:pPr>
            <a:r>
              <a:rPr lang="en-US" sz="9256" b="1" spc="277" dirty="0" err="1">
                <a:solidFill>
                  <a:srgbClr val="0D3B66"/>
                </a:solidFill>
                <a:latin typeface="Prompt Bold"/>
                <a:ea typeface="Prompt Bold"/>
                <a:cs typeface="Prompt Bold"/>
                <a:sym typeface="Prompt Bold"/>
              </a:rPr>
              <a:t>การประเมินองค์กรคุณธรรม</a:t>
            </a:r>
            <a:endParaRPr lang="en-US" sz="9256" b="1" spc="277" dirty="0">
              <a:solidFill>
                <a:srgbClr val="0D3B66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3771504" y="8000918"/>
            <a:ext cx="6399127" cy="881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2"/>
              </a:lnSpc>
            </a:pPr>
            <a:r>
              <a:rPr lang="en-US" sz="2993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จัดทำโดย</a:t>
            </a:r>
            <a:r>
              <a:rPr lang="en-US" sz="2993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: </a:t>
            </a:r>
            <a:r>
              <a:rPr lang="en-US" sz="2993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กองยุทธศาสตร์และแผนงาน</a:t>
            </a:r>
            <a:r>
              <a:rPr lang="en-US" sz="2993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  </a:t>
            </a:r>
          </a:p>
          <a:p>
            <a:pPr algn="l">
              <a:lnSpc>
                <a:spcPts val="3472"/>
              </a:lnSpc>
            </a:pPr>
            <a:r>
              <a:rPr lang="en-US" sz="2993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            </a:t>
            </a:r>
            <a:r>
              <a:rPr lang="en-US" sz="2993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กรมทรัพยากรน้ำ</a:t>
            </a:r>
            <a:endParaRPr lang="en-US" sz="2993" dirty="0">
              <a:solidFill>
                <a:srgbClr val="1F5684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231543" y="4307695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วัตถุประสงค์</a:t>
            </a:r>
          </a:p>
        </p:txBody>
      </p:sp>
      <p:sp>
        <p:nvSpPr>
          <p:cNvPr id="32" name="Freeform 32"/>
          <p:cNvSpPr/>
          <p:nvPr/>
        </p:nvSpPr>
        <p:spPr>
          <a:xfrm>
            <a:off x="10608781" y="3638067"/>
            <a:ext cx="6994622" cy="4671824"/>
          </a:xfrm>
          <a:custGeom>
            <a:avLst/>
            <a:gdLst/>
            <a:ahLst/>
            <a:cxnLst/>
            <a:rect l="l" t="t" r="r" b="b"/>
            <a:pathLst>
              <a:path w="6994622" h="4671824">
                <a:moveTo>
                  <a:pt x="0" y="0"/>
                </a:moveTo>
                <a:lnTo>
                  <a:pt x="6994621" y="0"/>
                </a:lnTo>
                <a:lnTo>
                  <a:pt x="6994621" y="4671824"/>
                </a:lnTo>
                <a:lnTo>
                  <a:pt x="0" y="467182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543" y="231543"/>
            <a:ext cx="17824914" cy="9823914"/>
            <a:chOff x="0" y="0"/>
            <a:chExt cx="4694628" cy="25873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4627" cy="2587368"/>
            </a:xfrm>
            <a:custGeom>
              <a:avLst/>
              <a:gdLst/>
              <a:ahLst/>
              <a:cxnLst/>
              <a:rect l="l" t="t" r="r" b="b"/>
              <a:pathLst>
                <a:path w="4694627" h="2587368">
                  <a:moveTo>
                    <a:pt x="26494" y="0"/>
                  </a:moveTo>
                  <a:lnTo>
                    <a:pt x="4668133" y="0"/>
                  </a:lnTo>
                  <a:cubicBezTo>
                    <a:pt x="4682766" y="0"/>
                    <a:pt x="4694627" y="11862"/>
                    <a:pt x="4694627" y="26494"/>
                  </a:cubicBezTo>
                  <a:lnTo>
                    <a:pt x="4694627" y="2560874"/>
                  </a:lnTo>
                  <a:cubicBezTo>
                    <a:pt x="4694627" y="2575506"/>
                    <a:pt x="4682766" y="2587368"/>
                    <a:pt x="4668133" y="2587368"/>
                  </a:cubicBezTo>
                  <a:lnTo>
                    <a:pt x="26494" y="2587368"/>
                  </a:lnTo>
                  <a:cubicBezTo>
                    <a:pt x="11862" y="2587368"/>
                    <a:pt x="0" y="2575506"/>
                    <a:pt x="0" y="2560874"/>
                  </a:cubicBezTo>
                  <a:lnTo>
                    <a:pt x="0" y="26494"/>
                  </a:lnTo>
                  <a:cubicBezTo>
                    <a:pt x="0" y="11862"/>
                    <a:pt x="11862" y="0"/>
                    <a:pt x="26494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94628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1543" y="231543"/>
            <a:ext cx="2447285" cy="9823914"/>
            <a:chOff x="0" y="0"/>
            <a:chExt cx="644552" cy="25873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4552" cy="2587368"/>
            </a:xfrm>
            <a:custGeom>
              <a:avLst/>
              <a:gdLst/>
              <a:ahLst/>
              <a:cxnLst/>
              <a:rect l="l" t="t" r="r" b="b"/>
              <a:pathLst>
                <a:path w="644552" h="2587368">
                  <a:moveTo>
                    <a:pt x="192972" y="0"/>
                  </a:moveTo>
                  <a:lnTo>
                    <a:pt x="451581" y="0"/>
                  </a:lnTo>
                  <a:cubicBezTo>
                    <a:pt x="502760" y="0"/>
                    <a:pt x="551843" y="20331"/>
                    <a:pt x="588032" y="56520"/>
                  </a:cubicBezTo>
                  <a:cubicBezTo>
                    <a:pt x="624222" y="92709"/>
                    <a:pt x="644552" y="141793"/>
                    <a:pt x="644552" y="192972"/>
                  </a:cubicBezTo>
                  <a:lnTo>
                    <a:pt x="644552" y="2394396"/>
                  </a:lnTo>
                  <a:cubicBezTo>
                    <a:pt x="644552" y="2445576"/>
                    <a:pt x="624222" y="2494659"/>
                    <a:pt x="588032" y="2530848"/>
                  </a:cubicBezTo>
                  <a:cubicBezTo>
                    <a:pt x="551843" y="2567037"/>
                    <a:pt x="502760" y="2587368"/>
                    <a:pt x="451581" y="2587368"/>
                  </a:cubicBezTo>
                  <a:lnTo>
                    <a:pt x="192972" y="2587368"/>
                  </a:lnTo>
                  <a:cubicBezTo>
                    <a:pt x="141793" y="2587368"/>
                    <a:pt x="92709" y="2567037"/>
                    <a:pt x="56520" y="2530848"/>
                  </a:cubicBezTo>
                  <a:cubicBezTo>
                    <a:pt x="20331" y="2494659"/>
                    <a:pt x="0" y="2445576"/>
                    <a:pt x="0" y="2394396"/>
                  </a:cubicBezTo>
                  <a:lnTo>
                    <a:pt x="0" y="192972"/>
                  </a:lnTo>
                  <a:cubicBezTo>
                    <a:pt x="0" y="141793"/>
                    <a:pt x="20331" y="92709"/>
                    <a:pt x="56520" y="56520"/>
                  </a:cubicBezTo>
                  <a:cubicBezTo>
                    <a:pt x="92709" y="20331"/>
                    <a:pt x="141793" y="0"/>
                    <a:pt x="192972" y="0"/>
                  </a:cubicBezTo>
                  <a:close/>
                </a:path>
              </a:pathLst>
            </a:custGeom>
            <a:solidFill>
              <a:srgbClr val="1F568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44552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1543" y="6082336"/>
            <a:ext cx="3065925" cy="1380486"/>
            <a:chOff x="0" y="0"/>
            <a:chExt cx="807486" cy="3635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7486" cy="363585"/>
            </a:xfrm>
            <a:custGeom>
              <a:avLst/>
              <a:gdLst/>
              <a:ahLst/>
              <a:cxnLst/>
              <a:rect l="l" t="t" r="r" b="b"/>
              <a:pathLst>
                <a:path w="807486" h="363585">
                  <a:moveTo>
                    <a:pt x="101006" y="0"/>
                  </a:moveTo>
                  <a:lnTo>
                    <a:pt x="706480" y="0"/>
                  </a:lnTo>
                  <a:cubicBezTo>
                    <a:pt x="762265" y="0"/>
                    <a:pt x="807486" y="45222"/>
                    <a:pt x="807486" y="101006"/>
                  </a:cubicBezTo>
                  <a:lnTo>
                    <a:pt x="807486" y="262579"/>
                  </a:lnTo>
                  <a:cubicBezTo>
                    <a:pt x="807486" y="318363"/>
                    <a:pt x="762265" y="363585"/>
                    <a:pt x="706480" y="363585"/>
                  </a:cubicBezTo>
                  <a:lnTo>
                    <a:pt x="101006" y="363585"/>
                  </a:lnTo>
                  <a:cubicBezTo>
                    <a:pt x="45222" y="363585"/>
                    <a:pt x="0" y="318363"/>
                    <a:pt x="0" y="262579"/>
                  </a:cubicBezTo>
                  <a:lnTo>
                    <a:pt x="0" y="101006"/>
                  </a:lnTo>
                  <a:cubicBezTo>
                    <a:pt x="0" y="45222"/>
                    <a:pt x="45222" y="0"/>
                    <a:pt x="101006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07486" cy="411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04041" y="660876"/>
            <a:ext cx="702289" cy="702289"/>
          </a:xfrm>
          <a:custGeom>
            <a:avLst/>
            <a:gdLst/>
            <a:ahLst/>
            <a:cxnLst/>
            <a:rect l="l" t="t" r="r" b="b"/>
            <a:pathLst>
              <a:path w="702289" h="702289">
                <a:moveTo>
                  <a:pt x="0" y="0"/>
                </a:moveTo>
                <a:lnTo>
                  <a:pt x="702289" y="0"/>
                </a:lnTo>
                <a:lnTo>
                  <a:pt x="702289" y="702289"/>
                </a:lnTo>
                <a:lnTo>
                  <a:pt x="0" y="702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2339" y="2216203"/>
            <a:ext cx="825693" cy="750630"/>
          </a:xfrm>
          <a:custGeom>
            <a:avLst/>
            <a:gdLst/>
            <a:ahLst/>
            <a:cxnLst/>
            <a:rect l="l" t="t" r="r" b="b"/>
            <a:pathLst>
              <a:path w="825693" h="750630">
                <a:moveTo>
                  <a:pt x="0" y="0"/>
                </a:moveTo>
                <a:lnTo>
                  <a:pt x="825693" y="0"/>
                </a:lnTo>
                <a:lnTo>
                  <a:pt x="825693" y="750630"/>
                </a:lnTo>
                <a:lnTo>
                  <a:pt x="0" y="750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7398" y="6221943"/>
            <a:ext cx="718932" cy="790825"/>
          </a:xfrm>
          <a:custGeom>
            <a:avLst/>
            <a:gdLst/>
            <a:ahLst/>
            <a:cxnLst/>
            <a:rect l="l" t="t" r="r" b="b"/>
            <a:pathLst>
              <a:path w="718932" h="790825">
                <a:moveTo>
                  <a:pt x="0" y="0"/>
                </a:moveTo>
                <a:lnTo>
                  <a:pt x="718932" y="0"/>
                </a:lnTo>
                <a:lnTo>
                  <a:pt x="718932" y="790825"/>
                </a:lnTo>
                <a:lnTo>
                  <a:pt x="0" y="790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7841" y="7599440"/>
            <a:ext cx="996681" cy="634252"/>
          </a:xfrm>
          <a:custGeom>
            <a:avLst/>
            <a:gdLst/>
            <a:ahLst/>
            <a:cxnLst/>
            <a:rect l="l" t="t" r="r" b="b"/>
            <a:pathLst>
              <a:path w="996681" h="634252">
                <a:moveTo>
                  <a:pt x="0" y="0"/>
                </a:moveTo>
                <a:lnTo>
                  <a:pt x="996681" y="0"/>
                </a:lnTo>
                <a:lnTo>
                  <a:pt x="996681" y="634251"/>
                </a:lnTo>
                <a:lnTo>
                  <a:pt x="0" y="634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769134" y="992356"/>
            <a:ext cx="1841582" cy="2444685"/>
            <a:chOff x="0" y="0"/>
            <a:chExt cx="379892" cy="5043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9892" cy="504304"/>
            </a:xfrm>
            <a:custGeom>
              <a:avLst/>
              <a:gdLst/>
              <a:ahLst/>
              <a:cxnLst/>
              <a:rect l="l" t="t" r="r" b="b"/>
              <a:pathLst>
                <a:path w="379892" h="504304">
                  <a:moveTo>
                    <a:pt x="0" y="0"/>
                  </a:moveTo>
                  <a:lnTo>
                    <a:pt x="379892" y="0"/>
                  </a:lnTo>
                  <a:lnTo>
                    <a:pt x="379892" y="504304"/>
                  </a:lnTo>
                  <a:lnTo>
                    <a:pt x="0" y="504304"/>
                  </a:lnTo>
                  <a:close/>
                </a:path>
              </a:pathLst>
            </a:custGeom>
            <a:solidFill>
              <a:srgbClr val="9DD1FF">
                <a:alpha val="62745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79892" cy="55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00680" y="1372206"/>
            <a:ext cx="1309010" cy="38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227" b="1">
                <a:solidFill>
                  <a:srgbClr val="FFFFFF"/>
                </a:solidFill>
                <a:latin typeface="เอฟซี ไอคอนิก Medium"/>
                <a:ea typeface="เอฟซี ไอคอนิก Medium"/>
                <a:cs typeface="เอฟซี ไอคอนิก Medium"/>
                <a:sym typeface="เอฟซี ไอคอนิก Medium"/>
              </a:rPr>
              <a:t>หน้าหลัก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31543" y="3033508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ที่มาความสำคัญ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1543" y="5606697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ผลการดำเนินงาน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31543" y="6984193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1F5684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โครงการ/กิจกรรม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3222" y="8271791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ผลสำเร็จ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31543" y="4260070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วัตถุประสงค์</a:t>
            </a:r>
          </a:p>
        </p:txBody>
      </p:sp>
      <p:sp>
        <p:nvSpPr>
          <p:cNvPr id="24" name="Freeform 24"/>
          <p:cNvSpPr/>
          <p:nvPr/>
        </p:nvSpPr>
        <p:spPr>
          <a:xfrm>
            <a:off x="1140302" y="3622617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8"/>
                </a:lnTo>
                <a:lnTo>
                  <a:pt x="0" y="666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140302" y="4846741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9"/>
                </a:lnTo>
                <a:lnTo>
                  <a:pt x="0" y="6660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5075010" y="310178"/>
            <a:ext cx="2761776" cy="2281341"/>
            <a:chOff x="0" y="0"/>
            <a:chExt cx="3682368" cy="3041788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3264797" cy="3041788"/>
              <a:chOff x="0" y="0"/>
              <a:chExt cx="812800" cy="75728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75728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57280">
                    <a:moveTo>
                      <a:pt x="406400" y="0"/>
                    </a:moveTo>
                    <a:cubicBezTo>
                      <a:pt x="181951" y="0"/>
                      <a:pt x="0" y="169523"/>
                      <a:pt x="0" y="378640"/>
                    </a:cubicBezTo>
                    <a:cubicBezTo>
                      <a:pt x="0" y="587757"/>
                      <a:pt x="181951" y="757280"/>
                      <a:pt x="406400" y="757280"/>
                    </a:cubicBezTo>
                    <a:cubicBezTo>
                      <a:pt x="630849" y="757280"/>
                      <a:pt x="812800" y="587757"/>
                      <a:pt x="812800" y="378640"/>
                    </a:cubicBezTo>
                    <a:cubicBezTo>
                      <a:pt x="812800" y="169523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684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23370"/>
                <a:ext cx="660400" cy="662915"/>
              </a:xfrm>
              <a:prstGeom prst="rect">
                <a:avLst/>
              </a:prstGeom>
            </p:spPr>
            <p:txBody>
              <a:bodyPr lIns="25664" tIns="25664" rIns="25664" bIns="25664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>
              <a:off x="464619" y="190187"/>
              <a:ext cx="3217749" cy="2149188"/>
            </a:xfrm>
            <a:custGeom>
              <a:avLst/>
              <a:gdLst/>
              <a:ahLst/>
              <a:cxnLst/>
              <a:rect l="l" t="t" r="r" b="b"/>
              <a:pathLst>
                <a:path w="3217749" h="2149188">
                  <a:moveTo>
                    <a:pt x="0" y="0"/>
                  </a:moveTo>
                  <a:lnTo>
                    <a:pt x="3217749" y="0"/>
                  </a:lnTo>
                  <a:lnTo>
                    <a:pt x="3217749" y="2149188"/>
                  </a:lnTo>
                  <a:lnTo>
                    <a:pt x="0" y="2149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31" name="TextBox 31"/>
          <p:cNvSpPr txBox="1"/>
          <p:nvPr/>
        </p:nvSpPr>
        <p:spPr>
          <a:xfrm>
            <a:off x="3769134" y="7999490"/>
            <a:ext cx="7405620" cy="104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80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ร้อยละของความร่วมมือของบุคลากร </a:t>
            </a:r>
          </a:p>
          <a:p>
            <a:pPr algn="l">
              <a:lnSpc>
                <a:spcPts val="4200"/>
              </a:lnSpc>
            </a:pPr>
            <a:r>
              <a:rPr lang="en-US" sz="280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ไม่น้อยกว่าร้อยละ 80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826275" y="4161811"/>
            <a:ext cx="9911183" cy="104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บุคลากรกองยุทธศาสตร์และแผนงานร่วมกันแต่งชุดราชการ</a:t>
            </a:r>
            <a:endParaRPr lang="en-US" sz="2800" dirty="0">
              <a:solidFill>
                <a:srgbClr val="1F5684"/>
              </a:solidFill>
              <a:latin typeface="Prompt"/>
              <a:ea typeface="Prompt"/>
              <a:cs typeface="Prompt"/>
              <a:sym typeface="Prompt"/>
            </a:endParaRPr>
          </a:p>
          <a:p>
            <a:pPr algn="l">
              <a:lnSpc>
                <a:spcPts val="4200"/>
              </a:lnSpc>
            </a:pP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ทุกวันจันทร์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769134" y="7208915"/>
            <a:ext cx="3066422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ตัวชี้วัด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978276" y="783421"/>
            <a:ext cx="5368460" cy="144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3. </a:t>
            </a:r>
            <a:r>
              <a:rPr lang="en-US" sz="8000" b="1" spc="56" dirty="0" err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โครงการ</a:t>
            </a: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610716" y="2189239"/>
            <a:ext cx="9681906" cy="124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99"/>
              </a:lnSpc>
            </a:pPr>
            <a:r>
              <a:rPr lang="en-US" sz="6999" b="1" dirty="0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“</a:t>
            </a:r>
            <a:r>
              <a:rPr lang="en-US" sz="6999" b="1" dirty="0" err="1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รณรงค์แต่งชุดราชการ</a:t>
            </a:r>
            <a:r>
              <a:rPr lang="en-US" sz="6999" b="1" dirty="0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”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062713" y="5530497"/>
            <a:ext cx="4196587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 b="1" dirty="0" err="1">
                <a:solidFill>
                  <a:srgbClr val="0097B2"/>
                </a:solidFill>
                <a:latin typeface="Prompt Bold"/>
                <a:ea typeface="Prompt Bold"/>
                <a:cs typeface="Prompt Bold"/>
                <a:sym typeface="Prompt Bold"/>
              </a:rPr>
              <a:t>ผลความสำเร็จ</a:t>
            </a:r>
            <a:endParaRPr lang="en-US" sz="3999" b="1" dirty="0">
              <a:solidFill>
                <a:srgbClr val="0097B2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769134" y="5507545"/>
            <a:ext cx="9968324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คุณธรรมเป้าหมาย : ด้านวินัย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062713" y="5901088"/>
            <a:ext cx="4196587" cy="1800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99"/>
              </a:lnSpc>
            </a:pPr>
            <a:r>
              <a:rPr lang="en-US" sz="9999" b="1" dirty="0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100%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allAtOnce"/>
      <p:bldP spid="32" grpId="0" build="allAtOnce"/>
      <p:bldP spid="33" grpId="0" build="allAtOnce"/>
      <p:bldP spid="34" grpId="0"/>
      <p:bldP spid="35" grpId="0"/>
      <p:bldP spid="36" grpId="0"/>
      <p:bldP spid="37" grpId="0" build="allAtOnce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543" y="231543"/>
            <a:ext cx="17824914" cy="9823914"/>
            <a:chOff x="0" y="0"/>
            <a:chExt cx="4694628" cy="25873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4627" cy="2587368"/>
            </a:xfrm>
            <a:custGeom>
              <a:avLst/>
              <a:gdLst/>
              <a:ahLst/>
              <a:cxnLst/>
              <a:rect l="l" t="t" r="r" b="b"/>
              <a:pathLst>
                <a:path w="4694627" h="2587368">
                  <a:moveTo>
                    <a:pt x="26494" y="0"/>
                  </a:moveTo>
                  <a:lnTo>
                    <a:pt x="4668133" y="0"/>
                  </a:lnTo>
                  <a:cubicBezTo>
                    <a:pt x="4682766" y="0"/>
                    <a:pt x="4694627" y="11862"/>
                    <a:pt x="4694627" y="26494"/>
                  </a:cubicBezTo>
                  <a:lnTo>
                    <a:pt x="4694627" y="2560874"/>
                  </a:lnTo>
                  <a:cubicBezTo>
                    <a:pt x="4694627" y="2575506"/>
                    <a:pt x="4682766" y="2587368"/>
                    <a:pt x="4668133" y="2587368"/>
                  </a:cubicBezTo>
                  <a:lnTo>
                    <a:pt x="26494" y="2587368"/>
                  </a:lnTo>
                  <a:cubicBezTo>
                    <a:pt x="11862" y="2587368"/>
                    <a:pt x="0" y="2575506"/>
                    <a:pt x="0" y="2560874"/>
                  </a:cubicBezTo>
                  <a:lnTo>
                    <a:pt x="0" y="26494"/>
                  </a:lnTo>
                  <a:cubicBezTo>
                    <a:pt x="0" y="11862"/>
                    <a:pt x="11862" y="0"/>
                    <a:pt x="26494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94628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1543" y="231543"/>
            <a:ext cx="2447285" cy="9823914"/>
            <a:chOff x="0" y="0"/>
            <a:chExt cx="644552" cy="25873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4552" cy="2587368"/>
            </a:xfrm>
            <a:custGeom>
              <a:avLst/>
              <a:gdLst/>
              <a:ahLst/>
              <a:cxnLst/>
              <a:rect l="l" t="t" r="r" b="b"/>
              <a:pathLst>
                <a:path w="644552" h="2587368">
                  <a:moveTo>
                    <a:pt x="192972" y="0"/>
                  </a:moveTo>
                  <a:lnTo>
                    <a:pt x="451581" y="0"/>
                  </a:lnTo>
                  <a:cubicBezTo>
                    <a:pt x="502760" y="0"/>
                    <a:pt x="551843" y="20331"/>
                    <a:pt x="588032" y="56520"/>
                  </a:cubicBezTo>
                  <a:cubicBezTo>
                    <a:pt x="624222" y="92709"/>
                    <a:pt x="644552" y="141793"/>
                    <a:pt x="644552" y="192972"/>
                  </a:cubicBezTo>
                  <a:lnTo>
                    <a:pt x="644552" y="2394396"/>
                  </a:lnTo>
                  <a:cubicBezTo>
                    <a:pt x="644552" y="2445576"/>
                    <a:pt x="624222" y="2494659"/>
                    <a:pt x="588032" y="2530848"/>
                  </a:cubicBezTo>
                  <a:cubicBezTo>
                    <a:pt x="551843" y="2567037"/>
                    <a:pt x="502760" y="2587368"/>
                    <a:pt x="451581" y="2587368"/>
                  </a:cubicBezTo>
                  <a:lnTo>
                    <a:pt x="192972" y="2587368"/>
                  </a:lnTo>
                  <a:cubicBezTo>
                    <a:pt x="141793" y="2587368"/>
                    <a:pt x="92709" y="2567037"/>
                    <a:pt x="56520" y="2530848"/>
                  </a:cubicBezTo>
                  <a:cubicBezTo>
                    <a:pt x="20331" y="2494659"/>
                    <a:pt x="0" y="2445576"/>
                    <a:pt x="0" y="2394396"/>
                  </a:cubicBezTo>
                  <a:lnTo>
                    <a:pt x="0" y="192972"/>
                  </a:lnTo>
                  <a:cubicBezTo>
                    <a:pt x="0" y="141793"/>
                    <a:pt x="20331" y="92709"/>
                    <a:pt x="56520" y="56520"/>
                  </a:cubicBezTo>
                  <a:cubicBezTo>
                    <a:pt x="92709" y="20331"/>
                    <a:pt x="141793" y="0"/>
                    <a:pt x="192972" y="0"/>
                  </a:cubicBezTo>
                  <a:close/>
                </a:path>
              </a:pathLst>
            </a:custGeom>
            <a:solidFill>
              <a:srgbClr val="1F568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44552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1543" y="6082336"/>
            <a:ext cx="3065925" cy="1380486"/>
            <a:chOff x="0" y="0"/>
            <a:chExt cx="807486" cy="3635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7486" cy="363585"/>
            </a:xfrm>
            <a:custGeom>
              <a:avLst/>
              <a:gdLst/>
              <a:ahLst/>
              <a:cxnLst/>
              <a:rect l="l" t="t" r="r" b="b"/>
              <a:pathLst>
                <a:path w="807486" h="363585">
                  <a:moveTo>
                    <a:pt x="101006" y="0"/>
                  </a:moveTo>
                  <a:lnTo>
                    <a:pt x="706480" y="0"/>
                  </a:lnTo>
                  <a:cubicBezTo>
                    <a:pt x="762265" y="0"/>
                    <a:pt x="807486" y="45222"/>
                    <a:pt x="807486" y="101006"/>
                  </a:cubicBezTo>
                  <a:lnTo>
                    <a:pt x="807486" y="262579"/>
                  </a:lnTo>
                  <a:cubicBezTo>
                    <a:pt x="807486" y="318363"/>
                    <a:pt x="762265" y="363585"/>
                    <a:pt x="706480" y="363585"/>
                  </a:cubicBezTo>
                  <a:lnTo>
                    <a:pt x="101006" y="363585"/>
                  </a:lnTo>
                  <a:cubicBezTo>
                    <a:pt x="45222" y="363585"/>
                    <a:pt x="0" y="318363"/>
                    <a:pt x="0" y="262579"/>
                  </a:cubicBezTo>
                  <a:lnTo>
                    <a:pt x="0" y="101006"/>
                  </a:lnTo>
                  <a:cubicBezTo>
                    <a:pt x="0" y="45222"/>
                    <a:pt x="45222" y="0"/>
                    <a:pt x="101006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07486" cy="411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04041" y="660876"/>
            <a:ext cx="702289" cy="702289"/>
          </a:xfrm>
          <a:custGeom>
            <a:avLst/>
            <a:gdLst/>
            <a:ahLst/>
            <a:cxnLst/>
            <a:rect l="l" t="t" r="r" b="b"/>
            <a:pathLst>
              <a:path w="702289" h="702289">
                <a:moveTo>
                  <a:pt x="0" y="0"/>
                </a:moveTo>
                <a:lnTo>
                  <a:pt x="702289" y="0"/>
                </a:lnTo>
                <a:lnTo>
                  <a:pt x="702289" y="702289"/>
                </a:lnTo>
                <a:lnTo>
                  <a:pt x="0" y="702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2339" y="2216203"/>
            <a:ext cx="825693" cy="750630"/>
          </a:xfrm>
          <a:custGeom>
            <a:avLst/>
            <a:gdLst/>
            <a:ahLst/>
            <a:cxnLst/>
            <a:rect l="l" t="t" r="r" b="b"/>
            <a:pathLst>
              <a:path w="825693" h="750630">
                <a:moveTo>
                  <a:pt x="0" y="0"/>
                </a:moveTo>
                <a:lnTo>
                  <a:pt x="825693" y="0"/>
                </a:lnTo>
                <a:lnTo>
                  <a:pt x="825693" y="750630"/>
                </a:lnTo>
                <a:lnTo>
                  <a:pt x="0" y="750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7398" y="6221943"/>
            <a:ext cx="718932" cy="790825"/>
          </a:xfrm>
          <a:custGeom>
            <a:avLst/>
            <a:gdLst/>
            <a:ahLst/>
            <a:cxnLst/>
            <a:rect l="l" t="t" r="r" b="b"/>
            <a:pathLst>
              <a:path w="718932" h="790825">
                <a:moveTo>
                  <a:pt x="0" y="0"/>
                </a:moveTo>
                <a:lnTo>
                  <a:pt x="718932" y="0"/>
                </a:lnTo>
                <a:lnTo>
                  <a:pt x="718932" y="790825"/>
                </a:lnTo>
                <a:lnTo>
                  <a:pt x="0" y="790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7841" y="7599440"/>
            <a:ext cx="996681" cy="634252"/>
          </a:xfrm>
          <a:custGeom>
            <a:avLst/>
            <a:gdLst/>
            <a:ahLst/>
            <a:cxnLst/>
            <a:rect l="l" t="t" r="r" b="b"/>
            <a:pathLst>
              <a:path w="996681" h="634252">
                <a:moveTo>
                  <a:pt x="0" y="0"/>
                </a:moveTo>
                <a:lnTo>
                  <a:pt x="996681" y="0"/>
                </a:lnTo>
                <a:lnTo>
                  <a:pt x="996681" y="634251"/>
                </a:lnTo>
                <a:lnTo>
                  <a:pt x="0" y="634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769134" y="992356"/>
            <a:ext cx="1841582" cy="2444685"/>
            <a:chOff x="0" y="0"/>
            <a:chExt cx="379892" cy="5043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9892" cy="504304"/>
            </a:xfrm>
            <a:custGeom>
              <a:avLst/>
              <a:gdLst/>
              <a:ahLst/>
              <a:cxnLst/>
              <a:rect l="l" t="t" r="r" b="b"/>
              <a:pathLst>
                <a:path w="379892" h="504304">
                  <a:moveTo>
                    <a:pt x="0" y="0"/>
                  </a:moveTo>
                  <a:lnTo>
                    <a:pt x="379892" y="0"/>
                  </a:lnTo>
                  <a:lnTo>
                    <a:pt x="379892" y="504304"/>
                  </a:lnTo>
                  <a:lnTo>
                    <a:pt x="0" y="504304"/>
                  </a:lnTo>
                  <a:close/>
                </a:path>
              </a:pathLst>
            </a:custGeom>
            <a:solidFill>
              <a:srgbClr val="9DD1FF">
                <a:alpha val="62745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79892" cy="55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140302" y="3622617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8"/>
                </a:lnTo>
                <a:lnTo>
                  <a:pt x="0" y="666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40302" y="4846741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9"/>
                </a:lnTo>
                <a:lnTo>
                  <a:pt x="0" y="6660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5075010" y="310178"/>
            <a:ext cx="2761776" cy="2281341"/>
            <a:chOff x="0" y="0"/>
            <a:chExt cx="3682368" cy="3041788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3264797" cy="3041788"/>
              <a:chOff x="0" y="0"/>
              <a:chExt cx="812800" cy="75728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75728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57280">
                    <a:moveTo>
                      <a:pt x="406400" y="0"/>
                    </a:moveTo>
                    <a:cubicBezTo>
                      <a:pt x="181951" y="0"/>
                      <a:pt x="0" y="169523"/>
                      <a:pt x="0" y="378640"/>
                    </a:cubicBezTo>
                    <a:cubicBezTo>
                      <a:pt x="0" y="587757"/>
                      <a:pt x="181951" y="757280"/>
                      <a:pt x="406400" y="757280"/>
                    </a:cubicBezTo>
                    <a:cubicBezTo>
                      <a:pt x="630849" y="757280"/>
                      <a:pt x="812800" y="587757"/>
                      <a:pt x="812800" y="378640"/>
                    </a:cubicBezTo>
                    <a:cubicBezTo>
                      <a:pt x="812800" y="169523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684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23370"/>
                <a:ext cx="660400" cy="662915"/>
              </a:xfrm>
              <a:prstGeom prst="rect">
                <a:avLst/>
              </a:prstGeom>
            </p:spPr>
            <p:txBody>
              <a:bodyPr lIns="25664" tIns="25664" rIns="25664" bIns="25664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464619" y="190187"/>
              <a:ext cx="3217749" cy="2149188"/>
            </a:xfrm>
            <a:custGeom>
              <a:avLst/>
              <a:gdLst/>
              <a:ahLst/>
              <a:cxnLst/>
              <a:rect l="l" t="t" r="r" b="b"/>
              <a:pathLst>
                <a:path w="3217749" h="2149188">
                  <a:moveTo>
                    <a:pt x="0" y="0"/>
                  </a:moveTo>
                  <a:lnTo>
                    <a:pt x="3217749" y="0"/>
                  </a:lnTo>
                  <a:lnTo>
                    <a:pt x="3217749" y="2149188"/>
                  </a:lnTo>
                  <a:lnTo>
                    <a:pt x="0" y="2149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25" name="Freeform 25"/>
          <p:cNvSpPr/>
          <p:nvPr/>
        </p:nvSpPr>
        <p:spPr>
          <a:xfrm>
            <a:off x="5094033" y="3955631"/>
            <a:ext cx="10715273" cy="4680934"/>
          </a:xfrm>
          <a:custGeom>
            <a:avLst/>
            <a:gdLst/>
            <a:ahLst/>
            <a:cxnLst/>
            <a:rect l="l" t="t" r="r" b="b"/>
            <a:pathLst>
              <a:path w="10715273" h="4680934">
                <a:moveTo>
                  <a:pt x="0" y="0"/>
                </a:moveTo>
                <a:lnTo>
                  <a:pt x="10715273" y="0"/>
                </a:lnTo>
                <a:lnTo>
                  <a:pt x="10715273" y="4680934"/>
                </a:lnTo>
                <a:lnTo>
                  <a:pt x="0" y="468093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27869" b="-24701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2260514" y="3437041"/>
            <a:ext cx="3269082" cy="5821259"/>
          </a:xfrm>
          <a:custGeom>
            <a:avLst/>
            <a:gdLst/>
            <a:ahLst/>
            <a:cxnLst/>
            <a:rect l="l" t="t" r="r" b="b"/>
            <a:pathLst>
              <a:path w="3269082" h="5821259">
                <a:moveTo>
                  <a:pt x="0" y="0"/>
                </a:moveTo>
                <a:lnTo>
                  <a:pt x="3269082" y="0"/>
                </a:lnTo>
                <a:lnTo>
                  <a:pt x="3269082" y="5821259"/>
                </a:lnTo>
                <a:lnTo>
                  <a:pt x="0" y="5821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5292622" y="3222069"/>
            <a:ext cx="3279309" cy="5839471"/>
          </a:xfrm>
          <a:custGeom>
            <a:avLst/>
            <a:gdLst/>
            <a:ahLst/>
            <a:cxnLst/>
            <a:rect l="l" t="t" r="r" b="b"/>
            <a:pathLst>
              <a:path w="3279309" h="5839471">
                <a:moveTo>
                  <a:pt x="0" y="0"/>
                </a:moveTo>
                <a:lnTo>
                  <a:pt x="3279309" y="0"/>
                </a:lnTo>
                <a:lnTo>
                  <a:pt x="3279309" y="5839471"/>
                </a:lnTo>
                <a:lnTo>
                  <a:pt x="0" y="583947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800680" y="1372206"/>
            <a:ext cx="1309010" cy="38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227" b="1">
                <a:solidFill>
                  <a:srgbClr val="FFFFFF"/>
                </a:solidFill>
                <a:latin typeface="เอฟซี ไอคอนิก Medium"/>
                <a:ea typeface="เอฟซี ไอคอนิก Medium"/>
                <a:cs typeface="เอฟซี ไอคอนิก Medium"/>
                <a:sym typeface="เอฟซี ไอคอนิก Medium"/>
              </a:rPr>
              <a:t>หน้าหลัก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31543" y="3033508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ที่มาความสำคัญ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31543" y="5606697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ผลการดำเนินงาน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31543" y="6984193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1F5684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โครงการ/กิจกรรม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23222" y="8271791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ผลสำเร็จ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31543" y="4260070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วัตถุประสงค์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978276" y="783421"/>
            <a:ext cx="5368460" cy="144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3. </a:t>
            </a:r>
            <a:r>
              <a:rPr lang="en-US" sz="8000" b="1" spc="56" dirty="0" err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โครงการ</a:t>
            </a: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610716" y="2189239"/>
            <a:ext cx="9681906" cy="124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99"/>
              </a:lnSpc>
            </a:pPr>
            <a:r>
              <a:rPr lang="en-US" sz="6999" b="1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“รณรงค์แต่งชุดราชการ”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allAtOnce"/>
      <p:bldP spid="35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543" y="231543"/>
            <a:ext cx="17824914" cy="9823914"/>
            <a:chOff x="0" y="0"/>
            <a:chExt cx="4694628" cy="25873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4627" cy="2587368"/>
            </a:xfrm>
            <a:custGeom>
              <a:avLst/>
              <a:gdLst/>
              <a:ahLst/>
              <a:cxnLst/>
              <a:rect l="l" t="t" r="r" b="b"/>
              <a:pathLst>
                <a:path w="4694627" h="2587368">
                  <a:moveTo>
                    <a:pt x="26494" y="0"/>
                  </a:moveTo>
                  <a:lnTo>
                    <a:pt x="4668133" y="0"/>
                  </a:lnTo>
                  <a:cubicBezTo>
                    <a:pt x="4682766" y="0"/>
                    <a:pt x="4694627" y="11862"/>
                    <a:pt x="4694627" y="26494"/>
                  </a:cubicBezTo>
                  <a:lnTo>
                    <a:pt x="4694627" y="2560874"/>
                  </a:lnTo>
                  <a:cubicBezTo>
                    <a:pt x="4694627" y="2575506"/>
                    <a:pt x="4682766" y="2587368"/>
                    <a:pt x="4668133" y="2587368"/>
                  </a:cubicBezTo>
                  <a:lnTo>
                    <a:pt x="26494" y="2587368"/>
                  </a:lnTo>
                  <a:cubicBezTo>
                    <a:pt x="11862" y="2587368"/>
                    <a:pt x="0" y="2575506"/>
                    <a:pt x="0" y="2560874"/>
                  </a:cubicBezTo>
                  <a:lnTo>
                    <a:pt x="0" y="26494"/>
                  </a:lnTo>
                  <a:cubicBezTo>
                    <a:pt x="0" y="11862"/>
                    <a:pt x="11862" y="0"/>
                    <a:pt x="26494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94628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1543" y="231543"/>
            <a:ext cx="2447285" cy="9823914"/>
            <a:chOff x="0" y="0"/>
            <a:chExt cx="644552" cy="25873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4552" cy="2587368"/>
            </a:xfrm>
            <a:custGeom>
              <a:avLst/>
              <a:gdLst/>
              <a:ahLst/>
              <a:cxnLst/>
              <a:rect l="l" t="t" r="r" b="b"/>
              <a:pathLst>
                <a:path w="644552" h="2587368">
                  <a:moveTo>
                    <a:pt x="192972" y="0"/>
                  </a:moveTo>
                  <a:lnTo>
                    <a:pt x="451581" y="0"/>
                  </a:lnTo>
                  <a:cubicBezTo>
                    <a:pt x="502760" y="0"/>
                    <a:pt x="551843" y="20331"/>
                    <a:pt x="588032" y="56520"/>
                  </a:cubicBezTo>
                  <a:cubicBezTo>
                    <a:pt x="624222" y="92709"/>
                    <a:pt x="644552" y="141793"/>
                    <a:pt x="644552" y="192972"/>
                  </a:cubicBezTo>
                  <a:lnTo>
                    <a:pt x="644552" y="2394396"/>
                  </a:lnTo>
                  <a:cubicBezTo>
                    <a:pt x="644552" y="2445576"/>
                    <a:pt x="624222" y="2494659"/>
                    <a:pt x="588032" y="2530848"/>
                  </a:cubicBezTo>
                  <a:cubicBezTo>
                    <a:pt x="551843" y="2567037"/>
                    <a:pt x="502760" y="2587368"/>
                    <a:pt x="451581" y="2587368"/>
                  </a:cubicBezTo>
                  <a:lnTo>
                    <a:pt x="192972" y="2587368"/>
                  </a:lnTo>
                  <a:cubicBezTo>
                    <a:pt x="141793" y="2587368"/>
                    <a:pt x="92709" y="2567037"/>
                    <a:pt x="56520" y="2530848"/>
                  </a:cubicBezTo>
                  <a:cubicBezTo>
                    <a:pt x="20331" y="2494659"/>
                    <a:pt x="0" y="2445576"/>
                    <a:pt x="0" y="2394396"/>
                  </a:cubicBezTo>
                  <a:lnTo>
                    <a:pt x="0" y="192972"/>
                  </a:lnTo>
                  <a:cubicBezTo>
                    <a:pt x="0" y="141793"/>
                    <a:pt x="20331" y="92709"/>
                    <a:pt x="56520" y="56520"/>
                  </a:cubicBezTo>
                  <a:cubicBezTo>
                    <a:pt x="92709" y="20331"/>
                    <a:pt x="141793" y="0"/>
                    <a:pt x="192972" y="0"/>
                  </a:cubicBezTo>
                  <a:close/>
                </a:path>
              </a:pathLst>
            </a:custGeom>
            <a:solidFill>
              <a:srgbClr val="1F568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44552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1543" y="6082336"/>
            <a:ext cx="3065925" cy="1380486"/>
            <a:chOff x="0" y="0"/>
            <a:chExt cx="807486" cy="3635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7486" cy="363585"/>
            </a:xfrm>
            <a:custGeom>
              <a:avLst/>
              <a:gdLst/>
              <a:ahLst/>
              <a:cxnLst/>
              <a:rect l="l" t="t" r="r" b="b"/>
              <a:pathLst>
                <a:path w="807486" h="363585">
                  <a:moveTo>
                    <a:pt x="101006" y="0"/>
                  </a:moveTo>
                  <a:lnTo>
                    <a:pt x="706480" y="0"/>
                  </a:lnTo>
                  <a:cubicBezTo>
                    <a:pt x="762265" y="0"/>
                    <a:pt x="807486" y="45222"/>
                    <a:pt x="807486" y="101006"/>
                  </a:cubicBezTo>
                  <a:lnTo>
                    <a:pt x="807486" y="262579"/>
                  </a:lnTo>
                  <a:cubicBezTo>
                    <a:pt x="807486" y="318363"/>
                    <a:pt x="762265" y="363585"/>
                    <a:pt x="706480" y="363585"/>
                  </a:cubicBezTo>
                  <a:lnTo>
                    <a:pt x="101006" y="363585"/>
                  </a:lnTo>
                  <a:cubicBezTo>
                    <a:pt x="45222" y="363585"/>
                    <a:pt x="0" y="318363"/>
                    <a:pt x="0" y="262579"/>
                  </a:cubicBezTo>
                  <a:lnTo>
                    <a:pt x="0" y="101006"/>
                  </a:lnTo>
                  <a:cubicBezTo>
                    <a:pt x="0" y="45222"/>
                    <a:pt x="45222" y="0"/>
                    <a:pt x="101006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07486" cy="411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04041" y="660876"/>
            <a:ext cx="702289" cy="702289"/>
          </a:xfrm>
          <a:custGeom>
            <a:avLst/>
            <a:gdLst/>
            <a:ahLst/>
            <a:cxnLst/>
            <a:rect l="l" t="t" r="r" b="b"/>
            <a:pathLst>
              <a:path w="702289" h="702289">
                <a:moveTo>
                  <a:pt x="0" y="0"/>
                </a:moveTo>
                <a:lnTo>
                  <a:pt x="702289" y="0"/>
                </a:lnTo>
                <a:lnTo>
                  <a:pt x="702289" y="702289"/>
                </a:lnTo>
                <a:lnTo>
                  <a:pt x="0" y="702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2339" y="2216203"/>
            <a:ext cx="825693" cy="750630"/>
          </a:xfrm>
          <a:custGeom>
            <a:avLst/>
            <a:gdLst/>
            <a:ahLst/>
            <a:cxnLst/>
            <a:rect l="l" t="t" r="r" b="b"/>
            <a:pathLst>
              <a:path w="825693" h="750630">
                <a:moveTo>
                  <a:pt x="0" y="0"/>
                </a:moveTo>
                <a:lnTo>
                  <a:pt x="825693" y="0"/>
                </a:lnTo>
                <a:lnTo>
                  <a:pt x="825693" y="750630"/>
                </a:lnTo>
                <a:lnTo>
                  <a:pt x="0" y="750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7398" y="6221943"/>
            <a:ext cx="718932" cy="790825"/>
          </a:xfrm>
          <a:custGeom>
            <a:avLst/>
            <a:gdLst/>
            <a:ahLst/>
            <a:cxnLst/>
            <a:rect l="l" t="t" r="r" b="b"/>
            <a:pathLst>
              <a:path w="718932" h="790825">
                <a:moveTo>
                  <a:pt x="0" y="0"/>
                </a:moveTo>
                <a:lnTo>
                  <a:pt x="718932" y="0"/>
                </a:lnTo>
                <a:lnTo>
                  <a:pt x="718932" y="790825"/>
                </a:lnTo>
                <a:lnTo>
                  <a:pt x="0" y="790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7841" y="7599440"/>
            <a:ext cx="996681" cy="634252"/>
          </a:xfrm>
          <a:custGeom>
            <a:avLst/>
            <a:gdLst/>
            <a:ahLst/>
            <a:cxnLst/>
            <a:rect l="l" t="t" r="r" b="b"/>
            <a:pathLst>
              <a:path w="996681" h="634252">
                <a:moveTo>
                  <a:pt x="0" y="0"/>
                </a:moveTo>
                <a:lnTo>
                  <a:pt x="996681" y="0"/>
                </a:lnTo>
                <a:lnTo>
                  <a:pt x="996681" y="634251"/>
                </a:lnTo>
                <a:lnTo>
                  <a:pt x="0" y="634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769134" y="992356"/>
            <a:ext cx="1841582" cy="2444685"/>
            <a:chOff x="0" y="0"/>
            <a:chExt cx="379892" cy="5043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9892" cy="504304"/>
            </a:xfrm>
            <a:custGeom>
              <a:avLst/>
              <a:gdLst/>
              <a:ahLst/>
              <a:cxnLst/>
              <a:rect l="l" t="t" r="r" b="b"/>
              <a:pathLst>
                <a:path w="379892" h="504304">
                  <a:moveTo>
                    <a:pt x="0" y="0"/>
                  </a:moveTo>
                  <a:lnTo>
                    <a:pt x="379892" y="0"/>
                  </a:lnTo>
                  <a:lnTo>
                    <a:pt x="379892" y="504304"/>
                  </a:lnTo>
                  <a:lnTo>
                    <a:pt x="0" y="504304"/>
                  </a:lnTo>
                  <a:close/>
                </a:path>
              </a:pathLst>
            </a:custGeom>
            <a:solidFill>
              <a:srgbClr val="9DD1FF">
                <a:alpha val="62745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79892" cy="55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00680" y="1372206"/>
            <a:ext cx="1309010" cy="38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227" b="1">
                <a:solidFill>
                  <a:srgbClr val="FFFFFF"/>
                </a:solidFill>
                <a:latin typeface="เอฟซี ไอคอนิก Medium"/>
                <a:ea typeface="เอฟซี ไอคอนิก Medium"/>
                <a:cs typeface="เอฟซี ไอคอนิก Medium"/>
                <a:sym typeface="เอฟซี ไอคอนิก Medium"/>
              </a:rPr>
              <a:t>หน้าหลัก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31543" y="3033508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ที่มาความสำคัญ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1543" y="5606697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ผลการดำเนินงาน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31543" y="6984193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1F5684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โครงการ/กิจกรรม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3222" y="8271791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ผลสำเร็จ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31543" y="4260070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วัตถุประสงค์</a:t>
            </a:r>
          </a:p>
        </p:txBody>
      </p:sp>
      <p:sp>
        <p:nvSpPr>
          <p:cNvPr id="24" name="Freeform 24"/>
          <p:cNvSpPr/>
          <p:nvPr/>
        </p:nvSpPr>
        <p:spPr>
          <a:xfrm>
            <a:off x="1140302" y="3622617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8"/>
                </a:lnTo>
                <a:lnTo>
                  <a:pt x="0" y="666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140302" y="4846741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9"/>
                </a:lnTo>
                <a:lnTo>
                  <a:pt x="0" y="6660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5075010" y="310178"/>
            <a:ext cx="2761776" cy="2281341"/>
            <a:chOff x="0" y="0"/>
            <a:chExt cx="3682368" cy="3041788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3264797" cy="3041788"/>
              <a:chOff x="0" y="0"/>
              <a:chExt cx="812800" cy="75728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75728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57280">
                    <a:moveTo>
                      <a:pt x="406400" y="0"/>
                    </a:moveTo>
                    <a:cubicBezTo>
                      <a:pt x="181951" y="0"/>
                      <a:pt x="0" y="169523"/>
                      <a:pt x="0" y="378640"/>
                    </a:cubicBezTo>
                    <a:cubicBezTo>
                      <a:pt x="0" y="587757"/>
                      <a:pt x="181951" y="757280"/>
                      <a:pt x="406400" y="757280"/>
                    </a:cubicBezTo>
                    <a:cubicBezTo>
                      <a:pt x="630849" y="757280"/>
                      <a:pt x="812800" y="587757"/>
                      <a:pt x="812800" y="378640"/>
                    </a:cubicBezTo>
                    <a:cubicBezTo>
                      <a:pt x="812800" y="169523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684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23370"/>
                <a:ext cx="660400" cy="662915"/>
              </a:xfrm>
              <a:prstGeom prst="rect">
                <a:avLst/>
              </a:prstGeom>
            </p:spPr>
            <p:txBody>
              <a:bodyPr lIns="25664" tIns="25664" rIns="25664" bIns="25664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>
              <a:off x="464619" y="190187"/>
              <a:ext cx="3217749" cy="2149188"/>
            </a:xfrm>
            <a:custGeom>
              <a:avLst/>
              <a:gdLst/>
              <a:ahLst/>
              <a:cxnLst/>
              <a:rect l="l" t="t" r="r" b="b"/>
              <a:pathLst>
                <a:path w="3217749" h="2149188">
                  <a:moveTo>
                    <a:pt x="0" y="0"/>
                  </a:moveTo>
                  <a:lnTo>
                    <a:pt x="3217749" y="0"/>
                  </a:lnTo>
                  <a:lnTo>
                    <a:pt x="3217749" y="2149188"/>
                  </a:lnTo>
                  <a:lnTo>
                    <a:pt x="0" y="2149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31" name="TextBox 31"/>
          <p:cNvSpPr txBox="1"/>
          <p:nvPr/>
        </p:nvSpPr>
        <p:spPr>
          <a:xfrm>
            <a:off x="3769134" y="7999490"/>
            <a:ext cx="7405620" cy="512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80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มีโต๊ะพอเพียง ปันสุข จำนวน 1 โต๊ะ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769134" y="4033330"/>
            <a:ext cx="9911183" cy="104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การจัดโต๊ะพอเพียง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ปันสุข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เพื่อให้บุคลากรรู้จักการแบ่งปัน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</a:p>
          <a:p>
            <a:pPr algn="l">
              <a:lnSpc>
                <a:spcPts val="4200"/>
              </a:lnSpc>
            </a:pP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เสียสละ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และการบำเพ็ญประโยชน์เพื่อส่วนรวม</a:t>
            </a:r>
            <a:endParaRPr lang="en-US" sz="2800" dirty="0">
              <a:solidFill>
                <a:srgbClr val="1F5684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3769134" y="7208915"/>
            <a:ext cx="3066422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ตัวชี้วัด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952591" y="763756"/>
            <a:ext cx="5410017" cy="144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4. </a:t>
            </a:r>
            <a:r>
              <a:rPr lang="en-US" sz="8000" b="1" spc="56" dirty="0" err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โครงการ</a:t>
            </a: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610716" y="2189239"/>
            <a:ext cx="8782911" cy="124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99"/>
              </a:lnSpc>
            </a:pPr>
            <a:r>
              <a:rPr lang="en-US" sz="6999" b="1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“โต๊ะพอเพียง ปันสุข”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994029" y="5902958"/>
            <a:ext cx="4196587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 b="1" dirty="0" err="1">
                <a:solidFill>
                  <a:srgbClr val="0097B2"/>
                </a:solidFill>
                <a:latin typeface="Prompt Bold"/>
                <a:ea typeface="Prompt Bold"/>
                <a:cs typeface="Prompt Bold"/>
                <a:sym typeface="Prompt Bold"/>
              </a:rPr>
              <a:t>ผลความสำเร็จ</a:t>
            </a:r>
            <a:endParaRPr lang="en-US" sz="3999" b="1" dirty="0">
              <a:solidFill>
                <a:srgbClr val="0097B2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740564" y="5902958"/>
            <a:ext cx="9968324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คุณธรรมเป้าหมาย : ด้านพอเพียง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994029" y="6331606"/>
            <a:ext cx="4196587" cy="1800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99"/>
              </a:lnSpc>
            </a:pPr>
            <a:r>
              <a:rPr lang="en-US" sz="9999" b="1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100%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 build="allAtOnce"/>
      <p:bldP spid="35" grpId="0" build="allAtOnce"/>
      <p:bldP spid="36" grpId="0"/>
      <p:bldP spid="37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543" y="231543"/>
            <a:ext cx="17824914" cy="9823914"/>
            <a:chOff x="0" y="0"/>
            <a:chExt cx="4694628" cy="25873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4627" cy="2587368"/>
            </a:xfrm>
            <a:custGeom>
              <a:avLst/>
              <a:gdLst/>
              <a:ahLst/>
              <a:cxnLst/>
              <a:rect l="l" t="t" r="r" b="b"/>
              <a:pathLst>
                <a:path w="4694627" h="2587368">
                  <a:moveTo>
                    <a:pt x="26494" y="0"/>
                  </a:moveTo>
                  <a:lnTo>
                    <a:pt x="4668133" y="0"/>
                  </a:lnTo>
                  <a:cubicBezTo>
                    <a:pt x="4682766" y="0"/>
                    <a:pt x="4694627" y="11862"/>
                    <a:pt x="4694627" y="26494"/>
                  </a:cubicBezTo>
                  <a:lnTo>
                    <a:pt x="4694627" y="2560874"/>
                  </a:lnTo>
                  <a:cubicBezTo>
                    <a:pt x="4694627" y="2575506"/>
                    <a:pt x="4682766" y="2587368"/>
                    <a:pt x="4668133" y="2587368"/>
                  </a:cubicBezTo>
                  <a:lnTo>
                    <a:pt x="26494" y="2587368"/>
                  </a:lnTo>
                  <a:cubicBezTo>
                    <a:pt x="11862" y="2587368"/>
                    <a:pt x="0" y="2575506"/>
                    <a:pt x="0" y="2560874"/>
                  </a:cubicBezTo>
                  <a:lnTo>
                    <a:pt x="0" y="26494"/>
                  </a:lnTo>
                  <a:cubicBezTo>
                    <a:pt x="0" y="11862"/>
                    <a:pt x="11862" y="0"/>
                    <a:pt x="26494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94628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1543" y="231543"/>
            <a:ext cx="2447285" cy="9823914"/>
            <a:chOff x="0" y="0"/>
            <a:chExt cx="644552" cy="25873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4552" cy="2587368"/>
            </a:xfrm>
            <a:custGeom>
              <a:avLst/>
              <a:gdLst/>
              <a:ahLst/>
              <a:cxnLst/>
              <a:rect l="l" t="t" r="r" b="b"/>
              <a:pathLst>
                <a:path w="644552" h="2587368">
                  <a:moveTo>
                    <a:pt x="192972" y="0"/>
                  </a:moveTo>
                  <a:lnTo>
                    <a:pt x="451581" y="0"/>
                  </a:lnTo>
                  <a:cubicBezTo>
                    <a:pt x="502760" y="0"/>
                    <a:pt x="551843" y="20331"/>
                    <a:pt x="588032" y="56520"/>
                  </a:cubicBezTo>
                  <a:cubicBezTo>
                    <a:pt x="624222" y="92709"/>
                    <a:pt x="644552" y="141793"/>
                    <a:pt x="644552" y="192972"/>
                  </a:cubicBezTo>
                  <a:lnTo>
                    <a:pt x="644552" y="2394396"/>
                  </a:lnTo>
                  <a:cubicBezTo>
                    <a:pt x="644552" y="2445576"/>
                    <a:pt x="624222" y="2494659"/>
                    <a:pt x="588032" y="2530848"/>
                  </a:cubicBezTo>
                  <a:cubicBezTo>
                    <a:pt x="551843" y="2567037"/>
                    <a:pt x="502760" y="2587368"/>
                    <a:pt x="451581" y="2587368"/>
                  </a:cubicBezTo>
                  <a:lnTo>
                    <a:pt x="192972" y="2587368"/>
                  </a:lnTo>
                  <a:cubicBezTo>
                    <a:pt x="141793" y="2587368"/>
                    <a:pt x="92709" y="2567037"/>
                    <a:pt x="56520" y="2530848"/>
                  </a:cubicBezTo>
                  <a:cubicBezTo>
                    <a:pt x="20331" y="2494659"/>
                    <a:pt x="0" y="2445576"/>
                    <a:pt x="0" y="2394396"/>
                  </a:cubicBezTo>
                  <a:lnTo>
                    <a:pt x="0" y="192972"/>
                  </a:lnTo>
                  <a:cubicBezTo>
                    <a:pt x="0" y="141793"/>
                    <a:pt x="20331" y="92709"/>
                    <a:pt x="56520" y="56520"/>
                  </a:cubicBezTo>
                  <a:cubicBezTo>
                    <a:pt x="92709" y="20331"/>
                    <a:pt x="141793" y="0"/>
                    <a:pt x="192972" y="0"/>
                  </a:cubicBezTo>
                  <a:close/>
                </a:path>
              </a:pathLst>
            </a:custGeom>
            <a:solidFill>
              <a:srgbClr val="1F568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44552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1543" y="6082336"/>
            <a:ext cx="3065925" cy="1380486"/>
            <a:chOff x="0" y="0"/>
            <a:chExt cx="807486" cy="3635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7486" cy="363585"/>
            </a:xfrm>
            <a:custGeom>
              <a:avLst/>
              <a:gdLst/>
              <a:ahLst/>
              <a:cxnLst/>
              <a:rect l="l" t="t" r="r" b="b"/>
              <a:pathLst>
                <a:path w="807486" h="363585">
                  <a:moveTo>
                    <a:pt x="101006" y="0"/>
                  </a:moveTo>
                  <a:lnTo>
                    <a:pt x="706480" y="0"/>
                  </a:lnTo>
                  <a:cubicBezTo>
                    <a:pt x="762265" y="0"/>
                    <a:pt x="807486" y="45222"/>
                    <a:pt x="807486" y="101006"/>
                  </a:cubicBezTo>
                  <a:lnTo>
                    <a:pt x="807486" y="262579"/>
                  </a:lnTo>
                  <a:cubicBezTo>
                    <a:pt x="807486" y="318363"/>
                    <a:pt x="762265" y="363585"/>
                    <a:pt x="706480" y="363585"/>
                  </a:cubicBezTo>
                  <a:lnTo>
                    <a:pt x="101006" y="363585"/>
                  </a:lnTo>
                  <a:cubicBezTo>
                    <a:pt x="45222" y="363585"/>
                    <a:pt x="0" y="318363"/>
                    <a:pt x="0" y="262579"/>
                  </a:cubicBezTo>
                  <a:lnTo>
                    <a:pt x="0" y="101006"/>
                  </a:lnTo>
                  <a:cubicBezTo>
                    <a:pt x="0" y="45222"/>
                    <a:pt x="45222" y="0"/>
                    <a:pt x="101006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07486" cy="411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04041" y="660876"/>
            <a:ext cx="702289" cy="702289"/>
          </a:xfrm>
          <a:custGeom>
            <a:avLst/>
            <a:gdLst/>
            <a:ahLst/>
            <a:cxnLst/>
            <a:rect l="l" t="t" r="r" b="b"/>
            <a:pathLst>
              <a:path w="702289" h="702289">
                <a:moveTo>
                  <a:pt x="0" y="0"/>
                </a:moveTo>
                <a:lnTo>
                  <a:pt x="702289" y="0"/>
                </a:lnTo>
                <a:lnTo>
                  <a:pt x="702289" y="702289"/>
                </a:lnTo>
                <a:lnTo>
                  <a:pt x="0" y="702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2339" y="2216203"/>
            <a:ext cx="825693" cy="750630"/>
          </a:xfrm>
          <a:custGeom>
            <a:avLst/>
            <a:gdLst/>
            <a:ahLst/>
            <a:cxnLst/>
            <a:rect l="l" t="t" r="r" b="b"/>
            <a:pathLst>
              <a:path w="825693" h="750630">
                <a:moveTo>
                  <a:pt x="0" y="0"/>
                </a:moveTo>
                <a:lnTo>
                  <a:pt x="825693" y="0"/>
                </a:lnTo>
                <a:lnTo>
                  <a:pt x="825693" y="750630"/>
                </a:lnTo>
                <a:lnTo>
                  <a:pt x="0" y="750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7398" y="6221943"/>
            <a:ext cx="718932" cy="790825"/>
          </a:xfrm>
          <a:custGeom>
            <a:avLst/>
            <a:gdLst/>
            <a:ahLst/>
            <a:cxnLst/>
            <a:rect l="l" t="t" r="r" b="b"/>
            <a:pathLst>
              <a:path w="718932" h="790825">
                <a:moveTo>
                  <a:pt x="0" y="0"/>
                </a:moveTo>
                <a:lnTo>
                  <a:pt x="718932" y="0"/>
                </a:lnTo>
                <a:lnTo>
                  <a:pt x="718932" y="790825"/>
                </a:lnTo>
                <a:lnTo>
                  <a:pt x="0" y="790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7841" y="7599440"/>
            <a:ext cx="996681" cy="634252"/>
          </a:xfrm>
          <a:custGeom>
            <a:avLst/>
            <a:gdLst/>
            <a:ahLst/>
            <a:cxnLst/>
            <a:rect l="l" t="t" r="r" b="b"/>
            <a:pathLst>
              <a:path w="996681" h="634252">
                <a:moveTo>
                  <a:pt x="0" y="0"/>
                </a:moveTo>
                <a:lnTo>
                  <a:pt x="996681" y="0"/>
                </a:lnTo>
                <a:lnTo>
                  <a:pt x="996681" y="634251"/>
                </a:lnTo>
                <a:lnTo>
                  <a:pt x="0" y="634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769134" y="992356"/>
            <a:ext cx="1841582" cy="2444685"/>
            <a:chOff x="0" y="0"/>
            <a:chExt cx="379892" cy="5043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9892" cy="504304"/>
            </a:xfrm>
            <a:custGeom>
              <a:avLst/>
              <a:gdLst/>
              <a:ahLst/>
              <a:cxnLst/>
              <a:rect l="l" t="t" r="r" b="b"/>
              <a:pathLst>
                <a:path w="379892" h="504304">
                  <a:moveTo>
                    <a:pt x="0" y="0"/>
                  </a:moveTo>
                  <a:lnTo>
                    <a:pt x="379892" y="0"/>
                  </a:lnTo>
                  <a:lnTo>
                    <a:pt x="379892" y="504304"/>
                  </a:lnTo>
                  <a:lnTo>
                    <a:pt x="0" y="504304"/>
                  </a:lnTo>
                  <a:close/>
                </a:path>
              </a:pathLst>
            </a:custGeom>
            <a:solidFill>
              <a:srgbClr val="9DD1FF">
                <a:alpha val="62745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79892" cy="55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00680" y="1372206"/>
            <a:ext cx="1309010" cy="38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227" b="1">
                <a:solidFill>
                  <a:srgbClr val="FFFFFF"/>
                </a:solidFill>
                <a:latin typeface="เอฟซี ไอคอนิก Medium"/>
                <a:ea typeface="เอฟซี ไอคอนิก Medium"/>
                <a:cs typeface="เอฟซี ไอคอนิก Medium"/>
                <a:sym typeface="เอฟซี ไอคอนิก Medium"/>
              </a:rPr>
              <a:t>หน้าหลัก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31543" y="3033508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ที่มาความสำคัญ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1543" y="5606697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ผลการดำเนินงาน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31543" y="6984193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1F5684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โครงการ/กิจกรรม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3222" y="8271791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ผลสำเร็จ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31543" y="4260070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วัตถุประสงค์</a:t>
            </a:r>
          </a:p>
        </p:txBody>
      </p:sp>
      <p:sp>
        <p:nvSpPr>
          <p:cNvPr id="24" name="Freeform 24"/>
          <p:cNvSpPr/>
          <p:nvPr/>
        </p:nvSpPr>
        <p:spPr>
          <a:xfrm>
            <a:off x="1140302" y="3622617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8"/>
                </a:lnTo>
                <a:lnTo>
                  <a:pt x="0" y="666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140302" y="4846741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9"/>
                </a:lnTo>
                <a:lnTo>
                  <a:pt x="0" y="6660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3978276" y="783421"/>
            <a:ext cx="5410017" cy="144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4. </a:t>
            </a:r>
            <a:r>
              <a:rPr lang="en-US" sz="8000" b="1" spc="56" dirty="0" err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โครงการ</a:t>
            </a: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610716" y="2040720"/>
            <a:ext cx="8885653" cy="124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99"/>
              </a:lnSpc>
            </a:pPr>
            <a:r>
              <a:rPr lang="en-US" sz="6999" b="1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“โต๊ะพอเพียง ปันสุข”</a:t>
            </a:r>
          </a:p>
        </p:txBody>
      </p:sp>
      <p:sp>
        <p:nvSpPr>
          <p:cNvPr id="28" name="Freeform 28"/>
          <p:cNvSpPr/>
          <p:nvPr/>
        </p:nvSpPr>
        <p:spPr>
          <a:xfrm>
            <a:off x="9388293" y="6836195"/>
            <a:ext cx="4972553" cy="3113877"/>
          </a:xfrm>
          <a:custGeom>
            <a:avLst/>
            <a:gdLst/>
            <a:ahLst/>
            <a:cxnLst/>
            <a:rect l="l" t="t" r="r" b="b"/>
            <a:pathLst>
              <a:path w="4972553" h="3113877">
                <a:moveTo>
                  <a:pt x="0" y="0"/>
                </a:moveTo>
                <a:lnTo>
                  <a:pt x="4972554" y="0"/>
                </a:lnTo>
                <a:lnTo>
                  <a:pt x="4972554" y="3113876"/>
                </a:lnTo>
                <a:lnTo>
                  <a:pt x="0" y="311387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9051" t="-27409" r="-1697" b="-5232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5764830" y="3459141"/>
            <a:ext cx="4972553" cy="3158215"/>
          </a:xfrm>
          <a:custGeom>
            <a:avLst/>
            <a:gdLst/>
            <a:ahLst/>
            <a:cxnLst/>
            <a:rect l="l" t="t" r="r" b="b"/>
            <a:pathLst>
              <a:path w="4972553" h="3158215">
                <a:moveTo>
                  <a:pt x="0" y="0"/>
                </a:moveTo>
                <a:lnTo>
                  <a:pt x="4972553" y="0"/>
                </a:lnTo>
                <a:lnTo>
                  <a:pt x="4972553" y="3158215"/>
                </a:lnTo>
                <a:lnTo>
                  <a:pt x="0" y="315821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2702" b="-5384"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1213633" y="3437041"/>
            <a:ext cx="4862241" cy="3158215"/>
          </a:xfrm>
          <a:custGeom>
            <a:avLst/>
            <a:gdLst/>
            <a:ahLst/>
            <a:cxnLst/>
            <a:rect l="l" t="t" r="r" b="b"/>
            <a:pathLst>
              <a:path w="4862241" h="3158215">
                <a:moveTo>
                  <a:pt x="0" y="0"/>
                </a:moveTo>
                <a:lnTo>
                  <a:pt x="4862241" y="0"/>
                </a:lnTo>
                <a:lnTo>
                  <a:pt x="4862241" y="3158215"/>
                </a:lnTo>
                <a:lnTo>
                  <a:pt x="0" y="315821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9324" r="-1859" b="-8288"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3978276" y="6788806"/>
            <a:ext cx="4972553" cy="3161265"/>
          </a:xfrm>
          <a:custGeom>
            <a:avLst/>
            <a:gdLst/>
            <a:ahLst/>
            <a:cxnLst/>
            <a:rect l="l" t="t" r="r" b="b"/>
            <a:pathLst>
              <a:path w="4972553" h="3161265">
                <a:moveTo>
                  <a:pt x="0" y="0"/>
                </a:moveTo>
                <a:lnTo>
                  <a:pt x="4972554" y="0"/>
                </a:lnTo>
                <a:lnTo>
                  <a:pt x="4972554" y="3161265"/>
                </a:lnTo>
                <a:lnTo>
                  <a:pt x="0" y="316126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9401" b="-8570"/>
            </a:stretch>
          </a:blipFill>
        </p:spPr>
      </p:sp>
      <p:grpSp>
        <p:nvGrpSpPr>
          <p:cNvPr id="32" name="Group 32"/>
          <p:cNvGrpSpPr/>
          <p:nvPr/>
        </p:nvGrpSpPr>
        <p:grpSpPr>
          <a:xfrm>
            <a:off x="15075010" y="310178"/>
            <a:ext cx="2761776" cy="2281341"/>
            <a:chOff x="0" y="0"/>
            <a:chExt cx="3682368" cy="3041788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3264797" cy="3041788"/>
              <a:chOff x="0" y="0"/>
              <a:chExt cx="812800" cy="75728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75728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57280">
                    <a:moveTo>
                      <a:pt x="406400" y="0"/>
                    </a:moveTo>
                    <a:cubicBezTo>
                      <a:pt x="181951" y="0"/>
                      <a:pt x="0" y="169523"/>
                      <a:pt x="0" y="378640"/>
                    </a:cubicBezTo>
                    <a:cubicBezTo>
                      <a:pt x="0" y="587757"/>
                      <a:pt x="181951" y="757280"/>
                      <a:pt x="406400" y="757280"/>
                    </a:cubicBezTo>
                    <a:cubicBezTo>
                      <a:pt x="630849" y="757280"/>
                      <a:pt x="812800" y="587757"/>
                      <a:pt x="812800" y="378640"/>
                    </a:cubicBezTo>
                    <a:cubicBezTo>
                      <a:pt x="812800" y="169523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684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76200" y="23370"/>
                <a:ext cx="660400" cy="662915"/>
              </a:xfrm>
              <a:prstGeom prst="rect">
                <a:avLst/>
              </a:prstGeom>
            </p:spPr>
            <p:txBody>
              <a:bodyPr lIns="25664" tIns="25664" rIns="25664" bIns="25664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36" name="Freeform 36"/>
            <p:cNvSpPr/>
            <p:nvPr/>
          </p:nvSpPr>
          <p:spPr>
            <a:xfrm>
              <a:off x="464619" y="190187"/>
              <a:ext cx="3217749" cy="2149188"/>
            </a:xfrm>
            <a:custGeom>
              <a:avLst/>
              <a:gdLst/>
              <a:ahLst/>
              <a:cxnLst/>
              <a:rect l="l" t="t" r="r" b="b"/>
              <a:pathLst>
                <a:path w="3217749" h="2149188">
                  <a:moveTo>
                    <a:pt x="0" y="0"/>
                  </a:moveTo>
                  <a:lnTo>
                    <a:pt x="3217749" y="0"/>
                  </a:lnTo>
                  <a:lnTo>
                    <a:pt x="3217749" y="2149188"/>
                  </a:lnTo>
                  <a:lnTo>
                    <a:pt x="0" y="2149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allAtOnce"/>
      <p:bldP spid="27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543" y="231543"/>
            <a:ext cx="17824914" cy="9823914"/>
            <a:chOff x="0" y="0"/>
            <a:chExt cx="4694628" cy="25873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4627" cy="2587368"/>
            </a:xfrm>
            <a:custGeom>
              <a:avLst/>
              <a:gdLst/>
              <a:ahLst/>
              <a:cxnLst/>
              <a:rect l="l" t="t" r="r" b="b"/>
              <a:pathLst>
                <a:path w="4694627" h="2587368">
                  <a:moveTo>
                    <a:pt x="26494" y="0"/>
                  </a:moveTo>
                  <a:lnTo>
                    <a:pt x="4668133" y="0"/>
                  </a:lnTo>
                  <a:cubicBezTo>
                    <a:pt x="4682766" y="0"/>
                    <a:pt x="4694627" y="11862"/>
                    <a:pt x="4694627" y="26494"/>
                  </a:cubicBezTo>
                  <a:lnTo>
                    <a:pt x="4694627" y="2560874"/>
                  </a:lnTo>
                  <a:cubicBezTo>
                    <a:pt x="4694627" y="2575506"/>
                    <a:pt x="4682766" y="2587368"/>
                    <a:pt x="4668133" y="2587368"/>
                  </a:cubicBezTo>
                  <a:lnTo>
                    <a:pt x="26494" y="2587368"/>
                  </a:lnTo>
                  <a:cubicBezTo>
                    <a:pt x="11862" y="2587368"/>
                    <a:pt x="0" y="2575506"/>
                    <a:pt x="0" y="2560874"/>
                  </a:cubicBezTo>
                  <a:lnTo>
                    <a:pt x="0" y="26494"/>
                  </a:lnTo>
                  <a:cubicBezTo>
                    <a:pt x="0" y="11862"/>
                    <a:pt x="11862" y="0"/>
                    <a:pt x="26494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94628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1543" y="231543"/>
            <a:ext cx="2447285" cy="9823914"/>
            <a:chOff x="0" y="0"/>
            <a:chExt cx="644552" cy="25873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4552" cy="2587368"/>
            </a:xfrm>
            <a:custGeom>
              <a:avLst/>
              <a:gdLst/>
              <a:ahLst/>
              <a:cxnLst/>
              <a:rect l="l" t="t" r="r" b="b"/>
              <a:pathLst>
                <a:path w="644552" h="2587368">
                  <a:moveTo>
                    <a:pt x="192972" y="0"/>
                  </a:moveTo>
                  <a:lnTo>
                    <a:pt x="451581" y="0"/>
                  </a:lnTo>
                  <a:cubicBezTo>
                    <a:pt x="502760" y="0"/>
                    <a:pt x="551843" y="20331"/>
                    <a:pt x="588032" y="56520"/>
                  </a:cubicBezTo>
                  <a:cubicBezTo>
                    <a:pt x="624222" y="92709"/>
                    <a:pt x="644552" y="141793"/>
                    <a:pt x="644552" y="192972"/>
                  </a:cubicBezTo>
                  <a:lnTo>
                    <a:pt x="644552" y="2394396"/>
                  </a:lnTo>
                  <a:cubicBezTo>
                    <a:pt x="644552" y="2445576"/>
                    <a:pt x="624222" y="2494659"/>
                    <a:pt x="588032" y="2530848"/>
                  </a:cubicBezTo>
                  <a:cubicBezTo>
                    <a:pt x="551843" y="2567037"/>
                    <a:pt x="502760" y="2587368"/>
                    <a:pt x="451581" y="2587368"/>
                  </a:cubicBezTo>
                  <a:lnTo>
                    <a:pt x="192972" y="2587368"/>
                  </a:lnTo>
                  <a:cubicBezTo>
                    <a:pt x="141793" y="2587368"/>
                    <a:pt x="92709" y="2567037"/>
                    <a:pt x="56520" y="2530848"/>
                  </a:cubicBezTo>
                  <a:cubicBezTo>
                    <a:pt x="20331" y="2494659"/>
                    <a:pt x="0" y="2445576"/>
                    <a:pt x="0" y="2394396"/>
                  </a:cubicBezTo>
                  <a:lnTo>
                    <a:pt x="0" y="192972"/>
                  </a:lnTo>
                  <a:cubicBezTo>
                    <a:pt x="0" y="141793"/>
                    <a:pt x="20331" y="92709"/>
                    <a:pt x="56520" y="56520"/>
                  </a:cubicBezTo>
                  <a:cubicBezTo>
                    <a:pt x="92709" y="20331"/>
                    <a:pt x="141793" y="0"/>
                    <a:pt x="192972" y="0"/>
                  </a:cubicBezTo>
                  <a:close/>
                </a:path>
              </a:pathLst>
            </a:custGeom>
            <a:solidFill>
              <a:srgbClr val="1F568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44552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1543" y="6082336"/>
            <a:ext cx="3065925" cy="1380486"/>
            <a:chOff x="0" y="0"/>
            <a:chExt cx="807486" cy="3635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7486" cy="363585"/>
            </a:xfrm>
            <a:custGeom>
              <a:avLst/>
              <a:gdLst/>
              <a:ahLst/>
              <a:cxnLst/>
              <a:rect l="l" t="t" r="r" b="b"/>
              <a:pathLst>
                <a:path w="807486" h="363585">
                  <a:moveTo>
                    <a:pt x="101006" y="0"/>
                  </a:moveTo>
                  <a:lnTo>
                    <a:pt x="706480" y="0"/>
                  </a:lnTo>
                  <a:cubicBezTo>
                    <a:pt x="762265" y="0"/>
                    <a:pt x="807486" y="45222"/>
                    <a:pt x="807486" y="101006"/>
                  </a:cubicBezTo>
                  <a:lnTo>
                    <a:pt x="807486" y="262579"/>
                  </a:lnTo>
                  <a:cubicBezTo>
                    <a:pt x="807486" y="318363"/>
                    <a:pt x="762265" y="363585"/>
                    <a:pt x="706480" y="363585"/>
                  </a:cubicBezTo>
                  <a:lnTo>
                    <a:pt x="101006" y="363585"/>
                  </a:lnTo>
                  <a:cubicBezTo>
                    <a:pt x="45222" y="363585"/>
                    <a:pt x="0" y="318363"/>
                    <a:pt x="0" y="262579"/>
                  </a:cubicBezTo>
                  <a:lnTo>
                    <a:pt x="0" y="101006"/>
                  </a:lnTo>
                  <a:cubicBezTo>
                    <a:pt x="0" y="45222"/>
                    <a:pt x="45222" y="0"/>
                    <a:pt x="101006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07486" cy="411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04041" y="660876"/>
            <a:ext cx="702289" cy="702289"/>
          </a:xfrm>
          <a:custGeom>
            <a:avLst/>
            <a:gdLst/>
            <a:ahLst/>
            <a:cxnLst/>
            <a:rect l="l" t="t" r="r" b="b"/>
            <a:pathLst>
              <a:path w="702289" h="702289">
                <a:moveTo>
                  <a:pt x="0" y="0"/>
                </a:moveTo>
                <a:lnTo>
                  <a:pt x="702289" y="0"/>
                </a:lnTo>
                <a:lnTo>
                  <a:pt x="702289" y="702289"/>
                </a:lnTo>
                <a:lnTo>
                  <a:pt x="0" y="702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2339" y="2216203"/>
            <a:ext cx="825693" cy="750630"/>
          </a:xfrm>
          <a:custGeom>
            <a:avLst/>
            <a:gdLst/>
            <a:ahLst/>
            <a:cxnLst/>
            <a:rect l="l" t="t" r="r" b="b"/>
            <a:pathLst>
              <a:path w="825693" h="750630">
                <a:moveTo>
                  <a:pt x="0" y="0"/>
                </a:moveTo>
                <a:lnTo>
                  <a:pt x="825693" y="0"/>
                </a:lnTo>
                <a:lnTo>
                  <a:pt x="825693" y="750630"/>
                </a:lnTo>
                <a:lnTo>
                  <a:pt x="0" y="750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7398" y="6221943"/>
            <a:ext cx="718932" cy="790825"/>
          </a:xfrm>
          <a:custGeom>
            <a:avLst/>
            <a:gdLst/>
            <a:ahLst/>
            <a:cxnLst/>
            <a:rect l="l" t="t" r="r" b="b"/>
            <a:pathLst>
              <a:path w="718932" h="790825">
                <a:moveTo>
                  <a:pt x="0" y="0"/>
                </a:moveTo>
                <a:lnTo>
                  <a:pt x="718932" y="0"/>
                </a:lnTo>
                <a:lnTo>
                  <a:pt x="718932" y="790825"/>
                </a:lnTo>
                <a:lnTo>
                  <a:pt x="0" y="790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7841" y="7599440"/>
            <a:ext cx="996681" cy="634252"/>
          </a:xfrm>
          <a:custGeom>
            <a:avLst/>
            <a:gdLst/>
            <a:ahLst/>
            <a:cxnLst/>
            <a:rect l="l" t="t" r="r" b="b"/>
            <a:pathLst>
              <a:path w="996681" h="634252">
                <a:moveTo>
                  <a:pt x="0" y="0"/>
                </a:moveTo>
                <a:lnTo>
                  <a:pt x="996681" y="0"/>
                </a:lnTo>
                <a:lnTo>
                  <a:pt x="996681" y="634251"/>
                </a:lnTo>
                <a:lnTo>
                  <a:pt x="0" y="634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769134" y="992356"/>
            <a:ext cx="1841582" cy="2444685"/>
            <a:chOff x="0" y="0"/>
            <a:chExt cx="379892" cy="5043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9892" cy="504304"/>
            </a:xfrm>
            <a:custGeom>
              <a:avLst/>
              <a:gdLst/>
              <a:ahLst/>
              <a:cxnLst/>
              <a:rect l="l" t="t" r="r" b="b"/>
              <a:pathLst>
                <a:path w="379892" h="504304">
                  <a:moveTo>
                    <a:pt x="0" y="0"/>
                  </a:moveTo>
                  <a:lnTo>
                    <a:pt x="379892" y="0"/>
                  </a:lnTo>
                  <a:lnTo>
                    <a:pt x="379892" y="504304"/>
                  </a:lnTo>
                  <a:lnTo>
                    <a:pt x="0" y="504304"/>
                  </a:lnTo>
                  <a:close/>
                </a:path>
              </a:pathLst>
            </a:custGeom>
            <a:solidFill>
              <a:srgbClr val="9DD1FF">
                <a:alpha val="62745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79892" cy="55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00680" y="1372206"/>
            <a:ext cx="1309010" cy="38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227" b="1">
                <a:solidFill>
                  <a:srgbClr val="FFFFFF"/>
                </a:solidFill>
                <a:latin typeface="เอฟซี ไอคอนิก Medium"/>
                <a:ea typeface="เอฟซี ไอคอนิก Medium"/>
                <a:cs typeface="เอฟซี ไอคอนิก Medium"/>
                <a:sym typeface="เอฟซี ไอคอนิก Medium"/>
              </a:rPr>
              <a:t>หน้าหลัก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31543" y="3033508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ที่มาความสำคัญ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1543" y="5606697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ผลการดำเนินงาน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31543" y="6984193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1F5684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โครงการ/กิจกรรม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3222" y="8271791"/>
            <a:ext cx="2447285" cy="691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งานที่ได้รับ</a:t>
            </a:r>
          </a:p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มอบหมาย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31543" y="4260070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วัตถุประสงค์</a:t>
            </a:r>
          </a:p>
        </p:txBody>
      </p:sp>
      <p:sp>
        <p:nvSpPr>
          <p:cNvPr id="24" name="Freeform 24"/>
          <p:cNvSpPr/>
          <p:nvPr/>
        </p:nvSpPr>
        <p:spPr>
          <a:xfrm>
            <a:off x="1140302" y="3622617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8"/>
                </a:lnTo>
                <a:lnTo>
                  <a:pt x="0" y="666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140302" y="4846741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9"/>
                </a:lnTo>
                <a:lnTo>
                  <a:pt x="0" y="6660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5075010" y="310178"/>
            <a:ext cx="2761776" cy="2281341"/>
            <a:chOff x="0" y="0"/>
            <a:chExt cx="3682368" cy="3041788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3264797" cy="3041788"/>
              <a:chOff x="0" y="0"/>
              <a:chExt cx="812800" cy="75728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75728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57280">
                    <a:moveTo>
                      <a:pt x="406400" y="0"/>
                    </a:moveTo>
                    <a:cubicBezTo>
                      <a:pt x="181951" y="0"/>
                      <a:pt x="0" y="169523"/>
                      <a:pt x="0" y="378640"/>
                    </a:cubicBezTo>
                    <a:cubicBezTo>
                      <a:pt x="0" y="587757"/>
                      <a:pt x="181951" y="757280"/>
                      <a:pt x="406400" y="757280"/>
                    </a:cubicBezTo>
                    <a:cubicBezTo>
                      <a:pt x="630849" y="757280"/>
                      <a:pt x="812800" y="587757"/>
                      <a:pt x="812800" y="378640"/>
                    </a:cubicBezTo>
                    <a:cubicBezTo>
                      <a:pt x="812800" y="169523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684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23370"/>
                <a:ext cx="660400" cy="662915"/>
              </a:xfrm>
              <a:prstGeom prst="rect">
                <a:avLst/>
              </a:prstGeom>
            </p:spPr>
            <p:txBody>
              <a:bodyPr lIns="25664" tIns="25664" rIns="25664" bIns="25664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>
              <a:off x="464619" y="190187"/>
              <a:ext cx="3217749" cy="2149188"/>
            </a:xfrm>
            <a:custGeom>
              <a:avLst/>
              <a:gdLst/>
              <a:ahLst/>
              <a:cxnLst/>
              <a:rect l="l" t="t" r="r" b="b"/>
              <a:pathLst>
                <a:path w="3217749" h="2149188">
                  <a:moveTo>
                    <a:pt x="0" y="0"/>
                  </a:moveTo>
                  <a:lnTo>
                    <a:pt x="3217749" y="0"/>
                  </a:lnTo>
                  <a:lnTo>
                    <a:pt x="3217749" y="2149188"/>
                  </a:lnTo>
                  <a:lnTo>
                    <a:pt x="0" y="2149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31" name="TextBox 31"/>
          <p:cNvSpPr txBox="1"/>
          <p:nvPr/>
        </p:nvSpPr>
        <p:spPr>
          <a:xfrm>
            <a:off x="3769134" y="7999490"/>
            <a:ext cx="7405620" cy="512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80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บุคลากรเข้าร่วมกิจกรรม จำนวน 54 คน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769134" y="3833120"/>
            <a:ext cx="9911183" cy="1579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การสร้างวัฒนธรรม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No Gift Policy โดยการถ่ายทอดนโยบายหรือเสริมสร้างความรู้ความเข้าใจให้กับเจ้าหน้าที่ในการปฏิเสธการรับของขวัญและของกำนัลทุกชนิดจากการปฏิบัติหน้าที่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769134" y="7208915"/>
            <a:ext cx="3066422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ตัวชี้วัด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952591" y="749386"/>
            <a:ext cx="5371436" cy="144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5. </a:t>
            </a:r>
            <a:r>
              <a:rPr lang="en-US" sz="8000" b="1" spc="56" dirty="0" err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โครงการ</a:t>
            </a: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610716" y="2006685"/>
            <a:ext cx="8029482" cy="124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99"/>
              </a:lnSpc>
            </a:pPr>
            <a:r>
              <a:rPr lang="en-US" sz="6999" b="1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“No Gift Policy”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136904" y="5964746"/>
            <a:ext cx="4196587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 b="1" dirty="0" err="1">
                <a:solidFill>
                  <a:srgbClr val="0097B2"/>
                </a:solidFill>
                <a:latin typeface="Prompt Bold"/>
                <a:ea typeface="Prompt Bold"/>
                <a:cs typeface="Prompt Bold"/>
                <a:sym typeface="Prompt Bold"/>
              </a:rPr>
              <a:t>ผลความสำเร็จ</a:t>
            </a:r>
            <a:endParaRPr lang="en-US" sz="3999" b="1" dirty="0">
              <a:solidFill>
                <a:srgbClr val="0097B2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769134" y="5968036"/>
            <a:ext cx="9968324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คุณธรรมเป้าหมาย : ด้านสุจริต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136904" y="6393394"/>
            <a:ext cx="4196587" cy="1800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99"/>
              </a:lnSpc>
            </a:pPr>
            <a:r>
              <a:rPr lang="en-US" sz="9999" b="1" dirty="0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100%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 build="allAtOnce"/>
      <p:bldP spid="37" grpId="0"/>
      <p:bldP spid="38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543" y="231543"/>
            <a:ext cx="17824914" cy="9823914"/>
            <a:chOff x="0" y="0"/>
            <a:chExt cx="4694628" cy="25873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4627" cy="2587368"/>
            </a:xfrm>
            <a:custGeom>
              <a:avLst/>
              <a:gdLst/>
              <a:ahLst/>
              <a:cxnLst/>
              <a:rect l="l" t="t" r="r" b="b"/>
              <a:pathLst>
                <a:path w="4694627" h="2587368">
                  <a:moveTo>
                    <a:pt x="26494" y="0"/>
                  </a:moveTo>
                  <a:lnTo>
                    <a:pt x="4668133" y="0"/>
                  </a:lnTo>
                  <a:cubicBezTo>
                    <a:pt x="4682766" y="0"/>
                    <a:pt x="4694627" y="11862"/>
                    <a:pt x="4694627" y="26494"/>
                  </a:cubicBezTo>
                  <a:lnTo>
                    <a:pt x="4694627" y="2560874"/>
                  </a:lnTo>
                  <a:cubicBezTo>
                    <a:pt x="4694627" y="2575506"/>
                    <a:pt x="4682766" y="2587368"/>
                    <a:pt x="4668133" y="2587368"/>
                  </a:cubicBezTo>
                  <a:lnTo>
                    <a:pt x="26494" y="2587368"/>
                  </a:lnTo>
                  <a:cubicBezTo>
                    <a:pt x="11862" y="2587368"/>
                    <a:pt x="0" y="2575506"/>
                    <a:pt x="0" y="2560874"/>
                  </a:cubicBezTo>
                  <a:lnTo>
                    <a:pt x="0" y="26494"/>
                  </a:lnTo>
                  <a:cubicBezTo>
                    <a:pt x="0" y="11862"/>
                    <a:pt x="11862" y="0"/>
                    <a:pt x="26494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94628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1543" y="231543"/>
            <a:ext cx="2447285" cy="9823914"/>
            <a:chOff x="0" y="0"/>
            <a:chExt cx="644552" cy="25873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4552" cy="2587368"/>
            </a:xfrm>
            <a:custGeom>
              <a:avLst/>
              <a:gdLst/>
              <a:ahLst/>
              <a:cxnLst/>
              <a:rect l="l" t="t" r="r" b="b"/>
              <a:pathLst>
                <a:path w="644552" h="2587368">
                  <a:moveTo>
                    <a:pt x="192972" y="0"/>
                  </a:moveTo>
                  <a:lnTo>
                    <a:pt x="451581" y="0"/>
                  </a:lnTo>
                  <a:cubicBezTo>
                    <a:pt x="502760" y="0"/>
                    <a:pt x="551843" y="20331"/>
                    <a:pt x="588032" y="56520"/>
                  </a:cubicBezTo>
                  <a:cubicBezTo>
                    <a:pt x="624222" y="92709"/>
                    <a:pt x="644552" y="141793"/>
                    <a:pt x="644552" y="192972"/>
                  </a:cubicBezTo>
                  <a:lnTo>
                    <a:pt x="644552" y="2394396"/>
                  </a:lnTo>
                  <a:cubicBezTo>
                    <a:pt x="644552" y="2445576"/>
                    <a:pt x="624222" y="2494659"/>
                    <a:pt x="588032" y="2530848"/>
                  </a:cubicBezTo>
                  <a:cubicBezTo>
                    <a:pt x="551843" y="2567037"/>
                    <a:pt x="502760" y="2587368"/>
                    <a:pt x="451581" y="2587368"/>
                  </a:cubicBezTo>
                  <a:lnTo>
                    <a:pt x="192972" y="2587368"/>
                  </a:lnTo>
                  <a:cubicBezTo>
                    <a:pt x="141793" y="2587368"/>
                    <a:pt x="92709" y="2567037"/>
                    <a:pt x="56520" y="2530848"/>
                  </a:cubicBezTo>
                  <a:cubicBezTo>
                    <a:pt x="20331" y="2494659"/>
                    <a:pt x="0" y="2445576"/>
                    <a:pt x="0" y="2394396"/>
                  </a:cubicBezTo>
                  <a:lnTo>
                    <a:pt x="0" y="192972"/>
                  </a:lnTo>
                  <a:cubicBezTo>
                    <a:pt x="0" y="141793"/>
                    <a:pt x="20331" y="92709"/>
                    <a:pt x="56520" y="56520"/>
                  </a:cubicBezTo>
                  <a:cubicBezTo>
                    <a:pt x="92709" y="20331"/>
                    <a:pt x="141793" y="0"/>
                    <a:pt x="192972" y="0"/>
                  </a:cubicBezTo>
                  <a:close/>
                </a:path>
              </a:pathLst>
            </a:custGeom>
            <a:solidFill>
              <a:srgbClr val="1F568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44552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1543" y="6082336"/>
            <a:ext cx="3065925" cy="1380486"/>
            <a:chOff x="0" y="0"/>
            <a:chExt cx="807486" cy="3635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7486" cy="363585"/>
            </a:xfrm>
            <a:custGeom>
              <a:avLst/>
              <a:gdLst/>
              <a:ahLst/>
              <a:cxnLst/>
              <a:rect l="l" t="t" r="r" b="b"/>
              <a:pathLst>
                <a:path w="807486" h="363585">
                  <a:moveTo>
                    <a:pt x="101006" y="0"/>
                  </a:moveTo>
                  <a:lnTo>
                    <a:pt x="706480" y="0"/>
                  </a:lnTo>
                  <a:cubicBezTo>
                    <a:pt x="762265" y="0"/>
                    <a:pt x="807486" y="45222"/>
                    <a:pt x="807486" y="101006"/>
                  </a:cubicBezTo>
                  <a:lnTo>
                    <a:pt x="807486" y="262579"/>
                  </a:lnTo>
                  <a:cubicBezTo>
                    <a:pt x="807486" y="318363"/>
                    <a:pt x="762265" y="363585"/>
                    <a:pt x="706480" y="363585"/>
                  </a:cubicBezTo>
                  <a:lnTo>
                    <a:pt x="101006" y="363585"/>
                  </a:lnTo>
                  <a:cubicBezTo>
                    <a:pt x="45222" y="363585"/>
                    <a:pt x="0" y="318363"/>
                    <a:pt x="0" y="262579"/>
                  </a:cubicBezTo>
                  <a:lnTo>
                    <a:pt x="0" y="101006"/>
                  </a:lnTo>
                  <a:cubicBezTo>
                    <a:pt x="0" y="45222"/>
                    <a:pt x="45222" y="0"/>
                    <a:pt x="101006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07486" cy="411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04041" y="660876"/>
            <a:ext cx="702289" cy="702289"/>
          </a:xfrm>
          <a:custGeom>
            <a:avLst/>
            <a:gdLst/>
            <a:ahLst/>
            <a:cxnLst/>
            <a:rect l="l" t="t" r="r" b="b"/>
            <a:pathLst>
              <a:path w="702289" h="702289">
                <a:moveTo>
                  <a:pt x="0" y="0"/>
                </a:moveTo>
                <a:lnTo>
                  <a:pt x="702289" y="0"/>
                </a:lnTo>
                <a:lnTo>
                  <a:pt x="702289" y="702289"/>
                </a:lnTo>
                <a:lnTo>
                  <a:pt x="0" y="702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2339" y="2216203"/>
            <a:ext cx="825693" cy="750630"/>
          </a:xfrm>
          <a:custGeom>
            <a:avLst/>
            <a:gdLst/>
            <a:ahLst/>
            <a:cxnLst/>
            <a:rect l="l" t="t" r="r" b="b"/>
            <a:pathLst>
              <a:path w="825693" h="750630">
                <a:moveTo>
                  <a:pt x="0" y="0"/>
                </a:moveTo>
                <a:lnTo>
                  <a:pt x="825693" y="0"/>
                </a:lnTo>
                <a:lnTo>
                  <a:pt x="825693" y="750630"/>
                </a:lnTo>
                <a:lnTo>
                  <a:pt x="0" y="750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7398" y="6221943"/>
            <a:ext cx="718932" cy="790825"/>
          </a:xfrm>
          <a:custGeom>
            <a:avLst/>
            <a:gdLst/>
            <a:ahLst/>
            <a:cxnLst/>
            <a:rect l="l" t="t" r="r" b="b"/>
            <a:pathLst>
              <a:path w="718932" h="790825">
                <a:moveTo>
                  <a:pt x="0" y="0"/>
                </a:moveTo>
                <a:lnTo>
                  <a:pt x="718932" y="0"/>
                </a:lnTo>
                <a:lnTo>
                  <a:pt x="718932" y="790825"/>
                </a:lnTo>
                <a:lnTo>
                  <a:pt x="0" y="790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7841" y="7599440"/>
            <a:ext cx="996681" cy="634252"/>
          </a:xfrm>
          <a:custGeom>
            <a:avLst/>
            <a:gdLst/>
            <a:ahLst/>
            <a:cxnLst/>
            <a:rect l="l" t="t" r="r" b="b"/>
            <a:pathLst>
              <a:path w="996681" h="634252">
                <a:moveTo>
                  <a:pt x="0" y="0"/>
                </a:moveTo>
                <a:lnTo>
                  <a:pt x="996681" y="0"/>
                </a:lnTo>
                <a:lnTo>
                  <a:pt x="996681" y="634251"/>
                </a:lnTo>
                <a:lnTo>
                  <a:pt x="0" y="634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769134" y="992356"/>
            <a:ext cx="1841582" cy="2444685"/>
            <a:chOff x="0" y="0"/>
            <a:chExt cx="379892" cy="5043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9892" cy="504304"/>
            </a:xfrm>
            <a:custGeom>
              <a:avLst/>
              <a:gdLst/>
              <a:ahLst/>
              <a:cxnLst/>
              <a:rect l="l" t="t" r="r" b="b"/>
              <a:pathLst>
                <a:path w="379892" h="504304">
                  <a:moveTo>
                    <a:pt x="0" y="0"/>
                  </a:moveTo>
                  <a:lnTo>
                    <a:pt x="379892" y="0"/>
                  </a:lnTo>
                  <a:lnTo>
                    <a:pt x="379892" y="504304"/>
                  </a:lnTo>
                  <a:lnTo>
                    <a:pt x="0" y="504304"/>
                  </a:lnTo>
                  <a:close/>
                </a:path>
              </a:pathLst>
            </a:custGeom>
            <a:solidFill>
              <a:srgbClr val="9DD1FF">
                <a:alpha val="62745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79892" cy="55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140302" y="3622617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8"/>
                </a:lnTo>
                <a:lnTo>
                  <a:pt x="0" y="666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40302" y="4846741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9"/>
                </a:lnTo>
                <a:lnTo>
                  <a:pt x="0" y="6660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5075010" y="310178"/>
            <a:ext cx="2761776" cy="2281341"/>
            <a:chOff x="0" y="0"/>
            <a:chExt cx="3682368" cy="3041788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3264797" cy="3041788"/>
              <a:chOff x="0" y="0"/>
              <a:chExt cx="812800" cy="75728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75728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57280">
                    <a:moveTo>
                      <a:pt x="406400" y="0"/>
                    </a:moveTo>
                    <a:cubicBezTo>
                      <a:pt x="181951" y="0"/>
                      <a:pt x="0" y="169523"/>
                      <a:pt x="0" y="378640"/>
                    </a:cubicBezTo>
                    <a:cubicBezTo>
                      <a:pt x="0" y="587757"/>
                      <a:pt x="181951" y="757280"/>
                      <a:pt x="406400" y="757280"/>
                    </a:cubicBezTo>
                    <a:cubicBezTo>
                      <a:pt x="630849" y="757280"/>
                      <a:pt x="812800" y="587757"/>
                      <a:pt x="812800" y="378640"/>
                    </a:cubicBezTo>
                    <a:cubicBezTo>
                      <a:pt x="812800" y="169523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684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23370"/>
                <a:ext cx="660400" cy="662915"/>
              </a:xfrm>
              <a:prstGeom prst="rect">
                <a:avLst/>
              </a:prstGeom>
            </p:spPr>
            <p:txBody>
              <a:bodyPr lIns="25664" tIns="25664" rIns="25664" bIns="25664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464619" y="190187"/>
              <a:ext cx="3217749" cy="2149188"/>
            </a:xfrm>
            <a:custGeom>
              <a:avLst/>
              <a:gdLst/>
              <a:ahLst/>
              <a:cxnLst/>
              <a:rect l="l" t="t" r="r" b="b"/>
              <a:pathLst>
                <a:path w="3217749" h="2149188">
                  <a:moveTo>
                    <a:pt x="0" y="0"/>
                  </a:moveTo>
                  <a:lnTo>
                    <a:pt x="3217749" y="0"/>
                  </a:lnTo>
                  <a:lnTo>
                    <a:pt x="3217749" y="2149188"/>
                  </a:lnTo>
                  <a:lnTo>
                    <a:pt x="0" y="2149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25" name="Freeform 25"/>
          <p:cNvSpPr/>
          <p:nvPr/>
        </p:nvSpPr>
        <p:spPr>
          <a:xfrm>
            <a:off x="10815077" y="5644797"/>
            <a:ext cx="6711838" cy="4078545"/>
          </a:xfrm>
          <a:custGeom>
            <a:avLst/>
            <a:gdLst/>
            <a:ahLst/>
            <a:cxnLst/>
            <a:rect l="l" t="t" r="r" b="b"/>
            <a:pathLst>
              <a:path w="6711838" h="4078545">
                <a:moveTo>
                  <a:pt x="0" y="0"/>
                </a:moveTo>
                <a:lnTo>
                  <a:pt x="6711838" y="0"/>
                </a:lnTo>
                <a:lnTo>
                  <a:pt x="6711838" y="4078545"/>
                </a:lnTo>
                <a:lnTo>
                  <a:pt x="0" y="407854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9682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3769134" y="3806642"/>
            <a:ext cx="6792396" cy="4278060"/>
          </a:xfrm>
          <a:custGeom>
            <a:avLst/>
            <a:gdLst/>
            <a:ahLst/>
            <a:cxnLst/>
            <a:rect l="l" t="t" r="r" b="b"/>
            <a:pathLst>
              <a:path w="6792396" h="4278060">
                <a:moveTo>
                  <a:pt x="0" y="0"/>
                </a:moveTo>
                <a:lnTo>
                  <a:pt x="6792396" y="0"/>
                </a:lnTo>
                <a:lnTo>
                  <a:pt x="6792396" y="4278061"/>
                </a:lnTo>
                <a:lnTo>
                  <a:pt x="0" y="427806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4459" r="-8861" b="-19948"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800680" y="1372206"/>
            <a:ext cx="1309010" cy="38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227" b="1">
                <a:solidFill>
                  <a:srgbClr val="FFFFFF"/>
                </a:solidFill>
                <a:latin typeface="เอฟซี ไอคอนิก Medium"/>
                <a:ea typeface="เอฟซี ไอคอนิก Medium"/>
                <a:cs typeface="เอฟซี ไอคอนิก Medium"/>
                <a:sym typeface="เอฟซี ไอคอนิก Medium"/>
              </a:rPr>
              <a:t>หน้าหลัก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31543" y="3033508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ที่มาความสำคัญ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31543" y="5606697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ผลการดำเนินงาน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31543" y="6984193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1F5684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โครงการ/กิจกรรม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23222" y="8271791"/>
            <a:ext cx="2447285" cy="691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งานที่ได้รับ</a:t>
            </a:r>
          </a:p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มอบหมาย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31543" y="4260070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วัตถุประสงค์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52591" y="749386"/>
            <a:ext cx="5371436" cy="144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5. </a:t>
            </a:r>
            <a:r>
              <a:rPr lang="en-US" sz="8000" b="1" spc="56" dirty="0" err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โครงการ</a:t>
            </a: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610716" y="2006685"/>
            <a:ext cx="8029482" cy="124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99"/>
              </a:lnSpc>
            </a:pPr>
            <a:r>
              <a:rPr lang="en-US" sz="6999" b="1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“No Gift Policy”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543" y="231543"/>
            <a:ext cx="17824914" cy="9823914"/>
            <a:chOff x="0" y="0"/>
            <a:chExt cx="4694628" cy="25873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4627" cy="2587368"/>
            </a:xfrm>
            <a:custGeom>
              <a:avLst/>
              <a:gdLst/>
              <a:ahLst/>
              <a:cxnLst/>
              <a:rect l="l" t="t" r="r" b="b"/>
              <a:pathLst>
                <a:path w="4694627" h="2587368">
                  <a:moveTo>
                    <a:pt x="26494" y="0"/>
                  </a:moveTo>
                  <a:lnTo>
                    <a:pt x="4668133" y="0"/>
                  </a:lnTo>
                  <a:cubicBezTo>
                    <a:pt x="4682766" y="0"/>
                    <a:pt x="4694627" y="11862"/>
                    <a:pt x="4694627" y="26494"/>
                  </a:cubicBezTo>
                  <a:lnTo>
                    <a:pt x="4694627" y="2560874"/>
                  </a:lnTo>
                  <a:cubicBezTo>
                    <a:pt x="4694627" y="2575506"/>
                    <a:pt x="4682766" y="2587368"/>
                    <a:pt x="4668133" y="2587368"/>
                  </a:cubicBezTo>
                  <a:lnTo>
                    <a:pt x="26494" y="2587368"/>
                  </a:lnTo>
                  <a:cubicBezTo>
                    <a:pt x="11862" y="2587368"/>
                    <a:pt x="0" y="2575506"/>
                    <a:pt x="0" y="2560874"/>
                  </a:cubicBezTo>
                  <a:lnTo>
                    <a:pt x="0" y="26494"/>
                  </a:lnTo>
                  <a:cubicBezTo>
                    <a:pt x="0" y="11862"/>
                    <a:pt x="11862" y="0"/>
                    <a:pt x="26494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94628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1543" y="231543"/>
            <a:ext cx="2447285" cy="9823914"/>
            <a:chOff x="0" y="0"/>
            <a:chExt cx="644552" cy="25873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4552" cy="2587368"/>
            </a:xfrm>
            <a:custGeom>
              <a:avLst/>
              <a:gdLst/>
              <a:ahLst/>
              <a:cxnLst/>
              <a:rect l="l" t="t" r="r" b="b"/>
              <a:pathLst>
                <a:path w="644552" h="2587368">
                  <a:moveTo>
                    <a:pt x="192972" y="0"/>
                  </a:moveTo>
                  <a:lnTo>
                    <a:pt x="451581" y="0"/>
                  </a:lnTo>
                  <a:cubicBezTo>
                    <a:pt x="502760" y="0"/>
                    <a:pt x="551843" y="20331"/>
                    <a:pt x="588032" y="56520"/>
                  </a:cubicBezTo>
                  <a:cubicBezTo>
                    <a:pt x="624222" y="92709"/>
                    <a:pt x="644552" y="141793"/>
                    <a:pt x="644552" y="192972"/>
                  </a:cubicBezTo>
                  <a:lnTo>
                    <a:pt x="644552" y="2394396"/>
                  </a:lnTo>
                  <a:cubicBezTo>
                    <a:pt x="644552" y="2445576"/>
                    <a:pt x="624222" y="2494659"/>
                    <a:pt x="588032" y="2530848"/>
                  </a:cubicBezTo>
                  <a:cubicBezTo>
                    <a:pt x="551843" y="2567037"/>
                    <a:pt x="502760" y="2587368"/>
                    <a:pt x="451581" y="2587368"/>
                  </a:cubicBezTo>
                  <a:lnTo>
                    <a:pt x="192972" y="2587368"/>
                  </a:lnTo>
                  <a:cubicBezTo>
                    <a:pt x="141793" y="2587368"/>
                    <a:pt x="92709" y="2567037"/>
                    <a:pt x="56520" y="2530848"/>
                  </a:cubicBezTo>
                  <a:cubicBezTo>
                    <a:pt x="20331" y="2494659"/>
                    <a:pt x="0" y="2445576"/>
                    <a:pt x="0" y="2394396"/>
                  </a:cubicBezTo>
                  <a:lnTo>
                    <a:pt x="0" y="192972"/>
                  </a:lnTo>
                  <a:cubicBezTo>
                    <a:pt x="0" y="141793"/>
                    <a:pt x="20331" y="92709"/>
                    <a:pt x="56520" y="56520"/>
                  </a:cubicBezTo>
                  <a:cubicBezTo>
                    <a:pt x="92709" y="20331"/>
                    <a:pt x="141793" y="0"/>
                    <a:pt x="192972" y="0"/>
                  </a:cubicBezTo>
                  <a:close/>
                </a:path>
              </a:pathLst>
            </a:custGeom>
            <a:solidFill>
              <a:srgbClr val="1F568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44552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1543" y="6082336"/>
            <a:ext cx="3065925" cy="1380486"/>
            <a:chOff x="0" y="0"/>
            <a:chExt cx="807486" cy="3635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7486" cy="363585"/>
            </a:xfrm>
            <a:custGeom>
              <a:avLst/>
              <a:gdLst/>
              <a:ahLst/>
              <a:cxnLst/>
              <a:rect l="l" t="t" r="r" b="b"/>
              <a:pathLst>
                <a:path w="807486" h="363585">
                  <a:moveTo>
                    <a:pt x="101006" y="0"/>
                  </a:moveTo>
                  <a:lnTo>
                    <a:pt x="706480" y="0"/>
                  </a:lnTo>
                  <a:cubicBezTo>
                    <a:pt x="762265" y="0"/>
                    <a:pt x="807486" y="45222"/>
                    <a:pt x="807486" y="101006"/>
                  </a:cubicBezTo>
                  <a:lnTo>
                    <a:pt x="807486" y="262579"/>
                  </a:lnTo>
                  <a:cubicBezTo>
                    <a:pt x="807486" y="318363"/>
                    <a:pt x="762265" y="363585"/>
                    <a:pt x="706480" y="363585"/>
                  </a:cubicBezTo>
                  <a:lnTo>
                    <a:pt x="101006" y="363585"/>
                  </a:lnTo>
                  <a:cubicBezTo>
                    <a:pt x="45222" y="363585"/>
                    <a:pt x="0" y="318363"/>
                    <a:pt x="0" y="262579"/>
                  </a:cubicBezTo>
                  <a:lnTo>
                    <a:pt x="0" y="101006"/>
                  </a:lnTo>
                  <a:cubicBezTo>
                    <a:pt x="0" y="45222"/>
                    <a:pt x="45222" y="0"/>
                    <a:pt x="101006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07486" cy="411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04041" y="660876"/>
            <a:ext cx="702289" cy="702289"/>
          </a:xfrm>
          <a:custGeom>
            <a:avLst/>
            <a:gdLst/>
            <a:ahLst/>
            <a:cxnLst/>
            <a:rect l="l" t="t" r="r" b="b"/>
            <a:pathLst>
              <a:path w="702289" h="702289">
                <a:moveTo>
                  <a:pt x="0" y="0"/>
                </a:moveTo>
                <a:lnTo>
                  <a:pt x="702289" y="0"/>
                </a:lnTo>
                <a:lnTo>
                  <a:pt x="702289" y="702289"/>
                </a:lnTo>
                <a:lnTo>
                  <a:pt x="0" y="702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2339" y="2216203"/>
            <a:ext cx="825693" cy="750630"/>
          </a:xfrm>
          <a:custGeom>
            <a:avLst/>
            <a:gdLst/>
            <a:ahLst/>
            <a:cxnLst/>
            <a:rect l="l" t="t" r="r" b="b"/>
            <a:pathLst>
              <a:path w="825693" h="750630">
                <a:moveTo>
                  <a:pt x="0" y="0"/>
                </a:moveTo>
                <a:lnTo>
                  <a:pt x="825693" y="0"/>
                </a:lnTo>
                <a:lnTo>
                  <a:pt x="825693" y="750630"/>
                </a:lnTo>
                <a:lnTo>
                  <a:pt x="0" y="750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7398" y="6221943"/>
            <a:ext cx="718932" cy="790825"/>
          </a:xfrm>
          <a:custGeom>
            <a:avLst/>
            <a:gdLst/>
            <a:ahLst/>
            <a:cxnLst/>
            <a:rect l="l" t="t" r="r" b="b"/>
            <a:pathLst>
              <a:path w="718932" h="790825">
                <a:moveTo>
                  <a:pt x="0" y="0"/>
                </a:moveTo>
                <a:lnTo>
                  <a:pt x="718932" y="0"/>
                </a:lnTo>
                <a:lnTo>
                  <a:pt x="718932" y="790825"/>
                </a:lnTo>
                <a:lnTo>
                  <a:pt x="0" y="790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7841" y="7599440"/>
            <a:ext cx="996681" cy="634252"/>
          </a:xfrm>
          <a:custGeom>
            <a:avLst/>
            <a:gdLst/>
            <a:ahLst/>
            <a:cxnLst/>
            <a:rect l="l" t="t" r="r" b="b"/>
            <a:pathLst>
              <a:path w="996681" h="634252">
                <a:moveTo>
                  <a:pt x="0" y="0"/>
                </a:moveTo>
                <a:lnTo>
                  <a:pt x="996681" y="0"/>
                </a:lnTo>
                <a:lnTo>
                  <a:pt x="996681" y="634251"/>
                </a:lnTo>
                <a:lnTo>
                  <a:pt x="0" y="634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769134" y="992356"/>
            <a:ext cx="1841582" cy="2444685"/>
            <a:chOff x="0" y="0"/>
            <a:chExt cx="379892" cy="5043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9892" cy="504304"/>
            </a:xfrm>
            <a:custGeom>
              <a:avLst/>
              <a:gdLst/>
              <a:ahLst/>
              <a:cxnLst/>
              <a:rect l="l" t="t" r="r" b="b"/>
              <a:pathLst>
                <a:path w="379892" h="504304">
                  <a:moveTo>
                    <a:pt x="0" y="0"/>
                  </a:moveTo>
                  <a:lnTo>
                    <a:pt x="379892" y="0"/>
                  </a:lnTo>
                  <a:lnTo>
                    <a:pt x="379892" y="504304"/>
                  </a:lnTo>
                  <a:lnTo>
                    <a:pt x="0" y="504304"/>
                  </a:lnTo>
                  <a:close/>
                </a:path>
              </a:pathLst>
            </a:custGeom>
            <a:solidFill>
              <a:srgbClr val="9DD1FF">
                <a:alpha val="62745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79892" cy="55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00680" y="1372206"/>
            <a:ext cx="1309010" cy="38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227" b="1">
                <a:solidFill>
                  <a:srgbClr val="FFFFFF"/>
                </a:solidFill>
                <a:latin typeface="เอฟซี ไอคอนิก Medium"/>
                <a:ea typeface="เอฟซี ไอคอนิก Medium"/>
                <a:cs typeface="เอฟซี ไอคอนิก Medium"/>
                <a:sym typeface="เอฟซี ไอคอนิก Medium"/>
              </a:rPr>
              <a:t>หน้าหลัก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31543" y="3033508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ที่มาความสำคัญ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1543" y="5606697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ผลการดำเนินงาน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31543" y="6984193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1F5684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โครงการ/กิจกรรม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3222" y="8271791"/>
            <a:ext cx="2447285" cy="691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งานที่ได้รับ</a:t>
            </a:r>
          </a:p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มอบหมาย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31543" y="4260070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วัตถุประสงค์</a:t>
            </a:r>
          </a:p>
        </p:txBody>
      </p:sp>
      <p:sp>
        <p:nvSpPr>
          <p:cNvPr id="24" name="Freeform 24"/>
          <p:cNvSpPr/>
          <p:nvPr/>
        </p:nvSpPr>
        <p:spPr>
          <a:xfrm>
            <a:off x="1140302" y="3622617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8"/>
                </a:lnTo>
                <a:lnTo>
                  <a:pt x="0" y="666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140302" y="4846741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9"/>
                </a:lnTo>
                <a:lnTo>
                  <a:pt x="0" y="6660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5075010" y="310178"/>
            <a:ext cx="2761776" cy="2281341"/>
            <a:chOff x="0" y="0"/>
            <a:chExt cx="3682368" cy="3041788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3264797" cy="3041788"/>
              <a:chOff x="0" y="0"/>
              <a:chExt cx="812800" cy="75728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75728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57280">
                    <a:moveTo>
                      <a:pt x="406400" y="0"/>
                    </a:moveTo>
                    <a:cubicBezTo>
                      <a:pt x="181951" y="0"/>
                      <a:pt x="0" y="169523"/>
                      <a:pt x="0" y="378640"/>
                    </a:cubicBezTo>
                    <a:cubicBezTo>
                      <a:pt x="0" y="587757"/>
                      <a:pt x="181951" y="757280"/>
                      <a:pt x="406400" y="757280"/>
                    </a:cubicBezTo>
                    <a:cubicBezTo>
                      <a:pt x="630849" y="757280"/>
                      <a:pt x="812800" y="587757"/>
                      <a:pt x="812800" y="378640"/>
                    </a:cubicBezTo>
                    <a:cubicBezTo>
                      <a:pt x="812800" y="169523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684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23370"/>
                <a:ext cx="660400" cy="662915"/>
              </a:xfrm>
              <a:prstGeom prst="rect">
                <a:avLst/>
              </a:prstGeom>
            </p:spPr>
            <p:txBody>
              <a:bodyPr lIns="25664" tIns="25664" rIns="25664" bIns="25664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>
              <a:off x="464619" y="190187"/>
              <a:ext cx="3217749" cy="2149188"/>
            </a:xfrm>
            <a:custGeom>
              <a:avLst/>
              <a:gdLst/>
              <a:ahLst/>
              <a:cxnLst/>
              <a:rect l="l" t="t" r="r" b="b"/>
              <a:pathLst>
                <a:path w="3217749" h="2149188">
                  <a:moveTo>
                    <a:pt x="0" y="0"/>
                  </a:moveTo>
                  <a:lnTo>
                    <a:pt x="3217749" y="0"/>
                  </a:lnTo>
                  <a:lnTo>
                    <a:pt x="3217749" y="2149188"/>
                  </a:lnTo>
                  <a:lnTo>
                    <a:pt x="0" y="2149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31" name="TextBox 31"/>
          <p:cNvSpPr txBox="1"/>
          <p:nvPr/>
        </p:nvSpPr>
        <p:spPr>
          <a:xfrm>
            <a:off x="3769134" y="7999490"/>
            <a:ext cx="7405620" cy="104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80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บุคลากรเข้าร่วมเป็นสมาชิกชมรม STRONG </a:t>
            </a:r>
          </a:p>
          <a:p>
            <a:pPr algn="l">
              <a:lnSpc>
                <a:spcPts val="4200"/>
              </a:lnSpc>
            </a:pPr>
            <a:r>
              <a:rPr lang="en-US" sz="280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กรมทรัพยากรน้ำเพิ่มขึ้น 5 คน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729015" y="4042829"/>
            <a:ext cx="10579843" cy="1579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บุคลากรกองยุทธศาสตร์และแผนงานสมัครเป็นสมาชิกชมรม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STRONG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กรมทรัพยากรน้ำ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เพิ่มขึ้น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จำนวน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8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คน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</a:p>
          <a:p>
            <a:pPr algn="l">
              <a:lnSpc>
                <a:spcPts val="4200"/>
              </a:lnSpc>
            </a:pP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(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จากเดิม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29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คน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เพิ่มขึ้น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8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คน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รวมเป็น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37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คน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)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769134" y="7208915"/>
            <a:ext cx="3066422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ตัวชี้วัด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952591" y="749386"/>
            <a:ext cx="5423297" cy="144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6. </a:t>
            </a:r>
            <a:r>
              <a:rPr lang="en-US" sz="8000" b="1" spc="56" dirty="0" err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โครงการ</a:t>
            </a: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610716" y="2199096"/>
            <a:ext cx="10573384" cy="162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60"/>
              </a:lnSpc>
            </a:pPr>
            <a:r>
              <a:rPr lang="en-US" sz="6000" b="1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“เข้าร่วมเป็นสมาชิกชมรม STRONG กรมทรัพยากรน้ำ”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136904" y="6107643"/>
            <a:ext cx="4196587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 b="1" dirty="0" err="1">
                <a:solidFill>
                  <a:srgbClr val="0097B2"/>
                </a:solidFill>
                <a:latin typeface="Prompt Bold"/>
                <a:ea typeface="Prompt Bold"/>
                <a:cs typeface="Prompt Bold"/>
                <a:sym typeface="Prompt Bold"/>
              </a:rPr>
              <a:t>ผลความสำเร็จ</a:t>
            </a:r>
            <a:endParaRPr lang="en-US" sz="3999" b="1" dirty="0">
              <a:solidFill>
                <a:srgbClr val="0097B2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769134" y="6058261"/>
            <a:ext cx="9968324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คุณธรรมเป้าหมาย : ด้านสุจริต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136904" y="6536291"/>
            <a:ext cx="4196587" cy="1800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99"/>
              </a:lnSpc>
            </a:pPr>
            <a:r>
              <a:rPr lang="en-US" sz="9999" b="1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100%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50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allAtOnce"/>
      <p:bldP spid="32" grpId="0" build="allAtOnce"/>
      <p:bldP spid="33" grpId="0" build="allAtOnce"/>
      <p:bldP spid="34" grpId="0" build="allAtOnce"/>
      <p:bldP spid="35" grpId="0" build="allAtOnce"/>
      <p:bldP spid="36" grpId="0" build="allAtOnce"/>
      <p:bldP spid="37" grpId="0" build="allAtOnce"/>
      <p:bldP spid="38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543" y="231543"/>
            <a:ext cx="17824914" cy="9823914"/>
            <a:chOff x="0" y="0"/>
            <a:chExt cx="4694628" cy="25873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4627" cy="2587368"/>
            </a:xfrm>
            <a:custGeom>
              <a:avLst/>
              <a:gdLst/>
              <a:ahLst/>
              <a:cxnLst/>
              <a:rect l="l" t="t" r="r" b="b"/>
              <a:pathLst>
                <a:path w="4694627" h="2587368">
                  <a:moveTo>
                    <a:pt x="26494" y="0"/>
                  </a:moveTo>
                  <a:lnTo>
                    <a:pt x="4668133" y="0"/>
                  </a:lnTo>
                  <a:cubicBezTo>
                    <a:pt x="4682766" y="0"/>
                    <a:pt x="4694627" y="11862"/>
                    <a:pt x="4694627" y="26494"/>
                  </a:cubicBezTo>
                  <a:lnTo>
                    <a:pt x="4694627" y="2560874"/>
                  </a:lnTo>
                  <a:cubicBezTo>
                    <a:pt x="4694627" y="2575506"/>
                    <a:pt x="4682766" y="2587368"/>
                    <a:pt x="4668133" y="2587368"/>
                  </a:cubicBezTo>
                  <a:lnTo>
                    <a:pt x="26494" y="2587368"/>
                  </a:lnTo>
                  <a:cubicBezTo>
                    <a:pt x="11862" y="2587368"/>
                    <a:pt x="0" y="2575506"/>
                    <a:pt x="0" y="2560874"/>
                  </a:cubicBezTo>
                  <a:lnTo>
                    <a:pt x="0" y="26494"/>
                  </a:lnTo>
                  <a:cubicBezTo>
                    <a:pt x="0" y="11862"/>
                    <a:pt x="11862" y="0"/>
                    <a:pt x="26494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94628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1543" y="231543"/>
            <a:ext cx="2447285" cy="9823914"/>
            <a:chOff x="0" y="0"/>
            <a:chExt cx="644552" cy="25873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4552" cy="2587368"/>
            </a:xfrm>
            <a:custGeom>
              <a:avLst/>
              <a:gdLst/>
              <a:ahLst/>
              <a:cxnLst/>
              <a:rect l="l" t="t" r="r" b="b"/>
              <a:pathLst>
                <a:path w="644552" h="2587368">
                  <a:moveTo>
                    <a:pt x="192972" y="0"/>
                  </a:moveTo>
                  <a:lnTo>
                    <a:pt x="451581" y="0"/>
                  </a:lnTo>
                  <a:cubicBezTo>
                    <a:pt x="502760" y="0"/>
                    <a:pt x="551843" y="20331"/>
                    <a:pt x="588032" y="56520"/>
                  </a:cubicBezTo>
                  <a:cubicBezTo>
                    <a:pt x="624222" y="92709"/>
                    <a:pt x="644552" y="141793"/>
                    <a:pt x="644552" y="192972"/>
                  </a:cubicBezTo>
                  <a:lnTo>
                    <a:pt x="644552" y="2394396"/>
                  </a:lnTo>
                  <a:cubicBezTo>
                    <a:pt x="644552" y="2445576"/>
                    <a:pt x="624222" y="2494659"/>
                    <a:pt x="588032" y="2530848"/>
                  </a:cubicBezTo>
                  <a:cubicBezTo>
                    <a:pt x="551843" y="2567037"/>
                    <a:pt x="502760" y="2587368"/>
                    <a:pt x="451581" y="2587368"/>
                  </a:cubicBezTo>
                  <a:lnTo>
                    <a:pt x="192972" y="2587368"/>
                  </a:lnTo>
                  <a:cubicBezTo>
                    <a:pt x="141793" y="2587368"/>
                    <a:pt x="92709" y="2567037"/>
                    <a:pt x="56520" y="2530848"/>
                  </a:cubicBezTo>
                  <a:cubicBezTo>
                    <a:pt x="20331" y="2494659"/>
                    <a:pt x="0" y="2445576"/>
                    <a:pt x="0" y="2394396"/>
                  </a:cubicBezTo>
                  <a:lnTo>
                    <a:pt x="0" y="192972"/>
                  </a:lnTo>
                  <a:cubicBezTo>
                    <a:pt x="0" y="141793"/>
                    <a:pt x="20331" y="92709"/>
                    <a:pt x="56520" y="56520"/>
                  </a:cubicBezTo>
                  <a:cubicBezTo>
                    <a:pt x="92709" y="20331"/>
                    <a:pt x="141793" y="0"/>
                    <a:pt x="192972" y="0"/>
                  </a:cubicBezTo>
                  <a:close/>
                </a:path>
              </a:pathLst>
            </a:custGeom>
            <a:solidFill>
              <a:srgbClr val="1F568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44552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1543" y="6082336"/>
            <a:ext cx="3065925" cy="1380486"/>
            <a:chOff x="0" y="0"/>
            <a:chExt cx="807486" cy="3635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7486" cy="363585"/>
            </a:xfrm>
            <a:custGeom>
              <a:avLst/>
              <a:gdLst/>
              <a:ahLst/>
              <a:cxnLst/>
              <a:rect l="l" t="t" r="r" b="b"/>
              <a:pathLst>
                <a:path w="807486" h="363585">
                  <a:moveTo>
                    <a:pt x="101006" y="0"/>
                  </a:moveTo>
                  <a:lnTo>
                    <a:pt x="706480" y="0"/>
                  </a:lnTo>
                  <a:cubicBezTo>
                    <a:pt x="762265" y="0"/>
                    <a:pt x="807486" y="45222"/>
                    <a:pt x="807486" y="101006"/>
                  </a:cubicBezTo>
                  <a:lnTo>
                    <a:pt x="807486" y="262579"/>
                  </a:lnTo>
                  <a:cubicBezTo>
                    <a:pt x="807486" y="318363"/>
                    <a:pt x="762265" y="363585"/>
                    <a:pt x="706480" y="363585"/>
                  </a:cubicBezTo>
                  <a:lnTo>
                    <a:pt x="101006" y="363585"/>
                  </a:lnTo>
                  <a:cubicBezTo>
                    <a:pt x="45222" y="363585"/>
                    <a:pt x="0" y="318363"/>
                    <a:pt x="0" y="262579"/>
                  </a:cubicBezTo>
                  <a:lnTo>
                    <a:pt x="0" y="101006"/>
                  </a:lnTo>
                  <a:cubicBezTo>
                    <a:pt x="0" y="45222"/>
                    <a:pt x="45222" y="0"/>
                    <a:pt x="101006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07486" cy="411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04041" y="660876"/>
            <a:ext cx="702289" cy="702289"/>
          </a:xfrm>
          <a:custGeom>
            <a:avLst/>
            <a:gdLst/>
            <a:ahLst/>
            <a:cxnLst/>
            <a:rect l="l" t="t" r="r" b="b"/>
            <a:pathLst>
              <a:path w="702289" h="702289">
                <a:moveTo>
                  <a:pt x="0" y="0"/>
                </a:moveTo>
                <a:lnTo>
                  <a:pt x="702289" y="0"/>
                </a:lnTo>
                <a:lnTo>
                  <a:pt x="702289" y="702289"/>
                </a:lnTo>
                <a:lnTo>
                  <a:pt x="0" y="702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2339" y="2216203"/>
            <a:ext cx="825693" cy="750630"/>
          </a:xfrm>
          <a:custGeom>
            <a:avLst/>
            <a:gdLst/>
            <a:ahLst/>
            <a:cxnLst/>
            <a:rect l="l" t="t" r="r" b="b"/>
            <a:pathLst>
              <a:path w="825693" h="750630">
                <a:moveTo>
                  <a:pt x="0" y="0"/>
                </a:moveTo>
                <a:lnTo>
                  <a:pt x="825693" y="0"/>
                </a:lnTo>
                <a:lnTo>
                  <a:pt x="825693" y="750630"/>
                </a:lnTo>
                <a:lnTo>
                  <a:pt x="0" y="750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7398" y="6221943"/>
            <a:ext cx="718932" cy="790825"/>
          </a:xfrm>
          <a:custGeom>
            <a:avLst/>
            <a:gdLst/>
            <a:ahLst/>
            <a:cxnLst/>
            <a:rect l="l" t="t" r="r" b="b"/>
            <a:pathLst>
              <a:path w="718932" h="790825">
                <a:moveTo>
                  <a:pt x="0" y="0"/>
                </a:moveTo>
                <a:lnTo>
                  <a:pt x="718932" y="0"/>
                </a:lnTo>
                <a:lnTo>
                  <a:pt x="718932" y="790825"/>
                </a:lnTo>
                <a:lnTo>
                  <a:pt x="0" y="790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7841" y="7599440"/>
            <a:ext cx="996681" cy="634252"/>
          </a:xfrm>
          <a:custGeom>
            <a:avLst/>
            <a:gdLst/>
            <a:ahLst/>
            <a:cxnLst/>
            <a:rect l="l" t="t" r="r" b="b"/>
            <a:pathLst>
              <a:path w="996681" h="634252">
                <a:moveTo>
                  <a:pt x="0" y="0"/>
                </a:moveTo>
                <a:lnTo>
                  <a:pt x="996681" y="0"/>
                </a:lnTo>
                <a:lnTo>
                  <a:pt x="996681" y="634251"/>
                </a:lnTo>
                <a:lnTo>
                  <a:pt x="0" y="634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769134" y="992356"/>
            <a:ext cx="1841582" cy="2444685"/>
            <a:chOff x="0" y="0"/>
            <a:chExt cx="379892" cy="5043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9892" cy="504304"/>
            </a:xfrm>
            <a:custGeom>
              <a:avLst/>
              <a:gdLst/>
              <a:ahLst/>
              <a:cxnLst/>
              <a:rect l="l" t="t" r="r" b="b"/>
              <a:pathLst>
                <a:path w="379892" h="504304">
                  <a:moveTo>
                    <a:pt x="0" y="0"/>
                  </a:moveTo>
                  <a:lnTo>
                    <a:pt x="379892" y="0"/>
                  </a:lnTo>
                  <a:lnTo>
                    <a:pt x="379892" y="504304"/>
                  </a:lnTo>
                  <a:lnTo>
                    <a:pt x="0" y="504304"/>
                  </a:lnTo>
                  <a:close/>
                </a:path>
              </a:pathLst>
            </a:custGeom>
            <a:solidFill>
              <a:srgbClr val="9DD1FF">
                <a:alpha val="62745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79892" cy="55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140302" y="3622617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8"/>
                </a:lnTo>
                <a:lnTo>
                  <a:pt x="0" y="666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40302" y="4846741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9"/>
                </a:lnTo>
                <a:lnTo>
                  <a:pt x="0" y="6660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5075010" y="310178"/>
            <a:ext cx="2761776" cy="2281341"/>
            <a:chOff x="0" y="0"/>
            <a:chExt cx="3682368" cy="3041788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3264797" cy="3041788"/>
              <a:chOff x="0" y="0"/>
              <a:chExt cx="812800" cy="75728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75728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57280">
                    <a:moveTo>
                      <a:pt x="406400" y="0"/>
                    </a:moveTo>
                    <a:cubicBezTo>
                      <a:pt x="181951" y="0"/>
                      <a:pt x="0" y="169523"/>
                      <a:pt x="0" y="378640"/>
                    </a:cubicBezTo>
                    <a:cubicBezTo>
                      <a:pt x="0" y="587757"/>
                      <a:pt x="181951" y="757280"/>
                      <a:pt x="406400" y="757280"/>
                    </a:cubicBezTo>
                    <a:cubicBezTo>
                      <a:pt x="630849" y="757280"/>
                      <a:pt x="812800" y="587757"/>
                      <a:pt x="812800" y="378640"/>
                    </a:cubicBezTo>
                    <a:cubicBezTo>
                      <a:pt x="812800" y="169523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684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23370"/>
                <a:ext cx="660400" cy="662915"/>
              </a:xfrm>
              <a:prstGeom prst="rect">
                <a:avLst/>
              </a:prstGeom>
            </p:spPr>
            <p:txBody>
              <a:bodyPr lIns="25664" tIns="25664" rIns="25664" bIns="25664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464619" y="190187"/>
              <a:ext cx="3217749" cy="2149188"/>
            </a:xfrm>
            <a:custGeom>
              <a:avLst/>
              <a:gdLst/>
              <a:ahLst/>
              <a:cxnLst/>
              <a:rect l="l" t="t" r="r" b="b"/>
              <a:pathLst>
                <a:path w="3217749" h="2149188">
                  <a:moveTo>
                    <a:pt x="0" y="0"/>
                  </a:moveTo>
                  <a:lnTo>
                    <a:pt x="3217749" y="0"/>
                  </a:lnTo>
                  <a:lnTo>
                    <a:pt x="3217749" y="2149188"/>
                  </a:lnTo>
                  <a:lnTo>
                    <a:pt x="0" y="2149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25" name="Freeform 25"/>
          <p:cNvSpPr/>
          <p:nvPr/>
        </p:nvSpPr>
        <p:spPr>
          <a:xfrm>
            <a:off x="4741105" y="4900356"/>
            <a:ext cx="5795780" cy="3433999"/>
          </a:xfrm>
          <a:custGeom>
            <a:avLst/>
            <a:gdLst/>
            <a:ahLst/>
            <a:cxnLst/>
            <a:rect l="l" t="t" r="r" b="b"/>
            <a:pathLst>
              <a:path w="5795780" h="3433999">
                <a:moveTo>
                  <a:pt x="0" y="0"/>
                </a:moveTo>
                <a:lnTo>
                  <a:pt x="5795779" y="0"/>
                </a:lnTo>
                <a:lnTo>
                  <a:pt x="5795779" y="3434000"/>
                </a:lnTo>
                <a:lnTo>
                  <a:pt x="0" y="34340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984684" y="3904952"/>
            <a:ext cx="3835452" cy="5735255"/>
          </a:xfrm>
          <a:custGeom>
            <a:avLst/>
            <a:gdLst/>
            <a:ahLst/>
            <a:cxnLst/>
            <a:rect l="l" t="t" r="r" b="b"/>
            <a:pathLst>
              <a:path w="3835452" h="5735255">
                <a:moveTo>
                  <a:pt x="0" y="0"/>
                </a:moveTo>
                <a:lnTo>
                  <a:pt x="3835452" y="0"/>
                </a:lnTo>
                <a:lnTo>
                  <a:pt x="3835452" y="5735254"/>
                </a:lnTo>
                <a:lnTo>
                  <a:pt x="0" y="573525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800680" y="1372206"/>
            <a:ext cx="1309010" cy="38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227" b="1">
                <a:solidFill>
                  <a:srgbClr val="FFFFFF"/>
                </a:solidFill>
                <a:latin typeface="เอฟซี ไอคอนิก Medium"/>
                <a:ea typeface="เอฟซี ไอคอนิก Medium"/>
                <a:cs typeface="เอฟซี ไอคอนิก Medium"/>
                <a:sym typeface="เอฟซี ไอคอนิก Medium"/>
              </a:rPr>
              <a:t>หน้าหลัก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31543" y="3033508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ที่มาความสำคัญ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31543" y="5606697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ผลการดำเนินงาน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31543" y="6984193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1F5684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โครงการ/กิจกรรม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23222" y="8271791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ผลสำเร็จ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31543" y="4260070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วัตถุประสงค์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52591" y="749386"/>
            <a:ext cx="5423297" cy="144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6. </a:t>
            </a:r>
            <a:r>
              <a:rPr lang="en-US" sz="8000" b="1" spc="56" dirty="0" err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โครงการ</a:t>
            </a: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610716" y="2199096"/>
            <a:ext cx="10573384" cy="162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60"/>
              </a:lnSpc>
            </a:pPr>
            <a:r>
              <a:rPr lang="en-US" sz="6000" b="1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“เข้าร่วมเป็นสมาชิกชมรม STRONG กรมทรัพยากรน้ำ”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allAtOnce"/>
      <p:bldP spid="34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543" y="231543"/>
            <a:ext cx="17824914" cy="9823914"/>
            <a:chOff x="0" y="0"/>
            <a:chExt cx="4694628" cy="25873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4627" cy="2587368"/>
            </a:xfrm>
            <a:custGeom>
              <a:avLst/>
              <a:gdLst/>
              <a:ahLst/>
              <a:cxnLst/>
              <a:rect l="l" t="t" r="r" b="b"/>
              <a:pathLst>
                <a:path w="4694627" h="2587368">
                  <a:moveTo>
                    <a:pt x="26494" y="0"/>
                  </a:moveTo>
                  <a:lnTo>
                    <a:pt x="4668133" y="0"/>
                  </a:lnTo>
                  <a:cubicBezTo>
                    <a:pt x="4682766" y="0"/>
                    <a:pt x="4694627" y="11862"/>
                    <a:pt x="4694627" y="26494"/>
                  </a:cubicBezTo>
                  <a:lnTo>
                    <a:pt x="4694627" y="2560874"/>
                  </a:lnTo>
                  <a:cubicBezTo>
                    <a:pt x="4694627" y="2575506"/>
                    <a:pt x="4682766" y="2587368"/>
                    <a:pt x="4668133" y="2587368"/>
                  </a:cubicBezTo>
                  <a:lnTo>
                    <a:pt x="26494" y="2587368"/>
                  </a:lnTo>
                  <a:cubicBezTo>
                    <a:pt x="11862" y="2587368"/>
                    <a:pt x="0" y="2575506"/>
                    <a:pt x="0" y="2560874"/>
                  </a:cubicBezTo>
                  <a:lnTo>
                    <a:pt x="0" y="26494"/>
                  </a:lnTo>
                  <a:cubicBezTo>
                    <a:pt x="0" y="11862"/>
                    <a:pt x="11862" y="0"/>
                    <a:pt x="26494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94628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1543" y="231543"/>
            <a:ext cx="2447285" cy="9823914"/>
            <a:chOff x="0" y="0"/>
            <a:chExt cx="644552" cy="25873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4552" cy="2587368"/>
            </a:xfrm>
            <a:custGeom>
              <a:avLst/>
              <a:gdLst/>
              <a:ahLst/>
              <a:cxnLst/>
              <a:rect l="l" t="t" r="r" b="b"/>
              <a:pathLst>
                <a:path w="644552" h="2587368">
                  <a:moveTo>
                    <a:pt x="192972" y="0"/>
                  </a:moveTo>
                  <a:lnTo>
                    <a:pt x="451581" y="0"/>
                  </a:lnTo>
                  <a:cubicBezTo>
                    <a:pt x="502760" y="0"/>
                    <a:pt x="551843" y="20331"/>
                    <a:pt x="588032" y="56520"/>
                  </a:cubicBezTo>
                  <a:cubicBezTo>
                    <a:pt x="624222" y="92709"/>
                    <a:pt x="644552" y="141793"/>
                    <a:pt x="644552" y="192972"/>
                  </a:cubicBezTo>
                  <a:lnTo>
                    <a:pt x="644552" y="2394396"/>
                  </a:lnTo>
                  <a:cubicBezTo>
                    <a:pt x="644552" y="2445576"/>
                    <a:pt x="624222" y="2494659"/>
                    <a:pt x="588032" y="2530848"/>
                  </a:cubicBezTo>
                  <a:cubicBezTo>
                    <a:pt x="551843" y="2567037"/>
                    <a:pt x="502760" y="2587368"/>
                    <a:pt x="451581" y="2587368"/>
                  </a:cubicBezTo>
                  <a:lnTo>
                    <a:pt x="192972" y="2587368"/>
                  </a:lnTo>
                  <a:cubicBezTo>
                    <a:pt x="141793" y="2587368"/>
                    <a:pt x="92709" y="2567037"/>
                    <a:pt x="56520" y="2530848"/>
                  </a:cubicBezTo>
                  <a:cubicBezTo>
                    <a:pt x="20331" y="2494659"/>
                    <a:pt x="0" y="2445576"/>
                    <a:pt x="0" y="2394396"/>
                  </a:cubicBezTo>
                  <a:lnTo>
                    <a:pt x="0" y="192972"/>
                  </a:lnTo>
                  <a:cubicBezTo>
                    <a:pt x="0" y="141793"/>
                    <a:pt x="20331" y="92709"/>
                    <a:pt x="56520" y="56520"/>
                  </a:cubicBezTo>
                  <a:cubicBezTo>
                    <a:pt x="92709" y="20331"/>
                    <a:pt x="141793" y="0"/>
                    <a:pt x="192972" y="0"/>
                  </a:cubicBezTo>
                  <a:close/>
                </a:path>
              </a:pathLst>
            </a:custGeom>
            <a:solidFill>
              <a:srgbClr val="1F568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44552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1543" y="6082336"/>
            <a:ext cx="3065925" cy="1380486"/>
            <a:chOff x="0" y="0"/>
            <a:chExt cx="807486" cy="3635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7486" cy="363585"/>
            </a:xfrm>
            <a:custGeom>
              <a:avLst/>
              <a:gdLst/>
              <a:ahLst/>
              <a:cxnLst/>
              <a:rect l="l" t="t" r="r" b="b"/>
              <a:pathLst>
                <a:path w="807486" h="363585">
                  <a:moveTo>
                    <a:pt x="101006" y="0"/>
                  </a:moveTo>
                  <a:lnTo>
                    <a:pt x="706480" y="0"/>
                  </a:lnTo>
                  <a:cubicBezTo>
                    <a:pt x="762265" y="0"/>
                    <a:pt x="807486" y="45222"/>
                    <a:pt x="807486" y="101006"/>
                  </a:cubicBezTo>
                  <a:lnTo>
                    <a:pt x="807486" y="262579"/>
                  </a:lnTo>
                  <a:cubicBezTo>
                    <a:pt x="807486" y="318363"/>
                    <a:pt x="762265" y="363585"/>
                    <a:pt x="706480" y="363585"/>
                  </a:cubicBezTo>
                  <a:lnTo>
                    <a:pt x="101006" y="363585"/>
                  </a:lnTo>
                  <a:cubicBezTo>
                    <a:pt x="45222" y="363585"/>
                    <a:pt x="0" y="318363"/>
                    <a:pt x="0" y="262579"/>
                  </a:cubicBezTo>
                  <a:lnTo>
                    <a:pt x="0" y="101006"/>
                  </a:lnTo>
                  <a:cubicBezTo>
                    <a:pt x="0" y="45222"/>
                    <a:pt x="45222" y="0"/>
                    <a:pt x="101006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07486" cy="411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04041" y="660876"/>
            <a:ext cx="702289" cy="702289"/>
          </a:xfrm>
          <a:custGeom>
            <a:avLst/>
            <a:gdLst/>
            <a:ahLst/>
            <a:cxnLst/>
            <a:rect l="l" t="t" r="r" b="b"/>
            <a:pathLst>
              <a:path w="702289" h="702289">
                <a:moveTo>
                  <a:pt x="0" y="0"/>
                </a:moveTo>
                <a:lnTo>
                  <a:pt x="702289" y="0"/>
                </a:lnTo>
                <a:lnTo>
                  <a:pt x="702289" y="702289"/>
                </a:lnTo>
                <a:lnTo>
                  <a:pt x="0" y="702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2339" y="2216203"/>
            <a:ext cx="825693" cy="750630"/>
          </a:xfrm>
          <a:custGeom>
            <a:avLst/>
            <a:gdLst/>
            <a:ahLst/>
            <a:cxnLst/>
            <a:rect l="l" t="t" r="r" b="b"/>
            <a:pathLst>
              <a:path w="825693" h="750630">
                <a:moveTo>
                  <a:pt x="0" y="0"/>
                </a:moveTo>
                <a:lnTo>
                  <a:pt x="825693" y="0"/>
                </a:lnTo>
                <a:lnTo>
                  <a:pt x="825693" y="750630"/>
                </a:lnTo>
                <a:lnTo>
                  <a:pt x="0" y="750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7398" y="6221943"/>
            <a:ext cx="718932" cy="790825"/>
          </a:xfrm>
          <a:custGeom>
            <a:avLst/>
            <a:gdLst/>
            <a:ahLst/>
            <a:cxnLst/>
            <a:rect l="l" t="t" r="r" b="b"/>
            <a:pathLst>
              <a:path w="718932" h="790825">
                <a:moveTo>
                  <a:pt x="0" y="0"/>
                </a:moveTo>
                <a:lnTo>
                  <a:pt x="718932" y="0"/>
                </a:lnTo>
                <a:lnTo>
                  <a:pt x="718932" y="790825"/>
                </a:lnTo>
                <a:lnTo>
                  <a:pt x="0" y="790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7841" y="7599440"/>
            <a:ext cx="996681" cy="634252"/>
          </a:xfrm>
          <a:custGeom>
            <a:avLst/>
            <a:gdLst/>
            <a:ahLst/>
            <a:cxnLst/>
            <a:rect l="l" t="t" r="r" b="b"/>
            <a:pathLst>
              <a:path w="996681" h="634252">
                <a:moveTo>
                  <a:pt x="0" y="0"/>
                </a:moveTo>
                <a:lnTo>
                  <a:pt x="996681" y="0"/>
                </a:lnTo>
                <a:lnTo>
                  <a:pt x="996681" y="634251"/>
                </a:lnTo>
                <a:lnTo>
                  <a:pt x="0" y="634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769134" y="992356"/>
            <a:ext cx="1841582" cy="2444685"/>
            <a:chOff x="0" y="0"/>
            <a:chExt cx="379892" cy="5043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9892" cy="504304"/>
            </a:xfrm>
            <a:custGeom>
              <a:avLst/>
              <a:gdLst/>
              <a:ahLst/>
              <a:cxnLst/>
              <a:rect l="l" t="t" r="r" b="b"/>
              <a:pathLst>
                <a:path w="379892" h="504304">
                  <a:moveTo>
                    <a:pt x="0" y="0"/>
                  </a:moveTo>
                  <a:lnTo>
                    <a:pt x="379892" y="0"/>
                  </a:lnTo>
                  <a:lnTo>
                    <a:pt x="379892" y="504304"/>
                  </a:lnTo>
                  <a:lnTo>
                    <a:pt x="0" y="504304"/>
                  </a:lnTo>
                  <a:close/>
                </a:path>
              </a:pathLst>
            </a:custGeom>
            <a:solidFill>
              <a:srgbClr val="9DD1FF">
                <a:alpha val="62745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79892" cy="55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00680" y="1372206"/>
            <a:ext cx="1309010" cy="38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227" b="1">
                <a:solidFill>
                  <a:srgbClr val="FFFFFF"/>
                </a:solidFill>
                <a:latin typeface="เอฟซี ไอคอนิก Medium"/>
                <a:ea typeface="เอฟซี ไอคอนิก Medium"/>
                <a:cs typeface="เอฟซี ไอคอนิก Medium"/>
                <a:sym typeface="เอฟซี ไอคอนิก Medium"/>
              </a:rPr>
              <a:t>หน้าหลัก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31543" y="3033508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ที่มาความสำคัญ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1543" y="5606697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ผลการดำเนินงาน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31543" y="6984193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1F5684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โครงการ/กิจกรรม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3222" y="8271791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ผลสำเร็จ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31543" y="4260070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วัตถุประสงค์</a:t>
            </a:r>
          </a:p>
        </p:txBody>
      </p:sp>
      <p:sp>
        <p:nvSpPr>
          <p:cNvPr id="24" name="Freeform 24"/>
          <p:cNvSpPr/>
          <p:nvPr/>
        </p:nvSpPr>
        <p:spPr>
          <a:xfrm>
            <a:off x="1140302" y="3622617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8"/>
                </a:lnTo>
                <a:lnTo>
                  <a:pt x="0" y="666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140302" y="4846741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9"/>
                </a:lnTo>
                <a:lnTo>
                  <a:pt x="0" y="6660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5075010" y="310178"/>
            <a:ext cx="2761776" cy="2281341"/>
            <a:chOff x="0" y="0"/>
            <a:chExt cx="3682368" cy="3041788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3264797" cy="3041788"/>
              <a:chOff x="0" y="0"/>
              <a:chExt cx="812800" cy="75728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75728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57280">
                    <a:moveTo>
                      <a:pt x="406400" y="0"/>
                    </a:moveTo>
                    <a:cubicBezTo>
                      <a:pt x="181951" y="0"/>
                      <a:pt x="0" y="169523"/>
                      <a:pt x="0" y="378640"/>
                    </a:cubicBezTo>
                    <a:cubicBezTo>
                      <a:pt x="0" y="587757"/>
                      <a:pt x="181951" y="757280"/>
                      <a:pt x="406400" y="757280"/>
                    </a:cubicBezTo>
                    <a:cubicBezTo>
                      <a:pt x="630849" y="757280"/>
                      <a:pt x="812800" y="587757"/>
                      <a:pt x="812800" y="378640"/>
                    </a:cubicBezTo>
                    <a:cubicBezTo>
                      <a:pt x="812800" y="169523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684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23370"/>
                <a:ext cx="660400" cy="662915"/>
              </a:xfrm>
              <a:prstGeom prst="rect">
                <a:avLst/>
              </a:prstGeom>
            </p:spPr>
            <p:txBody>
              <a:bodyPr lIns="25664" tIns="25664" rIns="25664" bIns="25664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>
              <a:off x="464619" y="190187"/>
              <a:ext cx="3217749" cy="2149188"/>
            </a:xfrm>
            <a:custGeom>
              <a:avLst/>
              <a:gdLst/>
              <a:ahLst/>
              <a:cxnLst/>
              <a:rect l="l" t="t" r="r" b="b"/>
              <a:pathLst>
                <a:path w="3217749" h="2149188">
                  <a:moveTo>
                    <a:pt x="0" y="0"/>
                  </a:moveTo>
                  <a:lnTo>
                    <a:pt x="3217749" y="0"/>
                  </a:lnTo>
                  <a:lnTo>
                    <a:pt x="3217749" y="2149188"/>
                  </a:lnTo>
                  <a:lnTo>
                    <a:pt x="0" y="2149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31" name="TextBox 31"/>
          <p:cNvSpPr txBox="1"/>
          <p:nvPr/>
        </p:nvSpPr>
        <p:spPr>
          <a:xfrm>
            <a:off x="3769134" y="8255566"/>
            <a:ext cx="7405620" cy="512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80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จัดกิจกรรมด้านจิตอาสา ไม่น้อยกว่า 4 กิจกรรม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769134" y="3833120"/>
            <a:ext cx="10785585" cy="2112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การจัดกิจกรรม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“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คุณไม่ใช้เราขอ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”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เพื่อให้บุคลากรร่วมกันบริจาคเสื้อผ้าสิ่งของที่ไม่ใช้แล้ว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ให้กับมูลนิธิวัดสวนแก้ว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เพื่อส่งต่อให้กับผู้ยากไร้นำไปสร้างรายได้เลี้ยงดูตนเองและครอบครัว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หรือนำไปใช้ประโยชน์ด้านอื่นๆ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ภายในมูลนิธิ</a:t>
            </a:r>
            <a:endParaRPr lang="en-US" sz="2800" dirty="0">
              <a:solidFill>
                <a:srgbClr val="1F5684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3769134" y="7464991"/>
            <a:ext cx="3066422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ตัวชี้วัด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036445" y="763756"/>
            <a:ext cx="8808450" cy="144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7. </a:t>
            </a:r>
            <a:r>
              <a:rPr lang="en-US" sz="8000" b="1" spc="56" dirty="0" err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โครงการจิตอาสา</a:t>
            </a: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610716" y="2025703"/>
            <a:ext cx="7755488" cy="124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99"/>
              </a:lnSpc>
            </a:pPr>
            <a:r>
              <a:rPr lang="en-US" sz="6999" b="1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“คุณไม่ใช้ เราขอ”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994029" y="6348133"/>
            <a:ext cx="4196587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 b="1" dirty="0" err="1">
                <a:solidFill>
                  <a:srgbClr val="0097B2"/>
                </a:solidFill>
                <a:latin typeface="Prompt Bold"/>
                <a:ea typeface="Prompt Bold"/>
                <a:cs typeface="Prompt Bold"/>
                <a:sym typeface="Prompt Bold"/>
              </a:rPr>
              <a:t>ผลความสำเร็จ</a:t>
            </a:r>
            <a:endParaRPr lang="en-US" sz="3999" b="1" dirty="0">
              <a:solidFill>
                <a:srgbClr val="0097B2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769134" y="6348133"/>
            <a:ext cx="9968324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คุณธรรมเป้าหมาย : ด้านจิตอาสา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994029" y="6776781"/>
            <a:ext cx="4196587" cy="1800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99"/>
              </a:lnSpc>
            </a:pPr>
            <a:r>
              <a:rPr lang="en-US" sz="9999" b="1" dirty="0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100%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allAtOnce"/>
      <p:bldP spid="32" grpId="0" build="allAtOnce"/>
      <p:bldP spid="33" grpId="0" build="allAtOnce"/>
      <p:bldP spid="34" grpId="0" build="allAtOnce"/>
      <p:bldP spid="35" grpId="0" build="allAtOnce"/>
      <p:bldP spid="36" grpId="0" build="allAtOnce"/>
      <p:bldP spid="37" grpId="0" build="allAtOnce"/>
      <p:bldP spid="38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543" y="231543"/>
            <a:ext cx="17824914" cy="9823914"/>
            <a:chOff x="0" y="0"/>
            <a:chExt cx="4694628" cy="25873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4627" cy="2587368"/>
            </a:xfrm>
            <a:custGeom>
              <a:avLst/>
              <a:gdLst/>
              <a:ahLst/>
              <a:cxnLst/>
              <a:rect l="l" t="t" r="r" b="b"/>
              <a:pathLst>
                <a:path w="4694627" h="2587368">
                  <a:moveTo>
                    <a:pt x="26494" y="0"/>
                  </a:moveTo>
                  <a:lnTo>
                    <a:pt x="4668133" y="0"/>
                  </a:lnTo>
                  <a:cubicBezTo>
                    <a:pt x="4682766" y="0"/>
                    <a:pt x="4694627" y="11862"/>
                    <a:pt x="4694627" y="26494"/>
                  </a:cubicBezTo>
                  <a:lnTo>
                    <a:pt x="4694627" y="2560874"/>
                  </a:lnTo>
                  <a:cubicBezTo>
                    <a:pt x="4694627" y="2575506"/>
                    <a:pt x="4682766" y="2587368"/>
                    <a:pt x="4668133" y="2587368"/>
                  </a:cubicBezTo>
                  <a:lnTo>
                    <a:pt x="26494" y="2587368"/>
                  </a:lnTo>
                  <a:cubicBezTo>
                    <a:pt x="11862" y="2587368"/>
                    <a:pt x="0" y="2575506"/>
                    <a:pt x="0" y="2560874"/>
                  </a:cubicBezTo>
                  <a:lnTo>
                    <a:pt x="0" y="26494"/>
                  </a:lnTo>
                  <a:cubicBezTo>
                    <a:pt x="0" y="11862"/>
                    <a:pt x="11862" y="0"/>
                    <a:pt x="26494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94628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1543" y="231543"/>
            <a:ext cx="2447285" cy="9823914"/>
            <a:chOff x="0" y="0"/>
            <a:chExt cx="644552" cy="25873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4552" cy="2587368"/>
            </a:xfrm>
            <a:custGeom>
              <a:avLst/>
              <a:gdLst/>
              <a:ahLst/>
              <a:cxnLst/>
              <a:rect l="l" t="t" r="r" b="b"/>
              <a:pathLst>
                <a:path w="644552" h="2587368">
                  <a:moveTo>
                    <a:pt x="192972" y="0"/>
                  </a:moveTo>
                  <a:lnTo>
                    <a:pt x="451581" y="0"/>
                  </a:lnTo>
                  <a:cubicBezTo>
                    <a:pt x="502760" y="0"/>
                    <a:pt x="551843" y="20331"/>
                    <a:pt x="588032" y="56520"/>
                  </a:cubicBezTo>
                  <a:cubicBezTo>
                    <a:pt x="624222" y="92709"/>
                    <a:pt x="644552" y="141793"/>
                    <a:pt x="644552" y="192972"/>
                  </a:cubicBezTo>
                  <a:lnTo>
                    <a:pt x="644552" y="2394396"/>
                  </a:lnTo>
                  <a:cubicBezTo>
                    <a:pt x="644552" y="2445576"/>
                    <a:pt x="624222" y="2494659"/>
                    <a:pt x="588032" y="2530848"/>
                  </a:cubicBezTo>
                  <a:cubicBezTo>
                    <a:pt x="551843" y="2567037"/>
                    <a:pt x="502760" y="2587368"/>
                    <a:pt x="451581" y="2587368"/>
                  </a:cubicBezTo>
                  <a:lnTo>
                    <a:pt x="192972" y="2587368"/>
                  </a:lnTo>
                  <a:cubicBezTo>
                    <a:pt x="141793" y="2587368"/>
                    <a:pt x="92709" y="2567037"/>
                    <a:pt x="56520" y="2530848"/>
                  </a:cubicBezTo>
                  <a:cubicBezTo>
                    <a:pt x="20331" y="2494659"/>
                    <a:pt x="0" y="2445576"/>
                    <a:pt x="0" y="2394396"/>
                  </a:cubicBezTo>
                  <a:lnTo>
                    <a:pt x="0" y="192972"/>
                  </a:lnTo>
                  <a:cubicBezTo>
                    <a:pt x="0" y="141793"/>
                    <a:pt x="20331" y="92709"/>
                    <a:pt x="56520" y="56520"/>
                  </a:cubicBezTo>
                  <a:cubicBezTo>
                    <a:pt x="92709" y="20331"/>
                    <a:pt x="141793" y="0"/>
                    <a:pt x="192972" y="0"/>
                  </a:cubicBezTo>
                  <a:close/>
                </a:path>
              </a:pathLst>
            </a:custGeom>
            <a:solidFill>
              <a:srgbClr val="1F568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44552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1543" y="6082336"/>
            <a:ext cx="3065925" cy="1380486"/>
            <a:chOff x="0" y="0"/>
            <a:chExt cx="807486" cy="3635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7486" cy="363585"/>
            </a:xfrm>
            <a:custGeom>
              <a:avLst/>
              <a:gdLst/>
              <a:ahLst/>
              <a:cxnLst/>
              <a:rect l="l" t="t" r="r" b="b"/>
              <a:pathLst>
                <a:path w="807486" h="363585">
                  <a:moveTo>
                    <a:pt x="101006" y="0"/>
                  </a:moveTo>
                  <a:lnTo>
                    <a:pt x="706480" y="0"/>
                  </a:lnTo>
                  <a:cubicBezTo>
                    <a:pt x="762265" y="0"/>
                    <a:pt x="807486" y="45222"/>
                    <a:pt x="807486" y="101006"/>
                  </a:cubicBezTo>
                  <a:lnTo>
                    <a:pt x="807486" y="262579"/>
                  </a:lnTo>
                  <a:cubicBezTo>
                    <a:pt x="807486" y="318363"/>
                    <a:pt x="762265" y="363585"/>
                    <a:pt x="706480" y="363585"/>
                  </a:cubicBezTo>
                  <a:lnTo>
                    <a:pt x="101006" y="363585"/>
                  </a:lnTo>
                  <a:cubicBezTo>
                    <a:pt x="45222" y="363585"/>
                    <a:pt x="0" y="318363"/>
                    <a:pt x="0" y="262579"/>
                  </a:cubicBezTo>
                  <a:lnTo>
                    <a:pt x="0" y="101006"/>
                  </a:lnTo>
                  <a:cubicBezTo>
                    <a:pt x="0" y="45222"/>
                    <a:pt x="45222" y="0"/>
                    <a:pt x="101006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07486" cy="411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04041" y="660876"/>
            <a:ext cx="702289" cy="702289"/>
          </a:xfrm>
          <a:custGeom>
            <a:avLst/>
            <a:gdLst/>
            <a:ahLst/>
            <a:cxnLst/>
            <a:rect l="l" t="t" r="r" b="b"/>
            <a:pathLst>
              <a:path w="702289" h="702289">
                <a:moveTo>
                  <a:pt x="0" y="0"/>
                </a:moveTo>
                <a:lnTo>
                  <a:pt x="702289" y="0"/>
                </a:lnTo>
                <a:lnTo>
                  <a:pt x="702289" y="702289"/>
                </a:lnTo>
                <a:lnTo>
                  <a:pt x="0" y="702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2339" y="2216203"/>
            <a:ext cx="825693" cy="750630"/>
          </a:xfrm>
          <a:custGeom>
            <a:avLst/>
            <a:gdLst/>
            <a:ahLst/>
            <a:cxnLst/>
            <a:rect l="l" t="t" r="r" b="b"/>
            <a:pathLst>
              <a:path w="825693" h="750630">
                <a:moveTo>
                  <a:pt x="0" y="0"/>
                </a:moveTo>
                <a:lnTo>
                  <a:pt x="825693" y="0"/>
                </a:lnTo>
                <a:lnTo>
                  <a:pt x="825693" y="750630"/>
                </a:lnTo>
                <a:lnTo>
                  <a:pt x="0" y="750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7398" y="6221943"/>
            <a:ext cx="718932" cy="790825"/>
          </a:xfrm>
          <a:custGeom>
            <a:avLst/>
            <a:gdLst/>
            <a:ahLst/>
            <a:cxnLst/>
            <a:rect l="l" t="t" r="r" b="b"/>
            <a:pathLst>
              <a:path w="718932" h="790825">
                <a:moveTo>
                  <a:pt x="0" y="0"/>
                </a:moveTo>
                <a:lnTo>
                  <a:pt x="718932" y="0"/>
                </a:lnTo>
                <a:lnTo>
                  <a:pt x="718932" y="790825"/>
                </a:lnTo>
                <a:lnTo>
                  <a:pt x="0" y="790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7841" y="7599440"/>
            <a:ext cx="996681" cy="634252"/>
          </a:xfrm>
          <a:custGeom>
            <a:avLst/>
            <a:gdLst/>
            <a:ahLst/>
            <a:cxnLst/>
            <a:rect l="l" t="t" r="r" b="b"/>
            <a:pathLst>
              <a:path w="996681" h="634252">
                <a:moveTo>
                  <a:pt x="0" y="0"/>
                </a:moveTo>
                <a:lnTo>
                  <a:pt x="996681" y="0"/>
                </a:lnTo>
                <a:lnTo>
                  <a:pt x="996681" y="634251"/>
                </a:lnTo>
                <a:lnTo>
                  <a:pt x="0" y="634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769134" y="992356"/>
            <a:ext cx="1841582" cy="2444685"/>
            <a:chOff x="0" y="0"/>
            <a:chExt cx="379892" cy="5043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9892" cy="504304"/>
            </a:xfrm>
            <a:custGeom>
              <a:avLst/>
              <a:gdLst/>
              <a:ahLst/>
              <a:cxnLst/>
              <a:rect l="l" t="t" r="r" b="b"/>
              <a:pathLst>
                <a:path w="379892" h="504304">
                  <a:moveTo>
                    <a:pt x="0" y="0"/>
                  </a:moveTo>
                  <a:lnTo>
                    <a:pt x="379892" y="0"/>
                  </a:lnTo>
                  <a:lnTo>
                    <a:pt x="379892" y="504304"/>
                  </a:lnTo>
                  <a:lnTo>
                    <a:pt x="0" y="504304"/>
                  </a:lnTo>
                  <a:close/>
                </a:path>
              </a:pathLst>
            </a:custGeom>
            <a:solidFill>
              <a:srgbClr val="9DD1FF">
                <a:alpha val="62745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79892" cy="55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140302" y="3622617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8"/>
                </a:lnTo>
                <a:lnTo>
                  <a:pt x="0" y="666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40302" y="4846741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9"/>
                </a:lnTo>
                <a:lnTo>
                  <a:pt x="0" y="6660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5075010" y="310178"/>
            <a:ext cx="2761776" cy="2281341"/>
            <a:chOff x="0" y="0"/>
            <a:chExt cx="3682368" cy="3041788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3264797" cy="3041788"/>
              <a:chOff x="0" y="0"/>
              <a:chExt cx="812800" cy="75728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75728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57280">
                    <a:moveTo>
                      <a:pt x="406400" y="0"/>
                    </a:moveTo>
                    <a:cubicBezTo>
                      <a:pt x="181951" y="0"/>
                      <a:pt x="0" y="169523"/>
                      <a:pt x="0" y="378640"/>
                    </a:cubicBezTo>
                    <a:cubicBezTo>
                      <a:pt x="0" y="587757"/>
                      <a:pt x="181951" y="757280"/>
                      <a:pt x="406400" y="757280"/>
                    </a:cubicBezTo>
                    <a:cubicBezTo>
                      <a:pt x="630849" y="757280"/>
                      <a:pt x="812800" y="587757"/>
                      <a:pt x="812800" y="378640"/>
                    </a:cubicBezTo>
                    <a:cubicBezTo>
                      <a:pt x="812800" y="169523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684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23370"/>
                <a:ext cx="660400" cy="662915"/>
              </a:xfrm>
              <a:prstGeom prst="rect">
                <a:avLst/>
              </a:prstGeom>
            </p:spPr>
            <p:txBody>
              <a:bodyPr lIns="25664" tIns="25664" rIns="25664" bIns="25664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464619" y="190187"/>
              <a:ext cx="3217749" cy="2149188"/>
            </a:xfrm>
            <a:custGeom>
              <a:avLst/>
              <a:gdLst/>
              <a:ahLst/>
              <a:cxnLst/>
              <a:rect l="l" t="t" r="r" b="b"/>
              <a:pathLst>
                <a:path w="3217749" h="2149188">
                  <a:moveTo>
                    <a:pt x="0" y="0"/>
                  </a:moveTo>
                  <a:lnTo>
                    <a:pt x="3217749" y="0"/>
                  </a:lnTo>
                  <a:lnTo>
                    <a:pt x="3217749" y="2149188"/>
                  </a:lnTo>
                  <a:lnTo>
                    <a:pt x="0" y="2149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25" name="Freeform 25"/>
          <p:cNvSpPr/>
          <p:nvPr/>
        </p:nvSpPr>
        <p:spPr>
          <a:xfrm>
            <a:off x="5610716" y="4298170"/>
            <a:ext cx="8910905" cy="5362176"/>
          </a:xfrm>
          <a:custGeom>
            <a:avLst/>
            <a:gdLst/>
            <a:ahLst/>
            <a:cxnLst/>
            <a:rect l="l" t="t" r="r" b="b"/>
            <a:pathLst>
              <a:path w="8910905" h="5362176">
                <a:moveTo>
                  <a:pt x="0" y="0"/>
                </a:moveTo>
                <a:lnTo>
                  <a:pt x="8910906" y="0"/>
                </a:lnTo>
                <a:lnTo>
                  <a:pt x="8910906" y="5362176"/>
                </a:lnTo>
                <a:lnTo>
                  <a:pt x="0" y="536217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800680" y="1372206"/>
            <a:ext cx="1309010" cy="38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227" b="1">
                <a:solidFill>
                  <a:srgbClr val="FFFFFF"/>
                </a:solidFill>
                <a:latin typeface="เอฟซี ไอคอนิก Medium"/>
                <a:ea typeface="เอฟซี ไอคอนิก Medium"/>
                <a:cs typeface="เอฟซี ไอคอนิก Medium"/>
                <a:sym typeface="เอฟซี ไอคอนิก Medium"/>
              </a:rPr>
              <a:t>หน้าหลัก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31543" y="3033508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ที่มาความสำคัญ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31543" y="5606697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ผลการดำเนินงาน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31543" y="6984193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1F5684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โครงการ/กิจกรรม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23222" y="8271791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ผลสำเร็จ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31543" y="4260070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วัตถุประสงค์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036445" y="763756"/>
            <a:ext cx="8808450" cy="144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7. </a:t>
            </a:r>
            <a:r>
              <a:rPr lang="en-US" sz="8000" b="1" spc="56" dirty="0" err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โครงการจิตอาสา</a:t>
            </a: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610716" y="2025703"/>
            <a:ext cx="7755488" cy="124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99"/>
              </a:lnSpc>
            </a:pPr>
            <a:r>
              <a:rPr lang="en-US" sz="6999" b="1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“คุณไม่ใช้ เราขอ”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uild="allAtOnce"/>
      <p:bldP spid="33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543" y="231543"/>
            <a:ext cx="17824914" cy="9823914"/>
            <a:chOff x="0" y="0"/>
            <a:chExt cx="4694628" cy="25873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4627" cy="2587368"/>
            </a:xfrm>
            <a:custGeom>
              <a:avLst/>
              <a:gdLst/>
              <a:ahLst/>
              <a:cxnLst/>
              <a:rect l="l" t="t" r="r" b="b"/>
              <a:pathLst>
                <a:path w="4694627" h="2587368">
                  <a:moveTo>
                    <a:pt x="26494" y="0"/>
                  </a:moveTo>
                  <a:lnTo>
                    <a:pt x="4668133" y="0"/>
                  </a:lnTo>
                  <a:cubicBezTo>
                    <a:pt x="4682766" y="0"/>
                    <a:pt x="4694627" y="11862"/>
                    <a:pt x="4694627" y="26494"/>
                  </a:cubicBezTo>
                  <a:lnTo>
                    <a:pt x="4694627" y="2560874"/>
                  </a:lnTo>
                  <a:cubicBezTo>
                    <a:pt x="4694627" y="2575506"/>
                    <a:pt x="4682766" y="2587368"/>
                    <a:pt x="4668133" y="2587368"/>
                  </a:cubicBezTo>
                  <a:lnTo>
                    <a:pt x="26494" y="2587368"/>
                  </a:lnTo>
                  <a:cubicBezTo>
                    <a:pt x="11862" y="2587368"/>
                    <a:pt x="0" y="2575506"/>
                    <a:pt x="0" y="2560874"/>
                  </a:cubicBezTo>
                  <a:lnTo>
                    <a:pt x="0" y="26494"/>
                  </a:lnTo>
                  <a:cubicBezTo>
                    <a:pt x="0" y="11862"/>
                    <a:pt x="11862" y="0"/>
                    <a:pt x="26494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94628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1543" y="231543"/>
            <a:ext cx="2447285" cy="9823914"/>
            <a:chOff x="0" y="0"/>
            <a:chExt cx="644552" cy="25873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4552" cy="2587368"/>
            </a:xfrm>
            <a:custGeom>
              <a:avLst/>
              <a:gdLst/>
              <a:ahLst/>
              <a:cxnLst/>
              <a:rect l="l" t="t" r="r" b="b"/>
              <a:pathLst>
                <a:path w="644552" h="2587368">
                  <a:moveTo>
                    <a:pt x="192972" y="0"/>
                  </a:moveTo>
                  <a:lnTo>
                    <a:pt x="451581" y="0"/>
                  </a:lnTo>
                  <a:cubicBezTo>
                    <a:pt x="502760" y="0"/>
                    <a:pt x="551843" y="20331"/>
                    <a:pt x="588032" y="56520"/>
                  </a:cubicBezTo>
                  <a:cubicBezTo>
                    <a:pt x="624222" y="92709"/>
                    <a:pt x="644552" y="141793"/>
                    <a:pt x="644552" y="192972"/>
                  </a:cubicBezTo>
                  <a:lnTo>
                    <a:pt x="644552" y="2394396"/>
                  </a:lnTo>
                  <a:cubicBezTo>
                    <a:pt x="644552" y="2445576"/>
                    <a:pt x="624222" y="2494659"/>
                    <a:pt x="588032" y="2530848"/>
                  </a:cubicBezTo>
                  <a:cubicBezTo>
                    <a:pt x="551843" y="2567037"/>
                    <a:pt x="502760" y="2587368"/>
                    <a:pt x="451581" y="2587368"/>
                  </a:cubicBezTo>
                  <a:lnTo>
                    <a:pt x="192972" y="2587368"/>
                  </a:lnTo>
                  <a:cubicBezTo>
                    <a:pt x="141793" y="2587368"/>
                    <a:pt x="92709" y="2567037"/>
                    <a:pt x="56520" y="2530848"/>
                  </a:cubicBezTo>
                  <a:cubicBezTo>
                    <a:pt x="20331" y="2494659"/>
                    <a:pt x="0" y="2445576"/>
                    <a:pt x="0" y="2394396"/>
                  </a:cubicBezTo>
                  <a:lnTo>
                    <a:pt x="0" y="192972"/>
                  </a:lnTo>
                  <a:cubicBezTo>
                    <a:pt x="0" y="141793"/>
                    <a:pt x="20331" y="92709"/>
                    <a:pt x="56520" y="56520"/>
                  </a:cubicBezTo>
                  <a:cubicBezTo>
                    <a:pt x="92709" y="20331"/>
                    <a:pt x="141793" y="0"/>
                    <a:pt x="192972" y="0"/>
                  </a:cubicBezTo>
                  <a:close/>
                </a:path>
              </a:pathLst>
            </a:custGeom>
            <a:solidFill>
              <a:srgbClr val="1F568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44552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1543" y="2109333"/>
            <a:ext cx="3065925" cy="1380486"/>
            <a:chOff x="0" y="0"/>
            <a:chExt cx="807486" cy="3635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7486" cy="363585"/>
            </a:xfrm>
            <a:custGeom>
              <a:avLst/>
              <a:gdLst/>
              <a:ahLst/>
              <a:cxnLst/>
              <a:rect l="l" t="t" r="r" b="b"/>
              <a:pathLst>
                <a:path w="807486" h="363585">
                  <a:moveTo>
                    <a:pt x="101006" y="0"/>
                  </a:moveTo>
                  <a:lnTo>
                    <a:pt x="706480" y="0"/>
                  </a:lnTo>
                  <a:cubicBezTo>
                    <a:pt x="762265" y="0"/>
                    <a:pt x="807486" y="45222"/>
                    <a:pt x="807486" y="101006"/>
                  </a:cubicBezTo>
                  <a:lnTo>
                    <a:pt x="807486" y="262579"/>
                  </a:lnTo>
                  <a:cubicBezTo>
                    <a:pt x="807486" y="318363"/>
                    <a:pt x="762265" y="363585"/>
                    <a:pt x="706480" y="363585"/>
                  </a:cubicBezTo>
                  <a:lnTo>
                    <a:pt x="101006" y="363585"/>
                  </a:lnTo>
                  <a:cubicBezTo>
                    <a:pt x="45222" y="363585"/>
                    <a:pt x="0" y="318363"/>
                    <a:pt x="0" y="262579"/>
                  </a:cubicBezTo>
                  <a:lnTo>
                    <a:pt x="0" y="101006"/>
                  </a:lnTo>
                  <a:cubicBezTo>
                    <a:pt x="0" y="45222"/>
                    <a:pt x="45222" y="0"/>
                    <a:pt x="101006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07486" cy="411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04041" y="660876"/>
            <a:ext cx="702289" cy="702289"/>
          </a:xfrm>
          <a:custGeom>
            <a:avLst/>
            <a:gdLst/>
            <a:ahLst/>
            <a:cxnLst/>
            <a:rect l="l" t="t" r="r" b="b"/>
            <a:pathLst>
              <a:path w="702289" h="702289">
                <a:moveTo>
                  <a:pt x="0" y="0"/>
                </a:moveTo>
                <a:lnTo>
                  <a:pt x="702289" y="0"/>
                </a:lnTo>
                <a:lnTo>
                  <a:pt x="702289" y="702289"/>
                </a:lnTo>
                <a:lnTo>
                  <a:pt x="0" y="702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2339" y="2216203"/>
            <a:ext cx="825693" cy="750630"/>
          </a:xfrm>
          <a:custGeom>
            <a:avLst/>
            <a:gdLst/>
            <a:ahLst/>
            <a:cxnLst/>
            <a:rect l="l" t="t" r="r" b="b"/>
            <a:pathLst>
              <a:path w="825693" h="750630">
                <a:moveTo>
                  <a:pt x="0" y="0"/>
                </a:moveTo>
                <a:lnTo>
                  <a:pt x="825693" y="0"/>
                </a:lnTo>
                <a:lnTo>
                  <a:pt x="825693" y="750630"/>
                </a:lnTo>
                <a:lnTo>
                  <a:pt x="0" y="750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7398" y="6221943"/>
            <a:ext cx="718932" cy="790825"/>
          </a:xfrm>
          <a:custGeom>
            <a:avLst/>
            <a:gdLst/>
            <a:ahLst/>
            <a:cxnLst/>
            <a:rect l="l" t="t" r="r" b="b"/>
            <a:pathLst>
              <a:path w="718932" h="790825">
                <a:moveTo>
                  <a:pt x="0" y="0"/>
                </a:moveTo>
                <a:lnTo>
                  <a:pt x="718932" y="0"/>
                </a:lnTo>
                <a:lnTo>
                  <a:pt x="718932" y="790825"/>
                </a:lnTo>
                <a:lnTo>
                  <a:pt x="0" y="790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7841" y="7599440"/>
            <a:ext cx="996681" cy="634252"/>
          </a:xfrm>
          <a:custGeom>
            <a:avLst/>
            <a:gdLst/>
            <a:ahLst/>
            <a:cxnLst/>
            <a:rect l="l" t="t" r="r" b="b"/>
            <a:pathLst>
              <a:path w="996681" h="634252">
                <a:moveTo>
                  <a:pt x="0" y="0"/>
                </a:moveTo>
                <a:lnTo>
                  <a:pt x="996681" y="0"/>
                </a:lnTo>
                <a:lnTo>
                  <a:pt x="996681" y="634251"/>
                </a:lnTo>
                <a:lnTo>
                  <a:pt x="0" y="634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959889" y="1028700"/>
            <a:ext cx="1841582" cy="2444685"/>
            <a:chOff x="0" y="0"/>
            <a:chExt cx="379892" cy="5043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9892" cy="504304"/>
            </a:xfrm>
            <a:custGeom>
              <a:avLst/>
              <a:gdLst/>
              <a:ahLst/>
              <a:cxnLst/>
              <a:rect l="l" t="t" r="r" b="b"/>
              <a:pathLst>
                <a:path w="379892" h="504304">
                  <a:moveTo>
                    <a:pt x="0" y="0"/>
                  </a:moveTo>
                  <a:lnTo>
                    <a:pt x="379892" y="0"/>
                  </a:lnTo>
                  <a:lnTo>
                    <a:pt x="379892" y="504304"/>
                  </a:lnTo>
                  <a:lnTo>
                    <a:pt x="0" y="504304"/>
                  </a:lnTo>
                  <a:close/>
                </a:path>
              </a:pathLst>
            </a:custGeom>
            <a:solidFill>
              <a:srgbClr val="9DD1FF">
                <a:alpha val="62745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79892" cy="55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140302" y="3622617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8"/>
                </a:lnTo>
                <a:lnTo>
                  <a:pt x="0" y="666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40302" y="4846741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9"/>
                </a:lnTo>
                <a:lnTo>
                  <a:pt x="0" y="6660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5075010" y="310178"/>
            <a:ext cx="2761776" cy="2281341"/>
            <a:chOff x="0" y="0"/>
            <a:chExt cx="3682368" cy="3041788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3264797" cy="3041788"/>
              <a:chOff x="0" y="0"/>
              <a:chExt cx="812800" cy="75728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75728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57280">
                    <a:moveTo>
                      <a:pt x="406400" y="0"/>
                    </a:moveTo>
                    <a:cubicBezTo>
                      <a:pt x="181951" y="0"/>
                      <a:pt x="0" y="169523"/>
                      <a:pt x="0" y="378640"/>
                    </a:cubicBezTo>
                    <a:cubicBezTo>
                      <a:pt x="0" y="587757"/>
                      <a:pt x="181951" y="757280"/>
                      <a:pt x="406400" y="757280"/>
                    </a:cubicBezTo>
                    <a:cubicBezTo>
                      <a:pt x="630849" y="757280"/>
                      <a:pt x="812800" y="587757"/>
                      <a:pt x="812800" y="378640"/>
                    </a:cubicBezTo>
                    <a:cubicBezTo>
                      <a:pt x="812800" y="169523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684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23370"/>
                <a:ext cx="660400" cy="662915"/>
              </a:xfrm>
              <a:prstGeom prst="rect">
                <a:avLst/>
              </a:prstGeom>
            </p:spPr>
            <p:txBody>
              <a:bodyPr lIns="25664" tIns="25664" rIns="25664" bIns="25664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464619" y="190187"/>
              <a:ext cx="3217749" cy="2149188"/>
            </a:xfrm>
            <a:custGeom>
              <a:avLst/>
              <a:gdLst/>
              <a:ahLst/>
              <a:cxnLst/>
              <a:rect l="l" t="t" r="r" b="b"/>
              <a:pathLst>
                <a:path w="3217749" h="2149188">
                  <a:moveTo>
                    <a:pt x="0" y="0"/>
                  </a:moveTo>
                  <a:lnTo>
                    <a:pt x="3217749" y="0"/>
                  </a:lnTo>
                  <a:lnTo>
                    <a:pt x="3217749" y="2149188"/>
                  </a:lnTo>
                  <a:lnTo>
                    <a:pt x="0" y="2149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25" name="Freeform 25"/>
          <p:cNvSpPr/>
          <p:nvPr/>
        </p:nvSpPr>
        <p:spPr>
          <a:xfrm>
            <a:off x="12875560" y="3473385"/>
            <a:ext cx="4398899" cy="6176054"/>
          </a:xfrm>
          <a:custGeom>
            <a:avLst/>
            <a:gdLst/>
            <a:ahLst/>
            <a:cxnLst/>
            <a:rect l="l" t="t" r="r" b="b"/>
            <a:pathLst>
              <a:path w="4398899" h="6176054">
                <a:moveTo>
                  <a:pt x="0" y="0"/>
                </a:moveTo>
                <a:lnTo>
                  <a:pt x="4398899" y="0"/>
                </a:lnTo>
                <a:lnTo>
                  <a:pt x="4398899" y="6176054"/>
                </a:lnTo>
                <a:lnTo>
                  <a:pt x="0" y="617605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26" name="TextBox 26"/>
          <p:cNvSpPr txBox="1"/>
          <p:nvPr/>
        </p:nvSpPr>
        <p:spPr>
          <a:xfrm>
            <a:off x="800680" y="1372206"/>
            <a:ext cx="1309010" cy="38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227" b="1">
                <a:solidFill>
                  <a:srgbClr val="FFFFFF"/>
                </a:solidFill>
                <a:latin typeface="เอฟซี ไอคอนิก Medium"/>
                <a:ea typeface="เอฟซี ไอคอนิก Medium"/>
                <a:cs typeface="เอฟซี ไอคอนิก Medium"/>
                <a:sym typeface="เอฟซี ไอคอนิก Medium"/>
              </a:rPr>
              <a:t>หน้าหลัก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31543" y="3033508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1F5684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ที่มาความสำคัญ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31543" y="4260070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วัตถุประสงค์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31543" y="5606697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ผลการดำเนินงาน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23222" y="7079443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โครงการ/กิจกรรม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23222" y="8271791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ผลสำเร็จ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251822" y="1246636"/>
            <a:ext cx="5604258" cy="2104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27"/>
              </a:lnSpc>
            </a:pPr>
            <a:r>
              <a:rPr lang="en-US" sz="7411" b="1" spc="222">
                <a:solidFill>
                  <a:srgbClr val="0D3B66"/>
                </a:solidFill>
                <a:latin typeface="Prompt Bold"/>
                <a:ea typeface="Prompt Bold"/>
                <a:cs typeface="Prompt Bold"/>
                <a:sym typeface="Prompt Bold"/>
              </a:rPr>
              <a:t>ที่มา</a:t>
            </a:r>
          </a:p>
          <a:p>
            <a:pPr algn="l">
              <a:lnSpc>
                <a:spcPts val="8227"/>
              </a:lnSpc>
            </a:pPr>
            <a:r>
              <a:rPr lang="en-US" sz="7411" b="1" spc="222">
                <a:solidFill>
                  <a:srgbClr val="0D3B66"/>
                </a:solidFill>
                <a:latin typeface="Prompt Bold"/>
                <a:ea typeface="Prompt Bold"/>
                <a:cs typeface="Prompt Bold"/>
                <a:sym typeface="Prompt Bold"/>
              </a:rPr>
              <a:t>ความสำคัญ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59889" y="3898481"/>
            <a:ext cx="8035600" cy="5127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8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แผนปฏิบัติการด้านการส่งเสริมคุณธรรมแห่งชาติ</a:t>
            </a:r>
            <a:r>
              <a:rPr lang="en-US" sz="28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</a:p>
          <a:p>
            <a:pPr algn="l">
              <a:lnSpc>
                <a:spcPts val="4059"/>
              </a:lnSpc>
            </a:pPr>
            <a:r>
              <a:rPr lang="en-US" sz="28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ระยะที่</a:t>
            </a:r>
            <a:r>
              <a:rPr lang="en-US" sz="28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2 (</a:t>
            </a:r>
            <a:r>
              <a:rPr lang="en-US" sz="28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พ.ศ</a:t>
            </a:r>
            <a:r>
              <a:rPr lang="en-US" sz="28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. 2566-2570) </a:t>
            </a:r>
            <a:r>
              <a:rPr lang="en-US" sz="28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ได้กำหนดคุณธรรมที่พึงประสงค์สำหรับสังคมไทย</a:t>
            </a:r>
            <a:r>
              <a:rPr lang="en-US" sz="28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5 </a:t>
            </a:r>
            <a:r>
              <a:rPr lang="en-US" sz="28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ประการ</a:t>
            </a:r>
            <a:r>
              <a:rPr lang="en-US" sz="28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“</a:t>
            </a:r>
            <a:r>
              <a:rPr lang="en-US" sz="28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พอเพียง</a:t>
            </a:r>
            <a:r>
              <a:rPr lang="en-US" sz="28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วินัย</a:t>
            </a:r>
            <a:r>
              <a:rPr lang="en-US" sz="28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สุจริต</a:t>
            </a:r>
            <a:r>
              <a:rPr lang="en-US" sz="28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จิตอาสา</a:t>
            </a:r>
            <a:r>
              <a:rPr lang="en-US" sz="28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กตัญญู</a:t>
            </a:r>
            <a:r>
              <a:rPr lang="en-US" sz="28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” </a:t>
            </a:r>
            <a:r>
              <a:rPr lang="en-US" sz="28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เพื่อนำสู่การเป็นคนดี</a:t>
            </a:r>
            <a:r>
              <a:rPr lang="en-US" sz="28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</a:p>
          <a:p>
            <a:pPr algn="l">
              <a:lnSpc>
                <a:spcPts val="4059"/>
              </a:lnSpc>
            </a:pPr>
            <a:r>
              <a:rPr lang="en-US" sz="28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มีคุณธรรม</a:t>
            </a:r>
            <a:r>
              <a:rPr lang="en-US" sz="28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และเป็น</a:t>
            </a:r>
            <a:r>
              <a:rPr lang="en-US" sz="28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“</a:t>
            </a:r>
            <a:r>
              <a:rPr lang="en-US" sz="28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มนุษย์ที่สมบูรณ์</a:t>
            </a:r>
            <a:r>
              <a:rPr lang="en-US" sz="28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” </a:t>
            </a:r>
            <a:r>
              <a:rPr lang="en-US" sz="28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น้อมนำหลักธรรมทางศาสนา</a:t>
            </a:r>
            <a:r>
              <a:rPr lang="en-US" sz="28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หลักปรัชญาของเศรษฐกิจพอเพียง</a:t>
            </a:r>
            <a:r>
              <a:rPr lang="en-US" sz="28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และรักษาสืบสานวิถีวัฒนธรรมไทยที่ดีงาม</a:t>
            </a:r>
            <a:r>
              <a:rPr lang="en-US" sz="28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ซึ่งเป็นหลักคิดในการดำรงชีวิต</a:t>
            </a:r>
            <a:r>
              <a:rPr lang="en-US" sz="28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และการพัฒนาคุณธรรมให้ปรากฏชัดเป็นรูปธรรมในสังคม</a:t>
            </a:r>
            <a:endParaRPr lang="en-US" sz="2899" dirty="0">
              <a:solidFill>
                <a:srgbClr val="1F5684"/>
              </a:solidFill>
              <a:latin typeface="Prompt"/>
              <a:ea typeface="Prompt"/>
              <a:cs typeface="Prompt"/>
              <a:sym typeface="Prompt"/>
            </a:endParaRPr>
          </a:p>
          <a:p>
            <a:pPr algn="l">
              <a:lnSpc>
                <a:spcPts val="4059"/>
              </a:lnSpc>
            </a:pPr>
            <a:endParaRPr lang="en-US" sz="2899" dirty="0">
              <a:solidFill>
                <a:srgbClr val="1F5684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543" y="231543"/>
            <a:ext cx="17824914" cy="9823914"/>
            <a:chOff x="0" y="0"/>
            <a:chExt cx="4694628" cy="25873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4627" cy="2587368"/>
            </a:xfrm>
            <a:custGeom>
              <a:avLst/>
              <a:gdLst/>
              <a:ahLst/>
              <a:cxnLst/>
              <a:rect l="l" t="t" r="r" b="b"/>
              <a:pathLst>
                <a:path w="4694627" h="2587368">
                  <a:moveTo>
                    <a:pt x="26494" y="0"/>
                  </a:moveTo>
                  <a:lnTo>
                    <a:pt x="4668133" y="0"/>
                  </a:lnTo>
                  <a:cubicBezTo>
                    <a:pt x="4682766" y="0"/>
                    <a:pt x="4694627" y="11862"/>
                    <a:pt x="4694627" y="26494"/>
                  </a:cubicBezTo>
                  <a:lnTo>
                    <a:pt x="4694627" y="2560874"/>
                  </a:lnTo>
                  <a:cubicBezTo>
                    <a:pt x="4694627" y="2575506"/>
                    <a:pt x="4682766" y="2587368"/>
                    <a:pt x="4668133" y="2587368"/>
                  </a:cubicBezTo>
                  <a:lnTo>
                    <a:pt x="26494" y="2587368"/>
                  </a:lnTo>
                  <a:cubicBezTo>
                    <a:pt x="11862" y="2587368"/>
                    <a:pt x="0" y="2575506"/>
                    <a:pt x="0" y="2560874"/>
                  </a:cubicBezTo>
                  <a:lnTo>
                    <a:pt x="0" y="26494"/>
                  </a:lnTo>
                  <a:cubicBezTo>
                    <a:pt x="0" y="11862"/>
                    <a:pt x="11862" y="0"/>
                    <a:pt x="26494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94628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1543" y="231543"/>
            <a:ext cx="2447285" cy="9823914"/>
            <a:chOff x="0" y="0"/>
            <a:chExt cx="644552" cy="25873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4552" cy="2587368"/>
            </a:xfrm>
            <a:custGeom>
              <a:avLst/>
              <a:gdLst/>
              <a:ahLst/>
              <a:cxnLst/>
              <a:rect l="l" t="t" r="r" b="b"/>
              <a:pathLst>
                <a:path w="644552" h="2587368">
                  <a:moveTo>
                    <a:pt x="192972" y="0"/>
                  </a:moveTo>
                  <a:lnTo>
                    <a:pt x="451581" y="0"/>
                  </a:lnTo>
                  <a:cubicBezTo>
                    <a:pt x="502760" y="0"/>
                    <a:pt x="551843" y="20331"/>
                    <a:pt x="588032" y="56520"/>
                  </a:cubicBezTo>
                  <a:cubicBezTo>
                    <a:pt x="624222" y="92709"/>
                    <a:pt x="644552" y="141793"/>
                    <a:pt x="644552" y="192972"/>
                  </a:cubicBezTo>
                  <a:lnTo>
                    <a:pt x="644552" y="2394396"/>
                  </a:lnTo>
                  <a:cubicBezTo>
                    <a:pt x="644552" y="2445576"/>
                    <a:pt x="624222" y="2494659"/>
                    <a:pt x="588032" y="2530848"/>
                  </a:cubicBezTo>
                  <a:cubicBezTo>
                    <a:pt x="551843" y="2567037"/>
                    <a:pt x="502760" y="2587368"/>
                    <a:pt x="451581" y="2587368"/>
                  </a:cubicBezTo>
                  <a:lnTo>
                    <a:pt x="192972" y="2587368"/>
                  </a:lnTo>
                  <a:cubicBezTo>
                    <a:pt x="141793" y="2587368"/>
                    <a:pt x="92709" y="2567037"/>
                    <a:pt x="56520" y="2530848"/>
                  </a:cubicBezTo>
                  <a:cubicBezTo>
                    <a:pt x="20331" y="2494659"/>
                    <a:pt x="0" y="2445576"/>
                    <a:pt x="0" y="2394396"/>
                  </a:cubicBezTo>
                  <a:lnTo>
                    <a:pt x="0" y="192972"/>
                  </a:lnTo>
                  <a:cubicBezTo>
                    <a:pt x="0" y="141793"/>
                    <a:pt x="20331" y="92709"/>
                    <a:pt x="56520" y="56520"/>
                  </a:cubicBezTo>
                  <a:cubicBezTo>
                    <a:pt x="92709" y="20331"/>
                    <a:pt x="141793" y="0"/>
                    <a:pt x="192972" y="0"/>
                  </a:cubicBezTo>
                  <a:close/>
                </a:path>
              </a:pathLst>
            </a:custGeom>
            <a:solidFill>
              <a:srgbClr val="1F568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44552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1543" y="6082336"/>
            <a:ext cx="3065925" cy="1380486"/>
            <a:chOff x="0" y="0"/>
            <a:chExt cx="807486" cy="3635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7486" cy="363585"/>
            </a:xfrm>
            <a:custGeom>
              <a:avLst/>
              <a:gdLst/>
              <a:ahLst/>
              <a:cxnLst/>
              <a:rect l="l" t="t" r="r" b="b"/>
              <a:pathLst>
                <a:path w="807486" h="363585">
                  <a:moveTo>
                    <a:pt x="101006" y="0"/>
                  </a:moveTo>
                  <a:lnTo>
                    <a:pt x="706480" y="0"/>
                  </a:lnTo>
                  <a:cubicBezTo>
                    <a:pt x="762265" y="0"/>
                    <a:pt x="807486" y="45222"/>
                    <a:pt x="807486" y="101006"/>
                  </a:cubicBezTo>
                  <a:lnTo>
                    <a:pt x="807486" y="262579"/>
                  </a:lnTo>
                  <a:cubicBezTo>
                    <a:pt x="807486" y="318363"/>
                    <a:pt x="762265" y="363585"/>
                    <a:pt x="706480" y="363585"/>
                  </a:cubicBezTo>
                  <a:lnTo>
                    <a:pt x="101006" y="363585"/>
                  </a:lnTo>
                  <a:cubicBezTo>
                    <a:pt x="45222" y="363585"/>
                    <a:pt x="0" y="318363"/>
                    <a:pt x="0" y="262579"/>
                  </a:cubicBezTo>
                  <a:lnTo>
                    <a:pt x="0" y="101006"/>
                  </a:lnTo>
                  <a:cubicBezTo>
                    <a:pt x="0" y="45222"/>
                    <a:pt x="45222" y="0"/>
                    <a:pt x="101006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07486" cy="411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04041" y="660876"/>
            <a:ext cx="702289" cy="702289"/>
          </a:xfrm>
          <a:custGeom>
            <a:avLst/>
            <a:gdLst/>
            <a:ahLst/>
            <a:cxnLst/>
            <a:rect l="l" t="t" r="r" b="b"/>
            <a:pathLst>
              <a:path w="702289" h="702289">
                <a:moveTo>
                  <a:pt x="0" y="0"/>
                </a:moveTo>
                <a:lnTo>
                  <a:pt x="702289" y="0"/>
                </a:lnTo>
                <a:lnTo>
                  <a:pt x="702289" y="702289"/>
                </a:lnTo>
                <a:lnTo>
                  <a:pt x="0" y="702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2339" y="2216203"/>
            <a:ext cx="825693" cy="750630"/>
          </a:xfrm>
          <a:custGeom>
            <a:avLst/>
            <a:gdLst/>
            <a:ahLst/>
            <a:cxnLst/>
            <a:rect l="l" t="t" r="r" b="b"/>
            <a:pathLst>
              <a:path w="825693" h="750630">
                <a:moveTo>
                  <a:pt x="0" y="0"/>
                </a:moveTo>
                <a:lnTo>
                  <a:pt x="825693" y="0"/>
                </a:lnTo>
                <a:lnTo>
                  <a:pt x="825693" y="750630"/>
                </a:lnTo>
                <a:lnTo>
                  <a:pt x="0" y="750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7398" y="6221943"/>
            <a:ext cx="718932" cy="790825"/>
          </a:xfrm>
          <a:custGeom>
            <a:avLst/>
            <a:gdLst/>
            <a:ahLst/>
            <a:cxnLst/>
            <a:rect l="l" t="t" r="r" b="b"/>
            <a:pathLst>
              <a:path w="718932" h="790825">
                <a:moveTo>
                  <a:pt x="0" y="0"/>
                </a:moveTo>
                <a:lnTo>
                  <a:pt x="718932" y="0"/>
                </a:lnTo>
                <a:lnTo>
                  <a:pt x="718932" y="790825"/>
                </a:lnTo>
                <a:lnTo>
                  <a:pt x="0" y="790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7841" y="7599440"/>
            <a:ext cx="996681" cy="634252"/>
          </a:xfrm>
          <a:custGeom>
            <a:avLst/>
            <a:gdLst/>
            <a:ahLst/>
            <a:cxnLst/>
            <a:rect l="l" t="t" r="r" b="b"/>
            <a:pathLst>
              <a:path w="996681" h="634252">
                <a:moveTo>
                  <a:pt x="0" y="0"/>
                </a:moveTo>
                <a:lnTo>
                  <a:pt x="996681" y="0"/>
                </a:lnTo>
                <a:lnTo>
                  <a:pt x="996681" y="634251"/>
                </a:lnTo>
                <a:lnTo>
                  <a:pt x="0" y="634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769134" y="992356"/>
            <a:ext cx="1841582" cy="2444685"/>
            <a:chOff x="0" y="0"/>
            <a:chExt cx="379892" cy="5043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9892" cy="504304"/>
            </a:xfrm>
            <a:custGeom>
              <a:avLst/>
              <a:gdLst/>
              <a:ahLst/>
              <a:cxnLst/>
              <a:rect l="l" t="t" r="r" b="b"/>
              <a:pathLst>
                <a:path w="379892" h="504304">
                  <a:moveTo>
                    <a:pt x="0" y="0"/>
                  </a:moveTo>
                  <a:lnTo>
                    <a:pt x="379892" y="0"/>
                  </a:lnTo>
                  <a:lnTo>
                    <a:pt x="379892" y="504304"/>
                  </a:lnTo>
                  <a:lnTo>
                    <a:pt x="0" y="504304"/>
                  </a:lnTo>
                  <a:close/>
                </a:path>
              </a:pathLst>
            </a:custGeom>
            <a:solidFill>
              <a:srgbClr val="9DD1FF">
                <a:alpha val="62745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79892" cy="55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00680" y="1372206"/>
            <a:ext cx="1309010" cy="38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227" b="1">
                <a:solidFill>
                  <a:srgbClr val="FFFFFF"/>
                </a:solidFill>
                <a:latin typeface="เอฟซี ไอคอนิก Medium"/>
                <a:ea typeface="เอฟซี ไอคอนิก Medium"/>
                <a:cs typeface="เอฟซี ไอคอนิก Medium"/>
                <a:sym typeface="เอฟซี ไอคอนิก Medium"/>
              </a:rPr>
              <a:t>หน้าหลัก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31543" y="3033508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ที่มาความสำคัญ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1543" y="5606697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ผลการดำเนินงาน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31543" y="6984193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1F5684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โครงการ/กิจกรรม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3222" y="8271791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ผลสำเร็จ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31543" y="4260070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วัตถุประสงค์</a:t>
            </a:r>
          </a:p>
        </p:txBody>
      </p:sp>
      <p:sp>
        <p:nvSpPr>
          <p:cNvPr id="24" name="Freeform 24"/>
          <p:cNvSpPr/>
          <p:nvPr/>
        </p:nvSpPr>
        <p:spPr>
          <a:xfrm>
            <a:off x="1140302" y="3622617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8"/>
                </a:lnTo>
                <a:lnTo>
                  <a:pt x="0" y="666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140302" y="4846741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9"/>
                </a:lnTo>
                <a:lnTo>
                  <a:pt x="0" y="6660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5075010" y="310178"/>
            <a:ext cx="2761776" cy="2281341"/>
            <a:chOff x="0" y="0"/>
            <a:chExt cx="3682368" cy="3041788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3264797" cy="3041788"/>
              <a:chOff x="0" y="0"/>
              <a:chExt cx="812800" cy="75728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75728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57280">
                    <a:moveTo>
                      <a:pt x="406400" y="0"/>
                    </a:moveTo>
                    <a:cubicBezTo>
                      <a:pt x="181951" y="0"/>
                      <a:pt x="0" y="169523"/>
                      <a:pt x="0" y="378640"/>
                    </a:cubicBezTo>
                    <a:cubicBezTo>
                      <a:pt x="0" y="587757"/>
                      <a:pt x="181951" y="757280"/>
                      <a:pt x="406400" y="757280"/>
                    </a:cubicBezTo>
                    <a:cubicBezTo>
                      <a:pt x="630849" y="757280"/>
                      <a:pt x="812800" y="587757"/>
                      <a:pt x="812800" y="378640"/>
                    </a:cubicBezTo>
                    <a:cubicBezTo>
                      <a:pt x="812800" y="169523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684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23370"/>
                <a:ext cx="660400" cy="662915"/>
              </a:xfrm>
              <a:prstGeom prst="rect">
                <a:avLst/>
              </a:prstGeom>
            </p:spPr>
            <p:txBody>
              <a:bodyPr lIns="25664" tIns="25664" rIns="25664" bIns="25664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>
              <a:off x="464619" y="190187"/>
              <a:ext cx="3217749" cy="2149188"/>
            </a:xfrm>
            <a:custGeom>
              <a:avLst/>
              <a:gdLst/>
              <a:ahLst/>
              <a:cxnLst/>
              <a:rect l="l" t="t" r="r" b="b"/>
              <a:pathLst>
                <a:path w="3217749" h="2149188">
                  <a:moveTo>
                    <a:pt x="0" y="0"/>
                  </a:moveTo>
                  <a:lnTo>
                    <a:pt x="3217749" y="0"/>
                  </a:lnTo>
                  <a:lnTo>
                    <a:pt x="3217749" y="2149188"/>
                  </a:lnTo>
                  <a:lnTo>
                    <a:pt x="0" y="2149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31" name="TextBox 31"/>
          <p:cNvSpPr txBox="1"/>
          <p:nvPr/>
        </p:nvSpPr>
        <p:spPr>
          <a:xfrm>
            <a:off x="3769134" y="8124143"/>
            <a:ext cx="7405620" cy="512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จัดกิจกรรมด้านจิตอาสา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ไม่น้อยกว่า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4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กิจกรรม</a:t>
            </a:r>
            <a:endParaRPr lang="en-US" sz="2800" dirty="0">
              <a:solidFill>
                <a:srgbClr val="1F5684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3769134" y="3833120"/>
            <a:ext cx="9911183" cy="2112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การจัดกิจกรรม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“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เปลี่ยนขยะให้เป็นบุญ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”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เพื่อให้บุคลากรร่วมกันบริจาคโดยนำขวดพลาสติก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ส่งต่อให้กับศูนย์การเรียนรู้สิ่งแวดล้อมวัดจากแดง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อำเภอพระประแดง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จังหวัดสมุทรปราการ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เพื่อนำขวดพลาสติกมารีไซเคิลทำเป็นผ้าบังสุกุล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จีวรพระ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769134" y="7333568"/>
            <a:ext cx="3066422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ตัวชี้วัด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991224" y="763756"/>
            <a:ext cx="8898892" cy="144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8. </a:t>
            </a:r>
            <a:r>
              <a:rPr lang="en-US" sz="8000" b="1" spc="56" dirty="0" err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โครงการจิตอาสา</a:t>
            </a: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610716" y="2021055"/>
            <a:ext cx="8808596" cy="124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99"/>
              </a:lnSpc>
            </a:pPr>
            <a:r>
              <a:rPr lang="en-US" sz="6999" b="1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“เปลี่ยนขยะให้เป็นบุญ”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136904" y="6194319"/>
            <a:ext cx="4196587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 b="1" dirty="0" err="1">
                <a:solidFill>
                  <a:srgbClr val="0097B2"/>
                </a:solidFill>
                <a:latin typeface="Prompt Bold"/>
                <a:ea typeface="Prompt Bold"/>
                <a:cs typeface="Prompt Bold"/>
                <a:sym typeface="Prompt Bold"/>
              </a:rPr>
              <a:t>ผลความสำเร็จ</a:t>
            </a:r>
            <a:endParaRPr lang="en-US" sz="3999" b="1" dirty="0">
              <a:solidFill>
                <a:srgbClr val="0097B2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769134" y="6203007"/>
            <a:ext cx="9968324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คุณธรรมเป้าหมาย : ด้านจิตอาสา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136904" y="6622967"/>
            <a:ext cx="4196587" cy="1800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99"/>
              </a:lnSpc>
            </a:pPr>
            <a:r>
              <a:rPr lang="en-US" sz="9999" b="1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100%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allAtOnce"/>
      <p:bldP spid="32" grpId="0" build="allAtOnce"/>
      <p:bldP spid="33" grpId="0" build="allAtOnce"/>
      <p:bldP spid="34" grpId="0" build="allAtOnce"/>
      <p:bldP spid="35" grpId="0" build="allAtOnce"/>
      <p:bldP spid="36" grpId="0" build="allAtOnce"/>
      <p:bldP spid="37" grpId="0" build="allAtOnce"/>
      <p:bldP spid="38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543" y="231543"/>
            <a:ext cx="17824914" cy="9823914"/>
            <a:chOff x="0" y="0"/>
            <a:chExt cx="4694628" cy="25873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4627" cy="2587368"/>
            </a:xfrm>
            <a:custGeom>
              <a:avLst/>
              <a:gdLst/>
              <a:ahLst/>
              <a:cxnLst/>
              <a:rect l="l" t="t" r="r" b="b"/>
              <a:pathLst>
                <a:path w="4694627" h="2587368">
                  <a:moveTo>
                    <a:pt x="26494" y="0"/>
                  </a:moveTo>
                  <a:lnTo>
                    <a:pt x="4668133" y="0"/>
                  </a:lnTo>
                  <a:cubicBezTo>
                    <a:pt x="4682766" y="0"/>
                    <a:pt x="4694627" y="11862"/>
                    <a:pt x="4694627" y="26494"/>
                  </a:cubicBezTo>
                  <a:lnTo>
                    <a:pt x="4694627" y="2560874"/>
                  </a:lnTo>
                  <a:cubicBezTo>
                    <a:pt x="4694627" y="2575506"/>
                    <a:pt x="4682766" y="2587368"/>
                    <a:pt x="4668133" y="2587368"/>
                  </a:cubicBezTo>
                  <a:lnTo>
                    <a:pt x="26494" y="2587368"/>
                  </a:lnTo>
                  <a:cubicBezTo>
                    <a:pt x="11862" y="2587368"/>
                    <a:pt x="0" y="2575506"/>
                    <a:pt x="0" y="2560874"/>
                  </a:cubicBezTo>
                  <a:lnTo>
                    <a:pt x="0" y="26494"/>
                  </a:lnTo>
                  <a:cubicBezTo>
                    <a:pt x="0" y="11862"/>
                    <a:pt x="11862" y="0"/>
                    <a:pt x="26494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94628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1543" y="231543"/>
            <a:ext cx="2447285" cy="9823914"/>
            <a:chOff x="0" y="0"/>
            <a:chExt cx="644552" cy="25873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4552" cy="2587368"/>
            </a:xfrm>
            <a:custGeom>
              <a:avLst/>
              <a:gdLst/>
              <a:ahLst/>
              <a:cxnLst/>
              <a:rect l="l" t="t" r="r" b="b"/>
              <a:pathLst>
                <a:path w="644552" h="2587368">
                  <a:moveTo>
                    <a:pt x="192972" y="0"/>
                  </a:moveTo>
                  <a:lnTo>
                    <a:pt x="451581" y="0"/>
                  </a:lnTo>
                  <a:cubicBezTo>
                    <a:pt x="502760" y="0"/>
                    <a:pt x="551843" y="20331"/>
                    <a:pt x="588032" y="56520"/>
                  </a:cubicBezTo>
                  <a:cubicBezTo>
                    <a:pt x="624222" y="92709"/>
                    <a:pt x="644552" y="141793"/>
                    <a:pt x="644552" y="192972"/>
                  </a:cubicBezTo>
                  <a:lnTo>
                    <a:pt x="644552" y="2394396"/>
                  </a:lnTo>
                  <a:cubicBezTo>
                    <a:pt x="644552" y="2445576"/>
                    <a:pt x="624222" y="2494659"/>
                    <a:pt x="588032" y="2530848"/>
                  </a:cubicBezTo>
                  <a:cubicBezTo>
                    <a:pt x="551843" y="2567037"/>
                    <a:pt x="502760" y="2587368"/>
                    <a:pt x="451581" y="2587368"/>
                  </a:cubicBezTo>
                  <a:lnTo>
                    <a:pt x="192972" y="2587368"/>
                  </a:lnTo>
                  <a:cubicBezTo>
                    <a:pt x="141793" y="2587368"/>
                    <a:pt x="92709" y="2567037"/>
                    <a:pt x="56520" y="2530848"/>
                  </a:cubicBezTo>
                  <a:cubicBezTo>
                    <a:pt x="20331" y="2494659"/>
                    <a:pt x="0" y="2445576"/>
                    <a:pt x="0" y="2394396"/>
                  </a:cubicBezTo>
                  <a:lnTo>
                    <a:pt x="0" y="192972"/>
                  </a:lnTo>
                  <a:cubicBezTo>
                    <a:pt x="0" y="141793"/>
                    <a:pt x="20331" y="92709"/>
                    <a:pt x="56520" y="56520"/>
                  </a:cubicBezTo>
                  <a:cubicBezTo>
                    <a:pt x="92709" y="20331"/>
                    <a:pt x="141793" y="0"/>
                    <a:pt x="192972" y="0"/>
                  </a:cubicBezTo>
                  <a:close/>
                </a:path>
              </a:pathLst>
            </a:custGeom>
            <a:solidFill>
              <a:srgbClr val="1F568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44552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1543" y="6082336"/>
            <a:ext cx="3065925" cy="1380486"/>
            <a:chOff x="0" y="0"/>
            <a:chExt cx="807486" cy="3635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7486" cy="363585"/>
            </a:xfrm>
            <a:custGeom>
              <a:avLst/>
              <a:gdLst/>
              <a:ahLst/>
              <a:cxnLst/>
              <a:rect l="l" t="t" r="r" b="b"/>
              <a:pathLst>
                <a:path w="807486" h="363585">
                  <a:moveTo>
                    <a:pt x="101006" y="0"/>
                  </a:moveTo>
                  <a:lnTo>
                    <a:pt x="706480" y="0"/>
                  </a:lnTo>
                  <a:cubicBezTo>
                    <a:pt x="762265" y="0"/>
                    <a:pt x="807486" y="45222"/>
                    <a:pt x="807486" y="101006"/>
                  </a:cubicBezTo>
                  <a:lnTo>
                    <a:pt x="807486" y="262579"/>
                  </a:lnTo>
                  <a:cubicBezTo>
                    <a:pt x="807486" y="318363"/>
                    <a:pt x="762265" y="363585"/>
                    <a:pt x="706480" y="363585"/>
                  </a:cubicBezTo>
                  <a:lnTo>
                    <a:pt x="101006" y="363585"/>
                  </a:lnTo>
                  <a:cubicBezTo>
                    <a:pt x="45222" y="363585"/>
                    <a:pt x="0" y="318363"/>
                    <a:pt x="0" y="262579"/>
                  </a:cubicBezTo>
                  <a:lnTo>
                    <a:pt x="0" y="101006"/>
                  </a:lnTo>
                  <a:cubicBezTo>
                    <a:pt x="0" y="45222"/>
                    <a:pt x="45222" y="0"/>
                    <a:pt x="101006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07486" cy="411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04041" y="660876"/>
            <a:ext cx="702289" cy="702289"/>
          </a:xfrm>
          <a:custGeom>
            <a:avLst/>
            <a:gdLst/>
            <a:ahLst/>
            <a:cxnLst/>
            <a:rect l="l" t="t" r="r" b="b"/>
            <a:pathLst>
              <a:path w="702289" h="702289">
                <a:moveTo>
                  <a:pt x="0" y="0"/>
                </a:moveTo>
                <a:lnTo>
                  <a:pt x="702289" y="0"/>
                </a:lnTo>
                <a:lnTo>
                  <a:pt x="702289" y="702289"/>
                </a:lnTo>
                <a:lnTo>
                  <a:pt x="0" y="702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2339" y="2216203"/>
            <a:ext cx="825693" cy="750630"/>
          </a:xfrm>
          <a:custGeom>
            <a:avLst/>
            <a:gdLst/>
            <a:ahLst/>
            <a:cxnLst/>
            <a:rect l="l" t="t" r="r" b="b"/>
            <a:pathLst>
              <a:path w="825693" h="750630">
                <a:moveTo>
                  <a:pt x="0" y="0"/>
                </a:moveTo>
                <a:lnTo>
                  <a:pt x="825693" y="0"/>
                </a:lnTo>
                <a:lnTo>
                  <a:pt x="825693" y="750630"/>
                </a:lnTo>
                <a:lnTo>
                  <a:pt x="0" y="750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7398" y="6221943"/>
            <a:ext cx="718932" cy="790825"/>
          </a:xfrm>
          <a:custGeom>
            <a:avLst/>
            <a:gdLst/>
            <a:ahLst/>
            <a:cxnLst/>
            <a:rect l="l" t="t" r="r" b="b"/>
            <a:pathLst>
              <a:path w="718932" h="790825">
                <a:moveTo>
                  <a:pt x="0" y="0"/>
                </a:moveTo>
                <a:lnTo>
                  <a:pt x="718932" y="0"/>
                </a:lnTo>
                <a:lnTo>
                  <a:pt x="718932" y="790825"/>
                </a:lnTo>
                <a:lnTo>
                  <a:pt x="0" y="790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7841" y="7599440"/>
            <a:ext cx="996681" cy="634252"/>
          </a:xfrm>
          <a:custGeom>
            <a:avLst/>
            <a:gdLst/>
            <a:ahLst/>
            <a:cxnLst/>
            <a:rect l="l" t="t" r="r" b="b"/>
            <a:pathLst>
              <a:path w="996681" h="634252">
                <a:moveTo>
                  <a:pt x="0" y="0"/>
                </a:moveTo>
                <a:lnTo>
                  <a:pt x="996681" y="0"/>
                </a:lnTo>
                <a:lnTo>
                  <a:pt x="996681" y="634251"/>
                </a:lnTo>
                <a:lnTo>
                  <a:pt x="0" y="634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769134" y="992356"/>
            <a:ext cx="1841582" cy="2444685"/>
            <a:chOff x="0" y="0"/>
            <a:chExt cx="379892" cy="5043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9892" cy="504304"/>
            </a:xfrm>
            <a:custGeom>
              <a:avLst/>
              <a:gdLst/>
              <a:ahLst/>
              <a:cxnLst/>
              <a:rect l="l" t="t" r="r" b="b"/>
              <a:pathLst>
                <a:path w="379892" h="504304">
                  <a:moveTo>
                    <a:pt x="0" y="0"/>
                  </a:moveTo>
                  <a:lnTo>
                    <a:pt x="379892" y="0"/>
                  </a:lnTo>
                  <a:lnTo>
                    <a:pt x="379892" y="504304"/>
                  </a:lnTo>
                  <a:lnTo>
                    <a:pt x="0" y="504304"/>
                  </a:lnTo>
                  <a:close/>
                </a:path>
              </a:pathLst>
            </a:custGeom>
            <a:solidFill>
              <a:srgbClr val="9DD1FF">
                <a:alpha val="62745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79892" cy="55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140302" y="3622617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8"/>
                </a:lnTo>
                <a:lnTo>
                  <a:pt x="0" y="666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40302" y="4846741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9"/>
                </a:lnTo>
                <a:lnTo>
                  <a:pt x="0" y="6660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5075010" y="310178"/>
            <a:ext cx="2761776" cy="2281341"/>
            <a:chOff x="0" y="0"/>
            <a:chExt cx="3682368" cy="3041788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3264797" cy="3041788"/>
              <a:chOff x="0" y="0"/>
              <a:chExt cx="812800" cy="75728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75728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57280">
                    <a:moveTo>
                      <a:pt x="406400" y="0"/>
                    </a:moveTo>
                    <a:cubicBezTo>
                      <a:pt x="181951" y="0"/>
                      <a:pt x="0" y="169523"/>
                      <a:pt x="0" y="378640"/>
                    </a:cubicBezTo>
                    <a:cubicBezTo>
                      <a:pt x="0" y="587757"/>
                      <a:pt x="181951" y="757280"/>
                      <a:pt x="406400" y="757280"/>
                    </a:cubicBezTo>
                    <a:cubicBezTo>
                      <a:pt x="630849" y="757280"/>
                      <a:pt x="812800" y="587757"/>
                      <a:pt x="812800" y="378640"/>
                    </a:cubicBezTo>
                    <a:cubicBezTo>
                      <a:pt x="812800" y="169523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684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23370"/>
                <a:ext cx="660400" cy="662915"/>
              </a:xfrm>
              <a:prstGeom prst="rect">
                <a:avLst/>
              </a:prstGeom>
            </p:spPr>
            <p:txBody>
              <a:bodyPr lIns="25664" tIns="25664" rIns="25664" bIns="25664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464619" y="190187"/>
              <a:ext cx="3217749" cy="2149188"/>
            </a:xfrm>
            <a:custGeom>
              <a:avLst/>
              <a:gdLst/>
              <a:ahLst/>
              <a:cxnLst/>
              <a:rect l="l" t="t" r="r" b="b"/>
              <a:pathLst>
                <a:path w="3217749" h="2149188">
                  <a:moveTo>
                    <a:pt x="0" y="0"/>
                  </a:moveTo>
                  <a:lnTo>
                    <a:pt x="3217749" y="0"/>
                  </a:lnTo>
                  <a:lnTo>
                    <a:pt x="3217749" y="2149188"/>
                  </a:lnTo>
                  <a:lnTo>
                    <a:pt x="0" y="2149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25" name="Freeform 25"/>
          <p:cNvSpPr/>
          <p:nvPr/>
        </p:nvSpPr>
        <p:spPr>
          <a:xfrm>
            <a:off x="3769134" y="3996570"/>
            <a:ext cx="7401021" cy="5552019"/>
          </a:xfrm>
          <a:custGeom>
            <a:avLst/>
            <a:gdLst/>
            <a:ahLst/>
            <a:cxnLst/>
            <a:rect l="l" t="t" r="r" b="b"/>
            <a:pathLst>
              <a:path w="7401021" h="5552019">
                <a:moveTo>
                  <a:pt x="0" y="0"/>
                </a:moveTo>
                <a:lnTo>
                  <a:pt x="7401021" y="0"/>
                </a:lnTo>
                <a:lnTo>
                  <a:pt x="7401021" y="5552018"/>
                </a:lnTo>
                <a:lnTo>
                  <a:pt x="0" y="555201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170155" y="3996570"/>
            <a:ext cx="6417371" cy="5552019"/>
          </a:xfrm>
          <a:custGeom>
            <a:avLst/>
            <a:gdLst/>
            <a:ahLst/>
            <a:cxnLst/>
            <a:rect l="l" t="t" r="r" b="b"/>
            <a:pathLst>
              <a:path w="6417371" h="5552019">
                <a:moveTo>
                  <a:pt x="0" y="0"/>
                </a:moveTo>
                <a:lnTo>
                  <a:pt x="6417371" y="0"/>
                </a:lnTo>
                <a:lnTo>
                  <a:pt x="6417371" y="5552018"/>
                </a:lnTo>
                <a:lnTo>
                  <a:pt x="0" y="555201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8634" t="-314" b="-314"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800680" y="1372206"/>
            <a:ext cx="1309010" cy="38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227" b="1">
                <a:solidFill>
                  <a:srgbClr val="FFFFFF"/>
                </a:solidFill>
                <a:latin typeface="เอฟซี ไอคอนิก Medium"/>
                <a:ea typeface="เอฟซี ไอคอนิก Medium"/>
                <a:cs typeface="เอฟซี ไอคอนิก Medium"/>
                <a:sym typeface="เอฟซี ไอคอนิก Medium"/>
              </a:rPr>
              <a:t>หน้าหลัก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31543" y="3033508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ที่มาความสำคัญ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31543" y="5606697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ผลการดำเนินงาน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31543" y="6984193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1F5684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โครงการ/กิจกรรม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23222" y="8271791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ผลสำเร็จ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31543" y="4260070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วัตถุประสงค์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91224" y="763756"/>
            <a:ext cx="8898892" cy="144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8. </a:t>
            </a:r>
            <a:r>
              <a:rPr lang="en-US" sz="8000" b="1" spc="56" dirty="0" err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โครงการจิตอาสา</a:t>
            </a: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610716" y="2021055"/>
            <a:ext cx="8808596" cy="124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99"/>
              </a:lnSpc>
            </a:pPr>
            <a:r>
              <a:rPr lang="en-US" sz="6999" b="1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“เปลี่ยนขยะให้เป็นบุญ”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allAtOnce"/>
      <p:bldP spid="34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543" y="231543"/>
            <a:ext cx="17824914" cy="9823914"/>
            <a:chOff x="0" y="0"/>
            <a:chExt cx="4694628" cy="25873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4627" cy="2587368"/>
            </a:xfrm>
            <a:custGeom>
              <a:avLst/>
              <a:gdLst/>
              <a:ahLst/>
              <a:cxnLst/>
              <a:rect l="l" t="t" r="r" b="b"/>
              <a:pathLst>
                <a:path w="4694627" h="2587368">
                  <a:moveTo>
                    <a:pt x="26494" y="0"/>
                  </a:moveTo>
                  <a:lnTo>
                    <a:pt x="4668133" y="0"/>
                  </a:lnTo>
                  <a:cubicBezTo>
                    <a:pt x="4682766" y="0"/>
                    <a:pt x="4694627" y="11862"/>
                    <a:pt x="4694627" y="26494"/>
                  </a:cubicBezTo>
                  <a:lnTo>
                    <a:pt x="4694627" y="2560874"/>
                  </a:lnTo>
                  <a:cubicBezTo>
                    <a:pt x="4694627" y="2575506"/>
                    <a:pt x="4682766" y="2587368"/>
                    <a:pt x="4668133" y="2587368"/>
                  </a:cubicBezTo>
                  <a:lnTo>
                    <a:pt x="26494" y="2587368"/>
                  </a:lnTo>
                  <a:cubicBezTo>
                    <a:pt x="11862" y="2587368"/>
                    <a:pt x="0" y="2575506"/>
                    <a:pt x="0" y="2560874"/>
                  </a:cubicBezTo>
                  <a:lnTo>
                    <a:pt x="0" y="26494"/>
                  </a:lnTo>
                  <a:cubicBezTo>
                    <a:pt x="0" y="11862"/>
                    <a:pt x="11862" y="0"/>
                    <a:pt x="26494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94628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1543" y="231543"/>
            <a:ext cx="2447285" cy="9823914"/>
            <a:chOff x="0" y="0"/>
            <a:chExt cx="644552" cy="25873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4552" cy="2587368"/>
            </a:xfrm>
            <a:custGeom>
              <a:avLst/>
              <a:gdLst/>
              <a:ahLst/>
              <a:cxnLst/>
              <a:rect l="l" t="t" r="r" b="b"/>
              <a:pathLst>
                <a:path w="644552" h="2587368">
                  <a:moveTo>
                    <a:pt x="192972" y="0"/>
                  </a:moveTo>
                  <a:lnTo>
                    <a:pt x="451581" y="0"/>
                  </a:lnTo>
                  <a:cubicBezTo>
                    <a:pt x="502760" y="0"/>
                    <a:pt x="551843" y="20331"/>
                    <a:pt x="588032" y="56520"/>
                  </a:cubicBezTo>
                  <a:cubicBezTo>
                    <a:pt x="624222" y="92709"/>
                    <a:pt x="644552" y="141793"/>
                    <a:pt x="644552" y="192972"/>
                  </a:cubicBezTo>
                  <a:lnTo>
                    <a:pt x="644552" y="2394396"/>
                  </a:lnTo>
                  <a:cubicBezTo>
                    <a:pt x="644552" y="2445576"/>
                    <a:pt x="624222" y="2494659"/>
                    <a:pt x="588032" y="2530848"/>
                  </a:cubicBezTo>
                  <a:cubicBezTo>
                    <a:pt x="551843" y="2567037"/>
                    <a:pt x="502760" y="2587368"/>
                    <a:pt x="451581" y="2587368"/>
                  </a:cubicBezTo>
                  <a:lnTo>
                    <a:pt x="192972" y="2587368"/>
                  </a:lnTo>
                  <a:cubicBezTo>
                    <a:pt x="141793" y="2587368"/>
                    <a:pt x="92709" y="2567037"/>
                    <a:pt x="56520" y="2530848"/>
                  </a:cubicBezTo>
                  <a:cubicBezTo>
                    <a:pt x="20331" y="2494659"/>
                    <a:pt x="0" y="2445576"/>
                    <a:pt x="0" y="2394396"/>
                  </a:cubicBezTo>
                  <a:lnTo>
                    <a:pt x="0" y="192972"/>
                  </a:lnTo>
                  <a:cubicBezTo>
                    <a:pt x="0" y="141793"/>
                    <a:pt x="20331" y="92709"/>
                    <a:pt x="56520" y="56520"/>
                  </a:cubicBezTo>
                  <a:cubicBezTo>
                    <a:pt x="92709" y="20331"/>
                    <a:pt x="141793" y="0"/>
                    <a:pt x="192972" y="0"/>
                  </a:cubicBezTo>
                  <a:close/>
                </a:path>
              </a:pathLst>
            </a:custGeom>
            <a:solidFill>
              <a:srgbClr val="1F568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44552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1543" y="6082336"/>
            <a:ext cx="3065925" cy="1380486"/>
            <a:chOff x="0" y="0"/>
            <a:chExt cx="807486" cy="3635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7486" cy="363585"/>
            </a:xfrm>
            <a:custGeom>
              <a:avLst/>
              <a:gdLst/>
              <a:ahLst/>
              <a:cxnLst/>
              <a:rect l="l" t="t" r="r" b="b"/>
              <a:pathLst>
                <a:path w="807486" h="363585">
                  <a:moveTo>
                    <a:pt x="101006" y="0"/>
                  </a:moveTo>
                  <a:lnTo>
                    <a:pt x="706480" y="0"/>
                  </a:lnTo>
                  <a:cubicBezTo>
                    <a:pt x="762265" y="0"/>
                    <a:pt x="807486" y="45222"/>
                    <a:pt x="807486" y="101006"/>
                  </a:cubicBezTo>
                  <a:lnTo>
                    <a:pt x="807486" y="262579"/>
                  </a:lnTo>
                  <a:cubicBezTo>
                    <a:pt x="807486" y="318363"/>
                    <a:pt x="762265" y="363585"/>
                    <a:pt x="706480" y="363585"/>
                  </a:cubicBezTo>
                  <a:lnTo>
                    <a:pt x="101006" y="363585"/>
                  </a:lnTo>
                  <a:cubicBezTo>
                    <a:pt x="45222" y="363585"/>
                    <a:pt x="0" y="318363"/>
                    <a:pt x="0" y="262579"/>
                  </a:cubicBezTo>
                  <a:lnTo>
                    <a:pt x="0" y="101006"/>
                  </a:lnTo>
                  <a:cubicBezTo>
                    <a:pt x="0" y="45222"/>
                    <a:pt x="45222" y="0"/>
                    <a:pt x="101006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07486" cy="411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04041" y="660876"/>
            <a:ext cx="702289" cy="702289"/>
          </a:xfrm>
          <a:custGeom>
            <a:avLst/>
            <a:gdLst/>
            <a:ahLst/>
            <a:cxnLst/>
            <a:rect l="l" t="t" r="r" b="b"/>
            <a:pathLst>
              <a:path w="702289" h="702289">
                <a:moveTo>
                  <a:pt x="0" y="0"/>
                </a:moveTo>
                <a:lnTo>
                  <a:pt x="702289" y="0"/>
                </a:lnTo>
                <a:lnTo>
                  <a:pt x="702289" y="702289"/>
                </a:lnTo>
                <a:lnTo>
                  <a:pt x="0" y="702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2339" y="2216203"/>
            <a:ext cx="825693" cy="750630"/>
          </a:xfrm>
          <a:custGeom>
            <a:avLst/>
            <a:gdLst/>
            <a:ahLst/>
            <a:cxnLst/>
            <a:rect l="l" t="t" r="r" b="b"/>
            <a:pathLst>
              <a:path w="825693" h="750630">
                <a:moveTo>
                  <a:pt x="0" y="0"/>
                </a:moveTo>
                <a:lnTo>
                  <a:pt x="825693" y="0"/>
                </a:lnTo>
                <a:lnTo>
                  <a:pt x="825693" y="750630"/>
                </a:lnTo>
                <a:lnTo>
                  <a:pt x="0" y="750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7398" y="6221943"/>
            <a:ext cx="718932" cy="790825"/>
          </a:xfrm>
          <a:custGeom>
            <a:avLst/>
            <a:gdLst/>
            <a:ahLst/>
            <a:cxnLst/>
            <a:rect l="l" t="t" r="r" b="b"/>
            <a:pathLst>
              <a:path w="718932" h="790825">
                <a:moveTo>
                  <a:pt x="0" y="0"/>
                </a:moveTo>
                <a:lnTo>
                  <a:pt x="718932" y="0"/>
                </a:lnTo>
                <a:lnTo>
                  <a:pt x="718932" y="790825"/>
                </a:lnTo>
                <a:lnTo>
                  <a:pt x="0" y="790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7841" y="7599440"/>
            <a:ext cx="996681" cy="634252"/>
          </a:xfrm>
          <a:custGeom>
            <a:avLst/>
            <a:gdLst/>
            <a:ahLst/>
            <a:cxnLst/>
            <a:rect l="l" t="t" r="r" b="b"/>
            <a:pathLst>
              <a:path w="996681" h="634252">
                <a:moveTo>
                  <a:pt x="0" y="0"/>
                </a:moveTo>
                <a:lnTo>
                  <a:pt x="996681" y="0"/>
                </a:lnTo>
                <a:lnTo>
                  <a:pt x="996681" y="634251"/>
                </a:lnTo>
                <a:lnTo>
                  <a:pt x="0" y="634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769134" y="992356"/>
            <a:ext cx="1841582" cy="2444685"/>
            <a:chOff x="0" y="0"/>
            <a:chExt cx="379892" cy="5043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9892" cy="504304"/>
            </a:xfrm>
            <a:custGeom>
              <a:avLst/>
              <a:gdLst/>
              <a:ahLst/>
              <a:cxnLst/>
              <a:rect l="l" t="t" r="r" b="b"/>
              <a:pathLst>
                <a:path w="379892" h="504304">
                  <a:moveTo>
                    <a:pt x="0" y="0"/>
                  </a:moveTo>
                  <a:lnTo>
                    <a:pt x="379892" y="0"/>
                  </a:lnTo>
                  <a:lnTo>
                    <a:pt x="379892" y="504304"/>
                  </a:lnTo>
                  <a:lnTo>
                    <a:pt x="0" y="504304"/>
                  </a:lnTo>
                  <a:close/>
                </a:path>
              </a:pathLst>
            </a:custGeom>
            <a:solidFill>
              <a:srgbClr val="9DD1FF">
                <a:alpha val="62745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79892" cy="55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00680" y="1372206"/>
            <a:ext cx="1309010" cy="38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227" b="1">
                <a:solidFill>
                  <a:srgbClr val="FFFFFF"/>
                </a:solidFill>
                <a:latin typeface="เอฟซี ไอคอนิก Medium"/>
                <a:ea typeface="เอฟซี ไอคอนิก Medium"/>
                <a:cs typeface="เอฟซี ไอคอนิก Medium"/>
                <a:sym typeface="เอฟซี ไอคอนิก Medium"/>
              </a:rPr>
              <a:t>หน้าหลัก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31543" y="3033508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ที่มาความสำคัญ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1543" y="5606697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ผลการดำเนินงาน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31543" y="6984193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1F5684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โครงการ/กิจกรรม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3222" y="8271791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ผลสำเร็จ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31543" y="4260070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วัตถุประสงค์</a:t>
            </a:r>
          </a:p>
        </p:txBody>
      </p:sp>
      <p:sp>
        <p:nvSpPr>
          <p:cNvPr id="24" name="Freeform 24"/>
          <p:cNvSpPr/>
          <p:nvPr/>
        </p:nvSpPr>
        <p:spPr>
          <a:xfrm>
            <a:off x="1140302" y="3622617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8"/>
                </a:lnTo>
                <a:lnTo>
                  <a:pt x="0" y="666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140302" y="4846741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9"/>
                </a:lnTo>
                <a:lnTo>
                  <a:pt x="0" y="6660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5075010" y="310178"/>
            <a:ext cx="2761776" cy="2281341"/>
            <a:chOff x="0" y="0"/>
            <a:chExt cx="3682368" cy="3041788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3264797" cy="3041788"/>
              <a:chOff x="0" y="0"/>
              <a:chExt cx="812800" cy="75728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75728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57280">
                    <a:moveTo>
                      <a:pt x="406400" y="0"/>
                    </a:moveTo>
                    <a:cubicBezTo>
                      <a:pt x="181951" y="0"/>
                      <a:pt x="0" y="169523"/>
                      <a:pt x="0" y="378640"/>
                    </a:cubicBezTo>
                    <a:cubicBezTo>
                      <a:pt x="0" y="587757"/>
                      <a:pt x="181951" y="757280"/>
                      <a:pt x="406400" y="757280"/>
                    </a:cubicBezTo>
                    <a:cubicBezTo>
                      <a:pt x="630849" y="757280"/>
                      <a:pt x="812800" y="587757"/>
                      <a:pt x="812800" y="378640"/>
                    </a:cubicBezTo>
                    <a:cubicBezTo>
                      <a:pt x="812800" y="169523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684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23370"/>
                <a:ext cx="660400" cy="662915"/>
              </a:xfrm>
              <a:prstGeom prst="rect">
                <a:avLst/>
              </a:prstGeom>
            </p:spPr>
            <p:txBody>
              <a:bodyPr lIns="25664" tIns="25664" rIns="25664" bIns="25664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>
              <a:off x="464619" y="190187"/>
              <a:ext cx="3217749" cy="2149188"/>
            </a:xfrm>
            <a:custGeom>
              <a:avLst/>
              <a:gdLst/>
              <a:ahLst/>
              <a:cxnLst/>
              <a:rect l="l" t="t" r="r" b="b"/>
              <a:pathLst>
                <a:path w="3217749" h="2149188">
                  <a:moveTo>
                    <a:pt x="0" y="0"/>
                  </a:moveTo>
                  <a:lnTo>
                    <a:pt x="3217749" y="0"/>
                  </a:lnTo>
                  <a:lnTo>
                    <a:pt x="3217749" y="2149188"/>
                  </a:lnTo>
                  <a:lnTo>
                    <a:pt x="0" y="2149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31" name="TextBox 31"/>
          <p:cNvSpPr txBox="1"/>
          <p:nvPr/>
        </p:nvSpPr>
        <p:spPr>
          <a:xfrm>
            <a:off x="3769134" y="8020095"/>
            <a:ext cx="7405620" cy="512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จัดกิจกรรมด้านจิตอาสา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ไม่น้อยกว่า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4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กิจกรรม</a:t>
            </a:r>
            <a:endParaRPr lang="en-US" sz="2800" dirty="0">
              <a:solidFill>
                <a:srgbClr val="1F5684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3769134" y="4044361"/>
            <a:ext cx="10399820" cy="2112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800" spc="-81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บุคลากรร่วมกันบริจาค</a:t>
            </a:r>
            <a:r>
              <a:rPr lang="en-US" sz="2800" spc="-81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“</a:t>
            </a:r>
            <a:r>
              <a:rPr lang="en-US" sz="2800" spc="-81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อะลูมิเนียม</a:t>
            </a:r>
            <a:r>
              <a:rPr lang="en-US" sz="2800" spc="-81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spc="-81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เพื่อจัดทำขาเทียมพระราชทาน</a:t>
            </a:r>
            <a:r>
              <a:rPr lang="en-US" sz="2800" spc="-81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” </a:t>
            </a:r>
          </a:p>
          <a:p>
            <a:pPr algn="l">
              <a:lnSpc>
                <a:spcPts val="4200"/>
              </a:lnSpc>
            </a:pPr>
            <a:r>
              <a:rPr lang="en-US" sz="2800" spc="-81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โดยการนำห่วงฝากระป๋องน้ำอัดลม</a:t>
            </a:r>
            <a:r>
              <a:rPr lang="en-US" sz="2800" spc="-81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spc="-81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หรือวัสดุอะลูมิเนียมอื่นๆ</a:t>
            </a:r>
            <a:r>
              <a:rPr lang="en-US" sz="2800" spc="-81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spc="-81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ส่งต่อให้</a:t>
            </a:r>
            <a:endParaRPr lang="en-US" sz="2800" spc="-81" dirty="0">
              <a:solidFill>
                <a:srgbClr val="1F5684"/>
              </a:solidFill>
              <a:latin typeface="Prompt"/>
              <a:ea typeface="Prompt"/>
              <a:cs typeface="Prompt"/>
              <a:sym typeface="Prompt"/>
            </a:endParaRPr>
          </a:p>
          <a:p>
            <a:pPr algn="l">
              <a:lnSpc>
                <a:spcPts val="4200"/>
              </a:lnSpc>
            </a:pPr>
            <a:r>
              <a:rPr lang="en-US" sz="2800" spc="-81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กรมควบคุมมลพิษ</a:t>
            </a:r>
            <a:endParaRPr lang="en-US" sz="2800" spc="-81" dirty="0">
              <a:solidFill>
                <a:srgbClr val="1F5684"/>
              </a:solidFill>
              <a:latin typeface="Prompt"/>
              <a:ea typeface="Prompt"/>
              <a:cs typeface="Prompt"/>
              <a:sym typeface="Prompt"/>
            </a:endParaRPr>
          </a:p>
          <a:p>
            <a:pPr algn="l">
              <a:lnSpc>
                <a:spcPts val="4200"/>
              </a:lnSpc>
            </a:pPr>
            <a:endParaRPr lang="en-US" sz="2800" spc="-81" dirty="0">
              <a:solidFill>
                <a:srgbClr val="1F5684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3769134" y="7315222"/>
            <a:ext cx="3066422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ตัวชี้วัด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988705" y="729662"/>
            <a:ext cx="8903929" cy="144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9. </a:t>
            </a:r>
            <a:r>
              <a:rPr lang="en-US" sz="8000" b="1" spc="56" dirty="0" err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โครงการจิตอาสา</a:t>
            </a: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610716" y="2107597"/>
            <a:ext cx="11648584" cy="1754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9"/>
              </a:lnSpc>
            </a:pPr>
            <a:r>
              <a:rPr lang="en-US" sz="6000" b="1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“อะลูมิเนียม เพื่อจัดทำขาเทียมพระราชทาน”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062713" y="6004794"/>
            <a:ext cx="4196587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 b="1" dirty="0" err="1">
                <a:solidFill>
                  <a:srgbClr val="0097B2"/>
                </a:solidFill>
                <a:latin typeface="Prompt Bold"/>
                <a:ea typeface="Prompt Bold"/>
                <a:cs typeface="Prompt Bold"/>
                <a:sym typeface="Prompt Bold"/>
              </a:rPr>
              <a:t>ผลความสำเร็จ</a:t>
            </a:r>
            <a:endParaRPr lang="en-US" sz="3999" b="1" dirty="0">
              <a:solidFill>
                <a:srgbClr val="0097B2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769134" y="6042614"/>
            <a:ext cx="9968324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คุณธรรมเป้าหมาย : ด้านจิตอาสา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062713" y="6433442"/>
            <a:ext cx="4196587" cy="1800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99"/>
              </a:lnSpc>
            </a:pPr>
            <a:r>
              <a:rPr lang="en-US" sz="9999" b="1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100%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allAtOnce"/>
      <p:bldP spid="32" grpId="0" build="allAtOnce"/>
      <p:bldP spid="33" grpId="0" build="allAtOnce"/>
      <p:bldP spid="34" grpId="0" build="allAtOnce"/>
      <p:bldP spid="35" grpId="0" build="allAtOnce"/>
      <p:bldP spid="36" grpId="0" build="allAtOnce"/>
      <p:bldP spid="37" grpId="0" build="allAtOnce"/>
      <p:bldP spid="38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543" y="231543"/>
            <a:ext cx="17824914" cy="9823914"/>
            <a:chOff x="0" y="0"/>
            <a:chExt cx="4694628" cy="25873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4627" cy="2587368"/>
            </a:xfrm>
            <a:custGeom>
              <a:avLst/>
              <a:gdLst/>
              <a:ahLst/>
              <a:cxnLst/>
              <a:rect l="l" t="t" r="r" b="b"/>
              <a:pathLst>
                <a:path w="4694627" h="2587368">
                  <a:moveTo>
                    <a:pt x="26494" y="0"/>
                  </a:moveTo>
                  <a:lnTo>
                    <a:pt x="4668133" y="0"/>
                  </a:lnTo>
                  <a:cubicBezTo>
                    <a:pt x="4682766" y="0"/>
                    <a:pt x="4694627" y="11862"/>
                    <a:pt x="4694627" y="26494"/>
                  </a:cubicBezTo>
                  <a:lnTo>
                    <a:pt x="4694627" y="2560874"/>
                  </a:lnTo>
                  <a:cubicBezTo>
                    <a:pt x="4694627" y="2575506"/>
                    <a:pt x="4682766" y="2587368"/>
                    <a:pt x="4668133" y="2587368"/>
                  </a:cubicBezTo>
                  <a:lnTo>
                    <a:pt x="26494" y="2587368"/>
                  </a:lnTo>
                  <a:cubicBezTo>
                    <a:pt x="11862" y="2587368"/>
                    <a:pt x="0" y="2575506"/>
                    <a:pt x="0" y="2560874"/>
                  </a:cubicBezTo>
                  <a:lnTo>
                    <a:pt x="0" y="26494"/>
                  </a:lnTo>
                  <a:cubicBezTo>
                    <a:pt x="0" y="11862"/>
                    <a:pt x="11862" y="0"/>
                    <a:pt x="26494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94628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1543" y="231543"/>
            <a:ext cx="2447285" cy="9823914"/>
            <a:chOff x="0" y="0"/>
            <a:chExt cx="644552" cy="25873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4552" cy="2587368"/>
            </a:xfrm>
            <a:custGeom>
              <a:avLst/>
              <a:gdLst/>
              <a:ahLst/>
              <a:cxnLst/>
              <a:rect l="l" t="t" r="r" b="b"/>
              <a:pathLst>
                <a:path w="644552" h="2587368">
                  <a:moveTo>
                    <a:pt x="192972" y="0"/>
                  </a:moveTo>
                  <a:lnTo>
                    <a:pt x="451581" y="0"/>
                  </a:lnTo>
                  <a:cubicBezTo>
                    <a:pt x="502760" y="0"/>
                    <a:pt x="551843" y="20331"/>
                    <a:pt x="588032" y="56520"/>
                  </a:cubicBezTo>
                  <a:cubicBezTo>
                    <a:pt x="624222" y="92709"/>
                    <a:pt x="644552" y="141793"/>
                    <a:pt x="644552" y="192972"/>
                  </a:cubicBezTo>
                  <a:lnTo>
                    <a:pt x="644552" y="2394396"/>
                  </a:lnTo>
                  <a:cubicBezTo>
                    <a:pt x="644552" y="2445576"/>
                    <a:pt x="624222" y="2494659"/>
                    <a:pt x="588032" y="2530848"/>
                  </a:cubicBezTo>
                  <a:cubicBezTo>
                    <a:pt x="551843" y="2567037"/>
                    <a:pt x="502760" y="2587368"/>
                    <a:pt x="451581" y="2587368"/>
                  </a:cubicBezTo>
                  <a:lnTo>
                    <a:pt x="192972" y="2587368"/>
                  </a:lnTo>
                  <a:cubicBezTo>
                    <a:pt x="141793" y="2587368"/>
                    <a:pt x="92709" y="2567037"/>
                    <a:pt x="56520" y="2530848"/>
                  </a:cubicBezTo>
                  <a:cubicBezTo>
                    <a:pt x="20331" y="2494659"/>
                    <a:pt x="0" y="2445576"/>
                    <a:pt x="0" y="2394396"/>
                  </a:cubicBezTo>
                  <a:lnTo>
                    <a:pt x="0" y="192972"/>
                  </a:lnTo>
                  <a:cubicBezTo>
                    <a:pt x="0" y="141793"/>
                    <a:pt x="20331" y="92709"/>
                    <a:pt x="56520" y="56520"/>
                  </a:cubicBezTo>
                  <a:cubicBezTo>
                    <a:pt x="92709" y="20331"/>
                    <a:pt x="141793" y="0"/>
                    <a:pt x="192972" y="0"/>
                  </a:cubicBezTo>
                  <a:close/>
                </a:path>
              </a:pathLst>
            </a:custGeom>
            <a:solidFill>
              <a:srgbClr val="1F568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44552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1543" y="6082336"/>
            <a:ext cx="3065925" cy="1380486"/>
            <a:chOff x="0" y="0"/>
            <a:chExt cx="807486" cy="3635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7486" cy="363585"/>
            </a:xfrm>
            <a:custGeom>
              <a:avLst/>
              <a:gdLst/>
              <a:ahLst/>
              <a:cxnLst/>
              <a:rect l="l" t="t" r="r" b="b"/>
              <a:pathLst>
                <a:path w="807486" h="363585">
                  <a:moveTo>
                    <a:pt x="101006" y="0"/>
                  </a:moveTo>
                  <a:lnTo>
                    <a:pt x="706480" y="0"/>
                  </a:lnTo>
                  <a:cubicBezTo>
                    <a:pt x="762265" y="0"/>
                    <a:pt x="807486" y="45222"/>
                    <a:pt x="807486" y="101006"/>
                  </a:cubicBezTo>
                  <a:lnTo>
                    <a:pt x="807486" y="262579"/>
                  </a:lnTo>
                  <a:cubicBezTo>
                    <a:pt x="807486" y="318363"/>
                    <a:pt x="762265" y="363585"/>
                    <a:pt x="706480" y="363585"/>
                  </a:cubicBezTo>
                  <a:lnTo>
                    <a:pt x="101006" y="363585"/>
                  </a:lnTo>
                  <a:cubicBezTo>
                    <a:pt x="45222" y="363585"/>
                    <a:pt x="0" y="318363"/>
                    <a:pt x="0" y="262579"/>
                  </a:cubicBezTo>
                  <a:lnTo>
                    <a:pt x="0" y="101006"/>
                  </a:lnTo>
                  <a:cubicBezTo>
                    <a:pt x="0" y="45222"/>
                    <a:pt x="45222" y="0"/>
                    <a:pt x="101006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07486" cy="411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04041" y="660876"/>
            <a:ext cx="702289" cy="702289"/>
          </a:xfrm>
          <a:custGeom>
            <a:avLst/>
            <a:gdLst/>
            <a:ahLst/>
            <a:cxnLst/>
            <a:rect l="l" t="t" r="r" b="b"/>
            <a:pathLst>
              <a:path w="702289" h="702289">
                <a:moveTo>
                  <a:pt x="0" y="0"/>
                </a:moveTo>
                <a:lnTo>
                  <a:pt x="702289" y="0"/>
                </a:lnTo>
                <a:lnTo>
                  <a:pt x="702289" y="702289"/>
                </a:lnTo>
                <a:lnTo>
                  <a:pt x="0" y="702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2339" y="2216203"/>
            <a:ext cx="825693" cy="750630"/>
          </a:xfrm>
          <a:custGeom>
            <a:avLst/>
            <a:gdLst/>
            <a:ahLst/>
            <a:cxnLst/>
            <a:rect l="l" t="t" r="r" b="b"/>
            <a:pathLst>
              <a:path w="825693" h="750630">
                <a:moveTo>
                  <a:pt x="0" y="0"/>
                </a:moveTo>
                <a:lnTo>
                  <a:pt x="825693" y="0"/>
                </a:lnTo>
                <a:lnTo>
                  <a:pt x="825693" y="750630"/>
                </a:lnTo>
                <a:lnTo>
                  <a:pt x="0" y="750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7398" y="6221943"/>
            <a:ext cx="718932" cy="790825"/>
          </a:xfrm>
          <a:custGeom>
            <a:avLst/>
            <a:gdLst/>
            <a:ahLst/>
            <a:cxnLst/>
            <a:rect l="l" t="t" r="r" b="b"/>
            <a:pathLst>
              <a:path w="718932" h="790825">
                <a:moveTo>
                  <a:pt x="0" y="0"/>
                </a:moveTo>
                <a:lnTo>
                  <a:pt x="718932" y="0"/>
                </a:lnTo>
                <a:lnTo>
                  <a:pt x="718932" y="790825"/>
                </a:lnTo>
                <a:lnTo>
                  <a:pt x="0" y="790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7841" y="7599440"/>
            <a:ext cx="996681" cy="634252"/>
          </a:xfrm>
          <a:custGeom>
            <a:avLst/>
            <a:gdLst/>
            <a:ahLst/>
            <a:cxnLst/>
            <a:rect l="l" t="t" r="r" b="b"/>
            <a:pathLst>
              <a:path w="996681" h="634252">
                <a:moveTo>
                  <a:pt x="0" y="0"/>
                </a:moveTo>
                <a:lnTo>
                  <a:pt x="996681" y="0"/>
                </a:lnTo>
                <a:lnTo>
                  <a:pt x="996681" y="634251"/>
                </a:lnTo>
                <a:lnTo>
                  <a:pt x="0" y="634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769134" y="992356"/>
            <a:ext cx="1841582" cy="2444685"/>
            <a:chOff x="0" y="0"/>
            <a:chExt cx="379892" cy="5043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9892" cy="504304"/>
            </a:xfrm>
            <a:custGeom>
              <a:avLst/>
              <a:gdLst/>
              <a:ahLst/>
              <a:cxnLst/>
              <a:rect l="l" t="t" r="r" b="b"/>
              <a:pathLst>
                <a:path w="379892" h="504304">
                  <a:moveTo>
                    <a:pt x="0" y="0"/>
                  </a:moveTo>
                  <a:lnTo>
                    <a:pt x="379892" y="0"/>
                  </a:lnTo>
                  <a:lnTo>
                    <a:pt x="379892" y="504304"/>
                  </a:lnTo>
                  <a:lnTo>
                    <a:pt x="0" y="504304"/>
                  </a:lnTo>
                  <a:close/>
                </a:path>
              </a:pathLst>
            </a:custGeom>
            <a:solidFill>
              <a:srgbClr val="9DD1FF">
                <a:alpha val="62745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79892" cy="55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140302" y="3622617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8"/>
                </a:lnTo>
                <a:lnTo>
                  <a:pt x="0" y="666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40302" y="4846741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9"/>
                </a:lnTo>
                <a:lnTo>
                  <a:pt x="0" y="6660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5075010" y="310178"/>
            <a:ext cx="2761776" cy="2281341"/>
            <a:chOff x="0" y="0"/>
            <a:chExt cx="3682368" cy="3041788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3264797" cy="3041788"/>
              <a:chOff x="0" y="0"/>
              <a:chExt cx="812800" cy="75728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75728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57280">
                    <a:moveTo>
                      <a:pt x="406400" y="0"/>
                    </a:moveTo>
                    <a:cubicBezTo>
                      <a:pt x="181951" y="0"/>
                      <a:pt x="0" y="169523"/>
                      <a:pt x="0" y="378640"/>
                    </a:cubicBezTo>
                    <a:cubicBezTo>
                      <a:pt x="0" y="587757"/>
                      <a:pt x="181951" y="757280"/>
                      <a:pt x="406400" y="757280"/>
                    </a:cubicBezTo>
                    <a:cubicBezTo>
                      <a:pt x="630849" y="757280"/>
                      <a:pt x="812800" y="587757"/>
                      <a:pt x="812800" y="378640"/>
                    </a:cubicBezTo>
                    <a:cubicBezTo>
                      <a:pt x="812800" y="169523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684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23370"/>
                <a:ext cx="660400" cy="662915"/>
              </a:xfrm>
              <a:prstGeom prst="rect">
                <a:avLst/>
              </a:prstGeom>
            </p:spPr>
            <p:txBody>
              <a:bodyPr lIns="25664" tIns="25664" rIns="25664" bIns="25664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464619" y="190187"/>
              <a:ext cx="3217749" cy="2149188"/>
            </a:xfrm>
            <a:custGeom>
              <a:avLst/>
              <a:gdLst/>
              <a:ahLst/>
              <a:cxnLst/>
              <a:rect l="l" t="t" r="r" b="b"/>
              <a:pathLst>
                <a:path w="3217749" h="2149188">
                  <a:moveTo>
                    <a:pt x="0" y="0"/>
                  </a:moveTo>
                  <a:lnTo>
                    <a:pt x="3217749" y="0"/>
                  </a:lnTo>
                  <a:lnTo>
                    <a:pt x="3217749" y="2149188"/>
                  </a:lnTo>
                  <a:lnTo>
                    <a:pt x="0" y="2149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25" name="Freeform 25"/>
          <p:cNvSpPr/>
          <p:nvPr/>
        </p:nvSpPr>
        <p:spPr>
          <a:xfrm>
            <a:off x="3769134" y="5512770"/>
            <a:ext cx="6064127" cy="4035588"/>
          </a:xfrm>
          <a:custGeom>
            <a:avLst/>
            <a:gdLst/>
            <a:ahLst/>
            <a:cxnLst/>
            <a:rect l="l" t="t" r="r" b="b"/>
            <a:pathLst>
              <a:path w="6064127" h="4035588">
                <a:moveTo>
                  <a:pt x="0" y="0"/>
                </a:moveTo>
                <a:lnTo>
                  <a:pt x="6064127" y="0"/>
                </a:lnTo>
                <a:lnTo>
                  <a:pt x="6064127" y="4035588"/>
                </a:lnTo>
                <a:lnTo>
                  <a:pt x="0" y="403558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0278" b="-2446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9833261" y="3743134"/>
            <a:ext cx="7079270" cy="5805223"/>
          </a:xfrm>
          <a:custGeom>
            <a:avLst/>
            <a:gdLst/>
            <a:ahLst/>
            <a:cxnLst/>
            <a:rect l="l" t="t" r="r" b="b"/>
            <a:pathLst>
              <a:path w="7079270" h="5805223">
                <a:moveTo>
                  <a:pt x="0" y="0"/>
                </a:moveTo>
                <a:lnTo>
                  <a:pt x="7079271" y="0"/>
                </a:lnTo>
                <a:lnTo>
                  <a:pt x="7079271" y="5805224"/>
                </a:lnTo>
                <a:lnTo>
                  <a:pt x="0" y="580522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800680" y="1372206"/>
            <a:ext cx="1309010" cy="38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227" b="1">
                <a:solidFill>
                  <a:srgbClr val="FFFFFF"/>
                </a:solidFill>
                <a:latin typeface="เอฟซี ไอคอนิก Medium"/>
                <a:ea typeface="เอฟซี ไอคอนิก Medium"/>
                <a:cs typeface="เอฟซี ไอคอนิก Medium"/>
                <a:sym typeface="เอฟซี ไอคอนิก Medium"/>
              </a:rPr>
              <a:t>หน้าหลัก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31543" y="3033508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ที่มาความสำคัญ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31543" y="5606697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ผลการดำเนินงาน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31543" y="6984193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1F5684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โครงการ/กิจกรรม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23222" y="8271791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ผลสำเร็จ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31543" y="4260070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วัตถุประสงค์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88705" y="729662"/>
            <a:ext cx="8903929" cy="144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9. </a:t>
            </a:r>
            <a:r>
              <a:rPr lang="en-US" sz="8000" b="1" spc="56" dirty="0" err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โครงการจิตอาสา</a:t>
            </a: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610716" y="2107597"/>
            <a:ext cx="11648584" cy="1754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9"/>
              </a:lnSpc>
            </a:pPr>
            <a:r>
              <a:rPr lang="en-US" sz="6000" b="1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“อะลูมิเนียม เพื่อจัดทำขาเทียมพระราชทาน”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allAtOnce"/>
      <p:bldP spid="34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543" y="231543"/>
            <a:ext cx="17824914" cy="9823914"/>
            <a:chOff x="0" y="0"/>
            <a:chExt cx="4694628" cy="25873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4627" cy="2587368"/>
            </a:xfrm>
            <a:custGeom>
              <a:avLst/>
              <a:gdLst/>
              <a:ahLst/>
              <a:cxnLst/>
              <a:rect l="l" t="t" r="r" b="b"/>
              <a:pathLst>
                <a:path w="4694627" h="2587368">
                  <a:moveTo>
                    <a:pt x="26494" y="0"/>
                  </a:moveTo>
                  <a:lnTo>
                    <a:pt x="4668133" y="0"/>
                  </a:lnTo>
                  <a:cubicBezTo>
                    <a:pt x="4682766" y="0"/>
                    <a:pt x="4694627" y="11862"/>
                    <a:pt x="4694627" y="26494"/>
                  </a:cubicBezTo>
                  <a:lnTo>
                    <a:pt x="4694627" y="2560874"/>
                  </a:lnTo>
                  <a:cubicBezTo>
                    <a:pt x="4694627" y="2575506"/>
                    <a:pt x="4682766" y="2587368"/>
                    <a:pt x="4668133" y="2587368"/>
                  </a:cubicBezTo>
                  <a:lnTo>
                    <a:pt x="26494" y="2587368"/>
                  </a:lnTo>
                  <a:cubicBezTo>
                    <a:pt x="11862" y="2587368"/>
                    <a:pt x="0" y="2575506"/>
                    <a:pt x="0" y="2560874"/>
                  </a:cubicBezTo>
                  <a:lnTo>
                    <a:pt x="0" y="26494"/>
                  </a:lnTo>
                  <a:cubicBezTo>
                    <a:pt x="0" y="11862"/>
                    <a:pt x="11862" y="0"/>
                    <a:pt x="26494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94628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1543" y="231543"/>
            <a:ext cx="2447285" cy="9823914"/>
            <a:chOff x="0" y="0"/>
            <a:chExt cx="644552" cy="25873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4552" cy="2587368"/>
            </a:xfrm>
            <a:custGeom>
              <a:avLst/>
              <a:gdLst/>
              <a:ahLst/>
              <a:cxnLst/>
              <a:rect l="l" t="t" r="r" b="b"/>
              <a:pathLst>
                <a:path w="644552" h="2587368">
                  <a:moveTo>
                    <a:pt x="192972" y="0"/>
                  </a:moveTo>
                  <a:lnTo>
                    <a:pt x="451581" y="0"/>
                  </a:lnTo>
                  <a:cubicBezTo>
                    <a:pt x="502760" y="0"/>
                    <a:pt x="551843" y="20331"/>
                    <a:pt x="588032" y="56520"/>
                  </a:cubicBezTo>
                  <a:cubicBezTo>
                    <a:pt x="624222" y="92709"/>
                    <a:pt x="644552" y="141793"/>
                    <a:pt x="644552" y="192972"/>
                  </a:cubicBezTo>
                  <a:lnTo>
                    <a:pt x="644552" y="2394396"/>
                  </a:lnTo>
                  <a:cubicBezTo>
                    <a:pt x="644552" y="2445576"/>
                    <a:pt x="624222" y="2494659"/>
                    <a:pt x="588032" y="2530848"/>
                  </a:cubicBezTo>
                  <a:cubicBezTo>
                    <a:pt x="551843" y="2567037"/>
                    <a:pt x="502760" y="2587368"/>
                    <a:pt x="451581" y="2587368"/>
                  </a:cubicBezTo>
                  <a:lnTo>
                    <a:pt x="192972" y="2587368"/>
                  </a:lnTo>
                  <a:cubicBezTo>
                    <a:pt x="141793" y="2587368"/>
                    <a:pt x="92709" y="2567037"/>
                    <a:pt x="56520" y="2530848"/>
                  </a:cubicBezTo>
                  <a:cubicBezTo>
                    <a:pt x="20331" y="2494659"/>
                    <a:pt x="0" y="2445576"/>
                    <a:pt x="0" y="2394396"/>
                  </a:cubicBezTo>
                  <a:lnTo>
                    <a:pt x="0" y="192972"/>
                  </a:lnTo>
                  <a:cubicBezTo>
                    <a:pt x="0" y="141793"/>
                    <a:pt x="20331" y="92709"/>
                    <a:pt x="56520" y="56520"/>
                  </a:cubicBezTo>
                  <a:cubicBezTo>
                    <a:pt x="92709" y="20331"/>
                    <a:pt x="141793" y="0"/>
                    <a:pt x="192972" y="0"/>
                  </a:cubicBezTo>
                  <a:close/>
                </a:path>
              </a:pathLst>
            </a:custGeom>
            <a:solidFill>
              <a:srgbClr val="1F568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44552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1543" y="6082336"/>
            <a:ext cx="3065925" cy="1380486"/>
            <a:chOff x="0" y="0"/>
            <a:chExt cx="807486" cy="3635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7486" cy="363585"/>
            </a:xfrm>
            <a:custGeom>
              <a:avLst/>
              <a:gdLst/>
              <a:ahLst/>
              <a:cxnLst/>
              <a:rect l="l" t="t" r="r" b="b"/>
              <a:pathLst>
                <a:path w="807486" h="363585">
                  <a:moveTo>
                    <a:pt x="101006" y="0"/>
                  </a:moveTo>
                  <a:lnTo>
                    <a:pt x="706480" y="0"/>
                  </a:lnTo>
                  <a:cubicBezTo>
                    <a:pt x="762265" y="0"/>
                    <a:pt x="807486" y="45222"/>
                    <a:pt x="807486" y="101006"/>
                  </a:cubicBezTo>
                  <a:lnTo>
                    <a:pt x="807486" y="262579"/>
                  </a:lnTo>
                  <a:cubicBezTo>
                    <a:pt x="807486" y="318363"/>
                    <a:pt x="762265" y="363585"/>
                    <a:pt x="706480" y="363585"/>
                  </a:cubicBezTo>
                  <a:lnTo>
                    <a:pt x="101006" y="363585"/>
                  </a:lnTo>
                  <a:cubicBezTo>
                    <a:pt x="45222" y="363585"/>
                    <a:pt x="0" y="318363"/>
                    <a:pt x="0" y="262579"/>
                  </a:cubicBezTo>
                  <a:lnTo>
                    <a:pt x="0" y="101006"/>
                  </a:lnTo>
                  <a:cubicBezTo>
                    <a:pt x="0" y="45222"/>
                    <a:pt x="45222" y="0"/>
                    <a:pt x="101006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07486" cy="411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04041" y="660876"/>
            <a:ext cx="702289" cy="702289"/>
          </a:xfrm>
          <a:custGeom>
            <a:avLst/>
            <a:gdLst/>
            <a:ahLst/>
            <a:cxnLst/>
            <a:rect l="l" t="t" r="r" b="b"/>
            <a:pathLst>
              <a:path w="702289" h="702289">
                <a:moveTo>
                  <a:pt x="0" y="0"/>
                </a:moveTo>
                <a:lnTo>
                  <a:pt x="702289" y="0"/>
                </a:lnTo>
                <a:lnTo>
                  <a:pt x="702289" y="702289"/>
                </a:lnTo>
                <a:lnTo>
                  <a:pt x="0" y="702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2339" y="2216203"/>
            <a:ext cx="825693" cy="750630"/>
          </a:xfrm>
          <a:custGeom>
            <a:avLst/>
            <a:gdLst/>
            <a:ahLst/>
            <a:cxnLst/>
            <a:rect l="l" t="t" r="r" b="b"/>
            <a:pathLst>
              <a:path w="825693" h="750630">
                <a:moveTo>
                  <a:pt x="0" y="0"/>
                </a:moveTo>
                <a:lnTo>
                  <a:pt x="825693" y="0"/>
                </a:lnTo>
                <a:lnTo>
                  <a:pt x="825693" y="750630"/>
                </a:lnTo>
                <a:lnTo>
                  <a:pt x="0" y="750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7398" y="6221943"/>
            <a:ext cx="718932" cy="790825"/>
          </a:xfrm>
          <a:custGeom>
            <a:avLst/>
            <a:gdLst/>
            <a:ahLst/>
            <a:cxnLst/>
            <a:rect l="l" t="t" r="r" b="b"/>
            <a:pathLst>
              <a:path w="718932" h="790825">
                <a:moveTo>
                  <a:pt x="0" y="0"/>
                </a:moveTo>
                <a:lnTo>
                  <a:pt x="718932" y="0"/>
                </a:lnTo>
                <a:lnTo>
                  <a:pt x="718932" y="790825"/>
                </a:lnTo>
                <a:lnTo>
                  <a:pt x="0" y="790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7841" y="7599440"/>
            <a:ext cx="996681" cy="634252"/>
          </a:xfrm>
          <a:custGeom>
            <a:avLst/>
            <a:gdLst/>
            <a:ahLst/>
            <a:cxnLst/>
            <a:rect l="l" t="t" r="r" b="b"/>
            <a:pathLst>
              <a:path w="996681" h="634252">
                <a:moveTo>
                  <a:pt x="0" y="0"/>
                </a:moveTo>
                <a:lnTo>
                  <a:pt x="996681" y="0"/>
                </a:lnTo>
                <a:lnTo>
                  <a:pt x="996681" y="634251"/>
                </a:lnTo>
                <a:lnTo>
                  <a:pt x="0" y="634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769134" y="992356"/>
            <a:ext cx="1841582" cy="2444685"/>
            <a:chOff x="0" y="0"/>
            <a:chExt cx="379892" cy="5043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9892" cy="504304"/>
            </a:xfrm>
            <a:custGeom>
              <a:avLst/>
              <a:gdLst/>
              <a:ahLst/>
              <a:cxnLst/>
              <a:rect l="l" t="t" r="r" b="b"/>
              <a:pathLst>
                <a:path w="379892" h="504304">
                  <a:moveTo>
                    <a:pt x="0" y="0"/>
                  </a:moveTo>
                  <a:lnTo>
                    <a:pt x="379892" y="0"/>
                  </a:lnTo>
                  <a:lnTo>
                    <a:pt x="379892" y="504304"/>
                  </a:lnTo>
                  <a:lnTo>
                    <a:pt x="0" y="504304"/>
                  </a:lnTo>
                  <a:close/>
                </a:path>
              </a:pathLst>
            </a:custGeom>
            <a:solidFill>
              <a:srgbClr val="9DD1FF">
                <a:alpha val="62745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79892" cy="55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00680" y="1372206"/>
            <a:ext cx="1309010" cy="38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227" b="1">
                <a:solidFill>
                  <a:srgbClr val="FFFFFF"/>
                </a:solidFill>
                <a:latin typeface="เอฟซี ไอคอนิก Medium"/>
                <a:ea typeface="เอฟซี ไอคอนิก Medium"/>
                <a:cs typeface="เอฟซี ไอคอนิก Medium"/>
                <a:sym typeface="เอฟซี ไอคอนิก Medium"/>
              </a:rPr>
              <a:t>หน้าหลัก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31543" y="3033508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ที่มาความสำคัญ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1543" y="5606697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ผลการดำเนินงาน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31543" y="6984193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1F5684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โครงการ/กิจกรรม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3222" y="8271791"/>
            <a:ext cx="2447285" cy="691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งานที่ได้รับ</a:t>
            </a:r>
          </a:p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มอบหมาย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31543" y="4260070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วัตถุประสงค์</a:t>
            </a:r>
          </a:p>
        </p:txBody>
      </p:sp>
      <p:sp>
        <p:nvSpPr>
          <p:cNvPr id="24" name="Freeform 24"/>
          <p:cNvSpPr/>
          <p:nvPr/>
        </p:nvSpPr>
        <p:spPr>
          <a:xfrm>
            <a:off x="1140302" y="3622617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8"/>
                </a:lnTo>
                <a:lnTo>
                  <a:pt x="0" y="666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140302" y="4846741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9"/>
                </a:lnTo>
                <a:lnTo>
                  <a:pt x="0" y="6660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5075010" y="310178"/>
            <a:ext cx="2761776" cy="2281341"/>
            <a:chOff x="0" y="0"/>
            <a:chExt cx="3682368" cy="3041788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3264797" cy="3041788"/>
              <a:chOff x="0" y="0"/>
              <a:chExt cx="812800" cy="75728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75728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57280">
                    <a:moveTo>
                      <a:pt x="406400" y="0"/>
                    </a:moveTo>
                    <a:cubicBezTo>
                      <a:pt x="181951" y="0"/>
                      <a:pt x="0" y="169523"/>
                      <a:pt x="0" y="378640"/>
                    </a:cubicBezTo>
                    <a:cubicBezTo>
                      <a:pt x="0" y="587757"/>
                      <a:pt x="181951" y="757280"/>
                      <a:pt x="406400" y="757280"/>
                    </a:cubicBezTo>
                    <a:cubicBezTo>
                      <a:pt x="630849" y="757280"/>
                      <a:pt x="812800" y="587757"/>
                      <a:pt x="812800" y="378640"/>
                    </a:cubicBezTo>
                    <a:cubicBezTo>
                      <a:pt x="812800" y="169523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684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23370"/>
                <a:ext cx="660400" cy="662915"/>
              </a:xfrm>
              <a:prstGeom prst="rect">
                <a:avLst/>
              </a:prstGeom>
            </p:spPr>
            <p:txBody>
              <a:bodyPr lIns="25664" tIns="25664" rIns="25664" bIns="25664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>
              <a:off x="464619" y="190187"/>
              <a:ext cx="3217749" cy="2149188"/>
            </a:xfrm>
            <a:custGeom>
              <a:avLst/>
              <a:gdLst/>
              <a:ahLst/>
              <a:cxnLst/>
              <a:rect l="l" t="t" r="r" b="b"/>
              <a:pathLst>
                <a:path w="3217749" h="2149188">
                  <a:moveTo>
                    <a:pt x="0" y="0"/>
                  </a:moveTo>
                  <a:lnTo>
                    <a:pt x="3217749" y="0"/>
                  </a:lnTo>
                  <a:lnTo>
                    <a:pt x="3217749" y="2149188"/>
                  </a:lnTo>
                  <a:lnTo>
                    <a:pt x="0" y="2149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31" name="TextBox 31"/>
          <p:cNvSpPr txBox="1"/>
          <p:nvPr/>
        </p:nvSpPr>
        <p:spPr>
          <a:xfrm>
            <a:off x="3769134" y="7999490"/>
            <a:ext cx="7405620" cy="512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จัดกิจกรรมด้านจิตอาสา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ไม่น้อยกว่า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4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กิจกรรม</a:t>
            </a:r>
            <a:endParaRPr lang="en-US" sz="2800" dirty="0">
              <a:solidFill>
                <a:srgbClr val="1F5684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3769134" y="3833120"/>
            <a:ext cx="11042762" cy="2112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800" spc="-42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กิจกรรมบริจาคโลหิต</a:t>
            </a:r>
            <a:r>
              <a:rPr lang="en-US" sz="2800" spc="-42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“</a:t>
            </a:r>
            <a:r>
              <a:rPr lang="en-US" sz="2800" spc="-42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จิตอาสาทำดีด้วยหัวใจ</a:t>
            </a:r>
            <a:r>
              <a:rPr lang="en-US" sz="2800" spc="-42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spc="-42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หนึ่งคนให้</a:t>
            </a:r>
            <a:r>
              <a:rPr lang="en-US" sz="2800" spc="-42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spc="-42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สามคนรับ</a:t>
            </a:r>
            <a:r>
              <a:rPr lang="en-US" sz="2800" spc="-42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” </a:t>
            </a:r>
            <a:r>
              <a:rPr lang="en-US" sz="2800" spc="-42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เพื่ออุทิศตนช่วยเหลือและทำความดี</a:t>
            </a:r>
            <a:r>
              <a:rPr lang="en-US" sz="2800" spc="-42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spc="-42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เพื่อประโยชน์ส่วนรวม</a:t>
            </a:r>
            <a:r>
              <a:rPr lang="en-US" sz="2800" spc="-42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spc="-42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แสดงความกตัญญูกตเวที</a:t>
            </a:r>
            <a:r>
              <a:rPr lang="en-US" sz="2800" spc="-42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spc="-42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จงรักภักดีต่อสถาบันชาติ</a:t>
            </a:r>
            <a:r>
              <a:rPr lang="en-US" sz="2800" spc="-42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spc="-42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ศาสนา</a:t>
            </a:r>
            <a:r>
              <a:rPr lang="en-US" sz="2800" spc="-42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spc="-42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พระมหากษัติย์</a:t>
            </a:r>
            <a:r>
              <a:rPr lang="en-US" sz="2800" spc="-42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</a:p>
          <a:p>
            <a:pPr algn="l">
              <a:lnSpc>
                <a:spcPts val="4200"/>
              </a:lnSpc>
            </a:pPr>
            <a:endParaRPr lang="en-US" sz="2800" spc="-42" dirty="0">
              <a:solidFill>
                <a:srgbClr val="1F5684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3769134" y="7208915"/>
            <a:ext cx="3066422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ตัวชี้วัด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08295" y="783421"/>
            <a:ext cx="9373310" cy="144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10. </a:t>
            </a:r>
            <a:r>
              <a:rPr lang="en-US" sz="8000" b="1" spc="56" dirty="0" err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โครงการจิตอาสา</a:t>
            </a: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569063" y="2040720"/>
            <a:ext cx="6368467" cy="124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99"/>
              </a:lnSpc>
            </a:pPr>
            <a:r>
              <a:rPr lang="en-US" sz="6999" b="1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“บริจาคโลหิต”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136904" y="6001133"/>
            <a:ext cx="4196587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 b="1" dirty="0" err="1">
                <a:solidFill>
                  <a:srgbClr val="0097B2"/>
                </a:solidFill>
                <a:latin typeface="Prompt Bold"/>
                <a:ea typeface="Prompt Bold"/>
                <a:cs typeface="Prompt Bold"/>
                <a:sym typeface="Prompt Bold"/>
              </a:rPr>
              <a:t>ผลความสำเร็จ</a:t>
            </a:r>
            <a:endParaRPr lang="en-US" sz="3999" b="1" dirty="0">
              <a:solidFill>
                <a:srgbClr val="0097B2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769134" y="6017190"/>
            <a:ext cx="9968324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คุณธรรมเป้าหมาย : ด้านจิตอาสา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136904" y="6429781"/>
            <a:ext cx="4196587" cy="1800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99"/>
              </a:lnSpc>
            </a:pPr>
            <a:r>
              <a:rPr lang="en-US" sz="9999" b="1" dirty="0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100%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allAtOnce"/>
      <p:bldP spid="32" grpId="0" build="allAtOnce"/>
      <p:bldP spid="33" grpId="0" build="allAtOnce"/>
      <p:bldP spid="34" grpId="0" build="allAtOnce"/>
      <p:bldP spid="35" grpId="0" build="allAtOnce"/>
      <p:bldP spid="36" grpId="0" build="allAtOnce"/>
      <p:bldP spid="37" grpId="0" build="allAtOnce"/>
      <p:bldP spid="38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543" y="231543"/>
            <a:ext cx="17824914" cy="9823914"/>
            <a:chOff x="0" y="0"/>
            <a:chExt cx="4694628" cy="25873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4627" cy="2587368"/>
            </a:xfrm>
            <a:custGeom>
              <a:avLst/>
              <a:gdLst/>
              <a:ahLst/>
              <a:cxnLst/>
              <a:rect l="l" t="t" r="r" b="b"/>
              <a:pathLst>
                <a:path w="4694627" h="2587368">
                  <a:moveTo>
                    <a:pt x="26494" y="0"/>
                  </a:moveTo>
                  <a:lnTo>
                    <a:pt x="4668133" y="0"/>
                  </a:lnTo>
                  <a:cubicBezTo>
                    <a:pt x="4682766" y="0"/>
                    <a:pt x="4694627" y="11862"/>
                    <a:pt x="4694627" y="26494"/>
                  </a:cubicBezTo>
                  <a:lnTo>
                    <a:pt x="4694627" y="2560874"/>
                  </a:lnTo>
                  <a:cubicBezTo>
                    <a:pt x="4694627" y="2575506"/>
                    <a:pt x="4682766" y="2587368"/>
                    <a:pt x="4668133" y="2587368"/>
                  </a:cubicBezTo>
                  <a:lnTo>
                    <a:pt x="26494" y="2587368"/>
                  </a:lnTo>
                  <a:cubicBezTo>
                    <a:pt x="11862" y="2587368"/>
                    <a:pt x="0" y="2575506"/>
                    <a:pt x="0" y="2560874"/>
                  </a:cubicBezTo>
                  <a:lnTo>
                    <a:pt x="0" y="26494"/>
                  </a:lnTo>
                  <a:cubicBezTo>
                    <a:pt x="0" y="11862"/>
                    <a:pt x="11862" y="0"/>
                    <a:pt x="26494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94628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1543" y="231543"/>
            <a:ext cx="2447285" cy="9823914"/>
            <a:chOff x="0" y="0"/>
            <a:chExt cx="644552" cy="25873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4552" cy="2587368"/>
            </a:xfrm>
            <a:custGeom>
              <a:avLst/>
              <a:gdLst/>
              <a:ahLst/>
              <a:cxnLst/>
              <a:rect l="l" t="t" r="r" b="b"/>
              <a:pathLst>
                <a:path w="644552" h="2587368">
                  <a:moveTo>
                    <a:pt x="192972" y="0"/>
                  </a:moveTo>
                  <a:lnTo>
                    <a:pt x="451581" y="0"/>
                  </a:lnTo>
                  <a:cubicBezTo>
                    <a:pt x="502760" y="0"/>
                    <a:pt x="551843" y="20331"/>
                    <a:pt x="588032" y="56520"/>
                  </a:cubicBezTo>
                  <a:cubicBezTo>
                    <a:pt x="624222" y="92709"/>
                    <a:pt x="644552" y="141793"/>
                    <a:pt x="644552" y="192972"/>
                  </a:cubicBezTo>
                  <a:lnTo>
                    <a:pt x="644552" y="2394396"/>
                  </a:lnTo>
                  <a:cubicBezTo>
                    <a:pt x="644552" y="2445576"/>
                    <a:pt x="624222" y="2494659"/>
                    <a:pt x="588032" y="2530848"/>
                  </a:cubicBezTo>
                  <a:cubicBezTo>
                    <a:pt x="551843" y="2567037"/>
                    <a:pt x="502760" y="2587368"/>
                    <a:pt x="451581" y="2587368"/>
                  </a:cubicBezTo>
                  <a:lnTo>
                    <a:pt x="192972" y="2587368"/>
                  </a:lnTo>
                  <a:cubicBezTo>
                    <a:pt x="141793" y="2587368"/>
                    <a:pt x="92709" y="2567037"/>
                    <a:pt x="56520" y="2530848"/>
                  </a:cubicBezTo>
                  <a:cubicBezTo>
                    <a:pt x="20331" y="2494659"/>
                    <a:pt x="0" y="2445576"/>
                    <a:pt x="0" y="2394396"/>
                  </a:cubicBezTo>
                  <a:lnTo>
                    <a:pt x="0" y="192972"/>
                  </a:lnTo>
                  <a:cubicBezTo>
                    <a:pt x="0" y="141793"/>
                    <a:pt x="20331" y="92709"/>
                    <a:pt x="56520" y="56520"/>
                  </a:cubicBezTo>
                  <a:cubicBezTo>
                    <a:pt x="92709" y="20331"/>
                    <a:pt x="141793" y="0"/>
                    <a:pt x="192972" y="0"/>
                  </a:cubicBezTo>
                  <a:close/>
                </a:path>
              </a:pathLst>
            </a:custGeom>
            <a:solidFill>
              <a:srgbClr val="1F568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44552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1543" y="6082336"/>
            <a:ext cx="3065925" cy="1380486"/>
            <a:chOff x="0" y="0"/>
            <a:chExt cx="807486" cy="3635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7486" cy="363585"/>
            </a:xfrm>
            <a:custGeom>
              <a:avLst/>
              <a:gdLst/>
              <a:ahLst/>
              <a:cxnLst/>
              <a:rect l="l" t="t" r="r" b="b"/>
              <a:pathLst>
                <a:path w="807486" h="363585">
                  <a:moveTo>
                    <a:pt x="101006" y="0"/>
                  </a:moveTo>
                  <a:lnTo>
                    <a:pt x="706480" y="0"/>
                  </a:lnTo>
                  <a:cubicBezTo>
                    <a:pt x="762265" y="0"/>
                    <a:pt x="807486" y="45222"/>
                    <a:pt x="807486" y="101006"/>
                  </a:cubicBezTo>
                  <a:lnTo>
                    <a:pt x="807486" y="262579"/>
                  </a:lnTo>
                  <a:cubicBezTo>
                    <a:pt x="807486" y="318363"/>
                    <a:pt x="762265" y="363585"/>
                    <a:pt x="706480" y="363585"/>
                  </a:cubicBezTo>
                  <a:lnTo>
                    <a:pt x="101006" y="363585"/>
                  </a:lnTo>
                  <a:cubicBezTo>
                    <a:pt x="45222" y="363585"/>
                    <a:pt x="0" y="318363"/>
                    <a:pt x="0" y="262579"/>
                  </a:cubicBezTo>
                  <a:lnTo>
                    <a:pt x="0" y="101006"/>
                  </a:lnTo>
                  <a:cubicBezTo>
                    <a:pt x="0" y="45222"/>
                    <a:pt x="45222" y="0"/>
                    <a:pt x="101006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07486" cy="411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04041" y="660876"/>
            <a:ext cx="702289" cy="702289"/>
          </a:xfrm>
          <a:custGeom>
            <a:avLst/>
            <a:gdLst/>
            <a:ahLst/>
            <a:cxnLst/>
            <a:rect l="l" t="t" r="r" b="b"/>
            <a:pathLst>
              <a:path w="702289" h="702289">
                <a:moveTo>
                  <a:pt x="0" y="0"/>
                </a:moveTo>
                <a:lnTo>
                  <a:pt x="702289" y="0"/>
                </a:lnTo>
                <a:lnTo>
                  <a:pt x="702289" y="702289"/>
                </a:lnTo>
                <a:lnTo>
                  <a:pt x="0" y="702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2339" y="2216203"/>
            <a:ext cx="825693" cy="750630"/>
          </a:xfrm>
          <a:custGeom>
            <a:avLst/>
            <a:gdLst/>
            <a:ahLst/>
            <a:cxnLst/>
            <a:rect l="l" t="t" r="r" b="b"/>
            <a:pathLst>
              <a:path w="825693" h="750630">
                <a:moveTo>
                  <a:pt x="0" y="0"/>
                </a:moveTo>
                <a:lnTo>
                  <a:pt x="825693" y="0"/>
                </a:lnTo>
                <a:lnTo>
                  <a:pt x="825693" y="750630"/>
                </a:lnTo>
                <a:lnTo>
                  <a:pt x="0" y="750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7398" y="6221943"/>
            <a:ext cx="718932" cy="790825"/>
          </a:xfrm>
          <a:custGeom>
            <a:avLst/>
            <a:gdLst/>
            <a:ahLst/>
            <a:cxnLst/>
            <a:rect l="l" t="t" r="r" b="b"/>
            <a:pathLst>
              <a:path w="718932" h="790825">
                <a:moveTo>
                  <a:pt x="0" y="0"/>
                </a:moveTo>
                <a:lnTo>
                  <a:pt x="718932" y="0"/>
                </a:lnTo>
                <a:lnTo>
                  <a:pt x="718932" y="790825"/>
                </a:lnTo>
                <a:lnTo>
                  <a:pt x="0" y="790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7841" y="7599440"/>
            <a:ext cx="996681" cy="634252"/>
          </a:xfrm>
          <a:custGeom>
            <a:avLst/>
            <a:gdLst/>
            <a:ahLst/>
            <a:cxnLst/>
            <a:rect l="l" t="t" r="r" b="b"/>
            <a:pathLst>
              <a:path w="996681" h="634252">
                <a:moveTo>
                  <a:pt x="0" y="0"/>
                </a:moveTo>
                <a:lnTo>
                  <a:pt x="996681" y="0"/>
                </a:lnTo>
                <a:lnTo>
                  <a:pt x="996681" y="634251"/>
                </a:lnTo>
                <a:lnTo>
                  <a:pt x="0" y="634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769134" y="992356"/>
            <a:ext cx="1841582" cy="2444685"/>
            <a:chOff x="0" y="0"/>
            <a:chExt cx="379892" cy="5043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9892" cy="504304"/>
            </a:xfrm>
            <a:custGeom>
              <a:avLst/>
              <a:gdLst/>
              <a:ahLst/>
              <a:cxnLst/>
              <a:rect l="l" t="t" r="r" b="b"/>
              <a:pathLst>
                <a:path w="379892" h="504304">
                  <a:moveTo>
                    <a:pt x="0" y="0"/>
                  </a:moveTo>
                  <a:lnTo>
                    <a:pt x="379892" y="0"/>
                  </a:lnTo>
                  <a:lnTo>
                    <a:pt x="379892" y="504304"/>
                  </a:lnTo>
                  <a:lnTo>
                    <a:pt x="0" y="504304"/>
                  </a:lnTo>
                  <a:close/>
                </a:path>
              </a:pathLst>
            </a:custGeom>
            <a:solidFill>
              <a:srgbClr val="9DD1FF">
                <a:alpha val="62745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79892" cy="55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140302" y="3622617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8"/>
                </a:lnTo>
                <a:lnTo>
                  <a:pt x="0" y="666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40302" y="4846741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9"/>
                </a:lnTo>
                <a:lnTo>
                  <a:pt x="0" y="6660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5075010" y="310178"/>
            <a:ext cx="2761776" cy="2281341"/>
            <a:chOff x="0" y="0"/>
            <a:chExt cx="3682368" cy="3041788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3264797" cy="3041788"/>
              <a:chOff x="0" y="0"/>
              <a:chExt cx="812800" cy="75728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75728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57280">
                    <a:moveTo>
                      <a:pt x="406400" y="0"/>
                    </a:moveTo>
                    <a:cubicBezTo>
                      <a:pt x="181951" y="0"/>
                      <a:pt x="0" y="169523"/>
                      <a:pt x="0" y="378640"/>
                    </a:cubicBezTo>
                    <a:cubicBezTo>
                      <a:pt x="0" y="587757"/>
                      <a:pt x="181951" y="757280"/>
                      <a:pt x="406400" y="757280"/>
                    </a:cubicBezTo>
                    <a:cubicBezTo>
                      <a:pt x="630849" y="757280"/>
                      <a:pt x="812800" y="587757"/>
                      <a:pt x="812800" y="378640"/>
                    </a:cubicBezTo>
                    <a:cubicBezTo>
                      <a:pt x="812800" y="169523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684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23370"/>
                <a:ext cx="660400" cy="662915"/>
              </a:xfrm>
              <a:prstGeom prst="rect">
                <a:avLst/>
              </a:prstGeom>
            </p:spPr>
            <p:txBody>
              <a:bodyPr lIns="25664" tIns="25664" rIns="25664" bIns="25664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464619" y="190187"/>
              <a:ext cx="3217749" cy="2149188"/>
            </a:xfrm>
            <a:custGeom>
              <a:avLst/>
              <a:gdLst/>
              <a:ahLst/>
              <a:cxnLst/>
              <a:rect l="l" t="t" r="r" b="b"/>
              <a:pathLst>
                <a:path w="3217749" h="2149188">
                  <a:moveTo>
                    <a:pt x="0" y="0"/>
                  </a:moveTo>
                  <a:lnTo>
                    <a:pt x="3217749" y="0"/>
                  </a:lnTo>
                  <a:lnTo>
                    <a:pt x="3217749" y="2149188"/>
                  </a:lnTo>
                  <a:lnTo>
                    <a:pt x="0" y="2149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25" name="Freeform 25"/>
          <p:cNvSpPr/>
          <p:nvPr/>
        </p:nvSpPr>
        <p:spPr>
          <a:xfrm>
            <a:off x="3769134" y="3955631"/>
            <a:ext cx="8168396" cy="5442194"/>
          </a:xfrm>
          <a:custGeom>
            <a:avLst/>
            <a:gdLst/>
            <a:ahLst/>
            <a:cxnLst/>
            <a:rect l="l" t="t" r="r" b="b"/>
            <a:pathLst>
              <a:path w="8168396" h="5442194">
                <a:moveTo>
                  <a:pt x="0" y="0"/>
                </a:moveTo>
                <a:lnTo>
                  <a:pt x="8168396" y="0"/>
                </a:lnTo>
                <a:lnTo>
                  <a:pt x="8168396" y="5442194"/>
                </a:lnTo>
                <a:lnTo>
                  <a:pt x="0" y="54421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937530" y="2731043"/>
            <a:ext cx="4724143" cy="6666782"/>
          </a:xfrm>
          <a:custGeom>
            <a:avLst/>
            <a:gdLst/>
            <a:ahLst/>
            <a:cxnLst/>
            <a:rect l="l" t="t" r="r" b="b"/>
            <a:pathLst>
              <a:path w="4724143" h="6666782">
                <a:moveTo>
                  <a:pt x="0" y="0"/>
                </a:moveTo>
                <a:lnTo>
                  <a:pt x="4724143" y="0"/>
                </a:lnTo>
                <a:lnTo>
                  <a:pt x="4724143" y="6666782"/>
                </a:lnTo>
                <a:lnTo>
                  <a:pt x="0" y="666678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800680" y="1372206"/>
            <a:ext cx="1309010" cy="38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227" b="1">
                <a:solidFill>
                  <a:srgbClr val="FFFFFF"/>
                </a:solidFill>
                <a:latin typeface="เอฟซี ไอคอนิก Medium"/>
                <a:ea typeface="เอฟซี ไอคอนิก Medium"/>
                <a:cs typeface="เอฟซี ไอคอนิก Medium"/>
                <a:sym typeface="เอฟซี ไอคอนิก Medium"/>
              </a:rPr>
              <a:t>หน้าหลัก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31543" y="3033508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ที่มาความสำคัญ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31543" y="5606697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ผลการดำเนินงาน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31543" y="6984193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1F5684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โครงการ/กิจกรรม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23222" y="8271791"/>
            <a:ext cx="2447285" cy="691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งานที่ได้รับ</a:t>
            </a:r>
          </a:p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มอบหมาย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31543" y="4260070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วัตถุประสงค์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108295" y="783421"/>
            <a:ext cx="9373310" cy="144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10. </a:t>
            </a:r>
            <a:r>
              <a:rPr lang="en-US" sz="8000" b="1" spc="56" dirty="0" err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โครงการจิตอาสา</a:t>
            </a: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569063" y="2040720"/>
            <a:ext cx="6368467" cy="124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99"/>
              </a:lnSpc>
            </a:pPr>
            <a:r>
              <a:rPr lang="en-US" sz="6999" b="1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“บริจาคโลหิต”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allAtOnce"/>
      <p:bldP spid="34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543" y="231543"/>
            <a:ext cx="17824914" cy="9823914"/>
            <a:chOff x="0" y="0"/>
            <a:chExt cx="4694628" cy="25873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4627" cy="2587368"/>
            </a:xfrm>
            <a:custGeom>
              <a:avLst/>
              <a:gdLst/>
              <a:ahLst/>
              <a:cxnLst/>
              <a:rect l="l" t="t" r="r" b="b"/>
              <a:pathLst>
                <a:path w="4694627" h="2587368">
                  <a:moveTo>
                    <a:pt x="26494" y="0"/>
                  </a:moveTo>
                  <a:lnTo>
                    <a:pt x="4668133" y="0"/>
                  </a:lnTo>
                  <a:cubicBezTo>
                    <a:pt x="4682766" y="0"/>
                    <a:pt x="4694627" y="11862"/>
                    <a:pt x="4694627" y="26494"/>
                  </a:cubicBezTo>
                  <a:lnTo>
                    <a:pt x="4694627" y="2560874"/>
                  </a:lnTo>
                  <a:cubicBezTo>
                    <a:pt x="4694627" y="2575506"/>
                    <a:pt x="4682766" y="2587368"/>
                    <a:pt x="4668133" y="2587368"/>
                  </a:cubicBezTo>
                  <a:lnTo>
                    <a:pt x="26494" y="2587368"/>
                  </a:lnTo>
                  <a:cubicBezTo>
                    <a:pt x="11862" y="2587368"/>
                    <a:pt x="0" y="2575506"/>
                    <a:pt x="0" y="2560874"/>
                  </a:cubicBezTo>
                  <a:lnTo>
                    <a:pt x="0" y="26494"/>
                  </a:lnTo>
                  <a:cubicBezTo>
                    <a:pt x="0" y="11862"/>
                    <a:pt x="11862" y="0"/>
                    <a:pt x="26494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94628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1543" y="231543"/>
            <a:ext cx="2447285" cy="9823914"/>
            <a:chOff x="0" y="0"/>
            <a:chExt cx="644552" cy="25873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4552" cy="2587368"/>
            </a:xfrm>
            <a:custGeom>
              <a:avLst/>
              <a:gdLst/>
              <a:ahLst/>
              <a:cxnLst/>
              <a:rect l="l" t="t" r="r" b="b"/>
              <a:pathLst>
                <a:path w="644552" h="2587368">
                  <a:moveTo>
                    <a:pt x="192972" y="0"/>
                  </a:moveTo>
                  <a:lnTo>
                    <a:pt x="451581" y="0"/>
                  </a:lnTo>
                  <a:cubicBezTo>
                    <a:pt x="502760" y="0"/>
                    <a:pt x="551843" y="20331"/>
                    <a:pt x="588032" y="56520"/>
                  </a:cubicBezTo>
                  <a:cubicBezTo>
                    <a:pt x="624222" y="92709"/>
                    <a:pt x="644552" y="141793"/>
                    <a:pt x="644552" y="192972"/>
                  </a:cubicBezTo>
                  <a:lnTo>
                    <a:pt x="644552" y="2394396"/>
                  </a:lnTo>
                  <a:cubicBezTo>
                    <a:pt x="644552" y="2445576"/>
                    <a:pt x="624222" y="2494659"/>
                    <a:pt x="588032" y="2530848"/>
                  </a:cubicBezTo>
                  <a:cubicBezTo>
                    <a:pt x="551843" y="2567037"/>
                    <a:pt x="502760" y="2587368"/>
                    <a:pt x="451581" y="2587368"/>
                  </a:cubicBezTo>
                  <a:lnTo>
                    <a:pt x="192972" y="2587368"/>
                  </a:lnTo>
                  <a:cubicBezTo>
                    <a:pt x="141793" y="2587368"/>
                    <a:pt x="92709" y="2567037"/>
                    <a:pt x="56520" y="2530848"/>
                  </a:cubicBezTo>
                  <a:cubicBezTo>
                    <a:pt x="20331" y="2494659"/>
                    <a:pt x="0" y="2445576"/>
                    <a:pt x="0" y="2394396"/>
                  </a:cubicBezTo>
                  <a:lnTo>
                    <a:pt x="0" y="192972"/>
                  </a:lnTo>
                  <a:cubicBezTo>
                    <a:pt x="0" y="141793"/>
                    <a:pt x="20331" y="92709"/>
                    <a:pt x="56520" y="56520"/>
                  </a:cubicBezTo>
                  <a:cubicBezTo>
                    <a:pt x="92709" y="20331"/>
                    <a:pt x="141793" y="0"/>
                    <a:pt x="192972" y="0"/>
                  </a:cubicBezTo>
                  <a:close/>
                </a:path>
              </a:pathLst>
            </a:custGeom>
            <a:solidFill>
              <a:srgbClr val="1F568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44552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1543" y="6082336"/>
            <a:ext cx="3065925" cy="1380486"/>
            <a:chOff x="0" y="0"/>
            <a:chExt cx="807486" cy="3635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7486" cy="363585"/>
            </a:xfrm>
            <a:custGeom>
              <a:avLst/>
              <a:gdLst/>
              <a:ahLst/>
              <a:cxnLst/>
              <a:rect l="l" t="t" r="r" b="b"/>
              <a:pathLst>
                <a:path w="807486" h="363585">
                  <a:moveTo>
                    <a:pt x="101006" y="0"/>
                  </a:moveTo>
                  <a:lnTo>
                    <a:pt x="706480" y="0"/>
                  </a:lnTo>
                  <a:cubicBezTo>
                    <a:pt x="762265" y="0"/>
                    <a:pt x="807486" y="45222"/>
                    <a:pt x="807486" y="101006"/>
                  </a:cubicBezTo>
                  <a:lnTo>
                    <a:pt x="807486" y="262579"/>
                  </a:lnTo>
                  <a:cubicBezTo>
                    <a:pt x="807486" y="318363"/>
                    <a:pt x="762265" y="363585"/>
                    <a:pt x="706480" y="363585"/>
                  </a:cubicBezTo>
                  <a:lnTo>
                    <a:pt x="101006" y="363585"/>
                  </a:lnTo>
                  <a:cubicBezTo>
                    <a:pt x="45222" y="363585"/>
                    <a:pt x="0" y="318363"/>
                    <a:pt x="0" y="262579"/>
                  </a:cubicBezTo>
                  <a:lnTo>
                    <a:pt x="0" y="101006"/>
                  </a:lnTo>
                  <a:cubicBezTo>
                    <a:pt x="0" y="45222"/>
                    <a:pt x="45222" y="0"/>
                    <a:pt x="101006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07486" cy="411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04041" y="660876"/>
            <a:ext cx="702289" cy="702289"/>
          </a:xfrm>
          <a:custGeom>
            <a:avLst/>
            <a:gdLst/>
            <a:ahLst/>
            <a:cxnLst/>
            <a:rect l="l" t="t" r="r" b="b"/>
            <a:pathLst>
              <a:path w="702289" h="702289">
                <a:moveTo>
                  <a:pt x="0" y="0"/>
                </a:moveTo>
                <a:lnTo>
                  <a:pt x="702289" y="0"/>
                </a:lnTo>
                <a:lnTo>
                  <a:pt x="702289" y="702289"/>
                </a:lnTo>
                <a:lnTo>
                  <a:pt x="0" y="702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2339" y="2216203"/>
            <a:ext cx="825693" cy="750630"/>
          </a:xfrm>
          <a:custGeom>
            <a:avLst/>
            <a:gdLst/>
            <a:ahLst/>
            <a:cxnLst/>
            <a:rect l="l" t="t" r="r" b="b"/>
            <a:pathLst>
              <a:path w="825693" h="750630">
                <a:moveTo>
                  <a:pt x="0" y="0"/>
                </a:moveTo>
                <a:lnTo>
                  <a:pt x="825693" y="0"/>
                </a:lnTo>
                <a:lnTo>
                  <a:pt x="825693" y="750630"/>
                </a:lnTo>
                <a:lnTo>
                  <a:pt x="0" y="750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7398" y="6221943"/>
            <a:ext cx="718932" cy="790825"/>
          </a:xfrm>
          <a:custGeom>
            <a:avLst/>
            <a:gdLst/>
            <a:ahLst/>
            <a:cxnLst/>
            <a:rect l="l" t="t" r="r" b="b"/>
            <a:pathLst>
              <a:path w="718932" h="790825">
                <a:moveTo>
                  <a:pt x="0" y="0"/>
                </a:moveTo>
                <a:lnTo>
                  <a:pt x="718932" y="0"/>
                </a:lnTo>
                <a:lnTo>
                  <a:pt x="718932" y="790825"/>
                </a:lnTo>
                <a:lnTo>
                  <a:pt x="0" y="790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7841" y="7599440"/>
            <a:ext cx="996681" cy="634252"/>
          </a:xfrm>
          <a:custGeom>
            <a:avLst/>
            <a:gdLst/>
            <a:ahLst/>
            <a:cxnLst/>
            <a:rect l="l" t="t" r="r" b="b"/>
            <a:pathLst>
              <a:path w="996681" h="634252">
                <a:moveTo>
                  <a:pt x="0" y="0"/>
                </a:moveTo>
                <a:lnTo>
                  <a:pt x="996681" y="0"/>
                </a:lnTo>
                <a:lnTo>
                  <a:pt x="996681" y="634251"/>
                </a:lnTo>
                <a:lnTo>
                  <a:pt x="0" y="634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769134" y="992356"/>
            <a:ext cx="1841582" cy="2444685"/>
            <a:chOff x="0" y="0"/>
            <a:chExt cx="379892" cy="5043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9892" cy="504304"/>
            </a:xfrm>
            <a:custGeom>
              <a:avLst/>
              <a:gdLst/>
              <a:ahLst/>
              <a:cxnLst/>
              <a:rect l="l" t="t" r="r" b="b"/>
              <a:pathLst>
                <a:path w="379892" h="504304">
                  <a:moveTo>
                    <a:pt x="0" y="0"/>
                  </a:moveTo>
                  <a:lnTo>
                    <a:pt x="379892" y="0"/>
                  </a:lnTo>
                  <a:lnTo>
                    <a:pt x="379892" y="504304"/>
                  </a:lnTo>
                  <a:lnTo>
                    <a:pt x="0" y="504304"/>
                  </a:lnTo>
                  <a:close/>
                </a:path>
              </a:pathLst>
            </a:custGeom>
            <a:solidFill>
              <a:srgbClr val="9DD1FF">
                <a:alpha val="62745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79892" cy="55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00680" y="1372206"/>
            <a:ext cx="1309010" cy="38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227" b="1">
                <a:solidFill>
                  <a:srgbClr val="FFFFFF"/>
                </a:solidFill>
                <a:latin typeface="เอฟซี ไอคอนิก Medium"/>
                <a:ea typeface="เอฟซี ไอคอนิก Medium"/>
                <a:cs typeface="เอฟซี ไอคอนิก Medium"/>
                <a:sym typeface="เอฟซี ไอคอนิก Medium"/>
              </a:rPr>
              <a:t>หน้าหลัก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31543" y="3033508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ที่มาความสำคัญ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1543" y="5606697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ผลการดำเนินงาน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31543" y="6984193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1F5684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โครงการ/กิจกรรม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3222" y="8271791"/>
            <a:ext cx="2447285" cy="691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งานที่ได้รับ</a:t>
            </a:r>
          </a:p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มอบหมาย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31543" y="4260070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วัตถุประสงค์</a:t>
            </a:r>
          </a:p>
        </p:txBody>
      </p:sp>
      <p:sp>
        <p:nvSpPr>
          <p:cNvPr id="24" name="Freeform 24"/>
          <p:cNvSpPr/>
          <p:nvPr/>
        </p:nvSpPr>
        <p:spPr>
          <a:xfrm>
            <a:off x="1140302" y="3622617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8"/>
                </a:lnTo>
                <a:lnTo>
                  <a:pt x="0" y="666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140302" y="4846741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9"/>
                </a:lnTo>
                <a:lnTo>
                  <a:pt x="0" y="6660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5075010" y="310178"/>
            <a:ext cx="2761776" cy="2281341"/>
            <a:chOff x="0" y="0"/>
            <a:chExt cx="3682368" cy="3041788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3264797" cy="3041788"/>
              <a:chOff x="0" y="0"/>
              <a:chExt cx="812800" cy="75728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75728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57280">
                    <a:moveTo>
                      <a:pt x="406400" y="0"/>
                    </a:moveTo>
                    <a:cubicBezTo>
                      <a:pt x="181951" y="0"/>
                      <a:pt x="0" y="169523"/>
                      <a:pt x="0" y="378640"/>
                    </a:cubicBezTo>
                    <a:cubicBezTo>
                      <a:pt x="0" y="587757"/>
                      <a:pt x="181951" y="757280"/>
                      <a:pt x="406400" y="757280"/>
                    </a:cubicBezTo>
                    <a:cubicBezTo>
                      <a:pt x="630849" y="757280"/>
                      <a:pt x="812800" y="587757"/>
                      <a:pt x="812800" y="378640"/>
                    </a:cubicBezTo>
                    <a:cubicBezTo>
                      <a:pt x="812800" y="169523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684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23370"/>
                <a:ext cx="660400" cy="662915"/>
              </a:xfrm>
              <a:prstGeom prst="rect">
                <a:avLst/>
              </a:prstGeom>
            </p:spPr>
            <p:txBody>
              <a:bodyPr lIns="25664" tIns="25664" rIns="25664" bIns="25664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>
              <a:off x="464619" y="190187"/>
              <a:ext cx="3217749" cy="2149188"/>
            </a:xfrm>
            <a:custGeom>
              <a:avLst/>
              <a:gdLst/>
              <a:ahLst/>
              <a:cxnLst/>
              <a:rect l="l" t="t" r="r" b="b"/>
              <a:pathLst>
                <a:path w="3217749" h="2149188">
                  <a:moveTo>
                    <a:pt x="0" y="0"/>
                  </a:moveTo>
                  <a:lnTo>
                    <a:pt x="3217749" y="0"/>
                  </a:lnTo>
                  <a:lnTo>
                    <a:pt x="3217749" y="2149188"/>
                  </a:lnTo>
                  <a:lnTo>
                    <a:pt x="0" y="2149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31" name="TextBox 31"/>
          <p:cNvSpPr txBox="1"/>
          <p:nvPr/>
        </p:nvSpPr>
        <p:spPr>
          <a:xfrm>
            <a:off x="3769134" y="7593680"/>
            <a:ext cx="7714233" cy="104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80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บุคลากรของหน่วยงานเข้าร่วมกิจกรรม</a:t>
            </a:r>
          </a:p>
          <a:p>
            <a:pPr algn="l">
              <a:lnSpc>
                <a:spcPts val="4200"/>
              </a:lnSpc>
            </a:pPr>
            <a:r>
              <a:rPr lang="en-US" sz="280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ไม่น้อยกว่า ร้อยละ 80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769134" y="3833120"/>
            <a:ext cx="9911183" cy="104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บุคลากรกองยุทธศาสตร์และแผนงาน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ร่วมกันรดน้ำดำหัวผู้ใหญ่</a:t>
            </a:r>
            <a:endParaRPr lang="en-US" sz="2800" dirty="0">
              <a:solidFill>
                <a:srgbClr val="1F5684"/>
              </a:solidFill>
              <a:latin typeface="Prompt"/>
              <a:ea typeface="Prompt"/>
              <a:cs typeface="Prompt"/>
              <a:sym typeface="Prompt"/>
            </a:endParaRPr>
          </a:p>
          <a:p>
            <a:pPr algn="l">
              <a:lnSpc>
                <a:spcPts val="4200"/>
              </a:lnSpc>
            </a:pP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ขอพรผู้บริหารเนื่องในวันสงกรานต์</a:t>
            </a:r>
            <a:endParaRPr lang="en-US" sz="2800" dirty="0">
              <a:solidFill>
                <a:srgbClr val="1F5684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3769134" y="6803105"/>
            <a:ext cx="3066422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ตัวชี้วัด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044170" y="749386"/>
            <a:ext cx="5582772" cy="144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11. </a:t>
            </a:r>
            <a:r>
              <a:rPr lang="en-US" sz="8000" b="1" spc="56" dirty="0" err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โครงการ</a:t>
            </a: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448035" y="2166222"/>
            <a:ext cx="12070663" cy="990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9"/>
              </a:lnSpc>
            </a:pPr>
            <a:r>
              <a:rPr lang="en-US" sz="5499" b="1" dirty="0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“</a:t>
            </a:r>
            <a:r>
              <a:rPr lang="en-US" sz="5499" b="1" dirty="0" err="1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รดน้ำดำหัวผู้ใหญ่ในวันสงกรานต์</a:t>
            </a:r>
            <a:r>
              <a:rPr lang="en-US" sz="5499" b="1" dirty="0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”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976716" y="5530497"/>
            <a:ext cx="4196587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 b="1" dirty="0" err="1">
                <a:solidFill>
                  <a:srgbClr val="0097B2"/>
                </a:solidFill>
                <a:latin typeface="Prompt Bold"/>
                <a:ea typeface="Prompt Bold"/>
                <a:cs typeface="Prompt Bold"/>
                <a:sym typeface="Prompt Bold"/>
              </a:rPr>
              <a:t>ผลความสำเร็จ</a:t>
            </a:r>
            <a:endParaRPr lang="en-US" sz="3999" b="1" dirty="0">
              <a:solidFill>
                <a:srgbClr val="0097B2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769134" y="5602909"/>
            <a:ext cx="9968324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คุณธรรมเป้าหมาย : ด้านกตัญญู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976716" y="5959145"/>
            <a:ext cx="4196587" cy="1800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99"/>
              </a:lnSpc>
            </a:pPr>
            <a:r>
              <a:rPr lang="en-US" sz="9999" b="1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100%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allAtOnce"/>
      <p:bldP spid="32" grpId="0"/>
      <p:bldP spid="33" grpId="0" build="allAtOnce"/>
      <p:bldP spid="34" grpId="0" build="allAtOnce"/>
      <p:bldP spid="35" grpId="0" build="allAtOnce"/>
      <p:bldP spid="36" grpId="0" build="allAtOnce"/>
      <p:bldP spid="37" grpId="0" build="allAtOnce"/>
      <p:bldP spid="38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543" y="231543"/>
            <a:ext cx="17824914" cy="9823914"/>
            <a:chOff x="0" y="0"/>
            <a:chExt cx="4694628" cy="25873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4627" cy="2587368"/>
            </a:xfrm>
            <a:custGeom>
              <a:avLst/>
              <a:gdLst/>
              <a:ahLst/>
              <a:cxnLst/>
              <a:rect l="l" t="t" r="r" b="b"/>
              <a:pathLst>
                <a:path w="4694627" h="2587368">
                  <a:moveTo>
                    <a:pt x="26494" y="0"/>
                  </a:moveTo>
                  <a:lnTo>
                    <a:pt x="4668133" y="0"/>
                  </a:lnTo>
                  <a:cubicBezTo>
                    <a:pt x="4682766" y="0"/>
                    <a:pt x="4694627" y="11862"/>
                    <a:pt x="4694627" y="26494"/>
                  </a:cubicBezTo>
                  <a:lnTo>
                    <a:pt x="4694627" y="2560874"/>
                  </a:lnTo>
                  <a:cubicBezTo>
                    <a:pt x="4694627" y="2575506"/>
                    <a:pt x="4682766" y="2587368"/>
                    <a:pt x="4668133" y="2587368"/>
                  </a:cubicBezTo>
                  <a:lnTo>
                    <a:pt x="26494" y="2587368"/>
                  </a:lnTo>
                  <a:cubicBezTo>
                    <a:pt x="11862" y="2587368"/>
                    <a:pt x="0" y="2575506"/>
                    <a:pt x="0" y="2560874"/>
                  </a:cubicBezTo>
                  <a:lnTo>
                    <a:pt x="0" y="26494"/>
                  </a:lnTo>
                  <a:cubicBezTo>
                    <a:pt x="0" y="11862"/>
                    <a:pt x="11862" y="0"/>
                    <a:pt x="26494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94628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1543" y="231543"/>
            <a:ext cx="2447285" cy="9823914"/>
            <a:chOff x="0" y="0"/>
            <a:chExt cx="644552" cy="25873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4552" cy="2587368"/>
            </a:xfrm>
            <a:custGeom>
              <a:avLst/>
              <a:gdLst/>
              <a:ahLst/>
              <a:cxnLst/>
              <a:rect l="l" t="t" r="r" b="b"/>
              <a:pathLst>
                <a:path w="644552" h="2587368">
                  <a:moveTo>
                    <a:pt x="192972" y="0"/>
                  </a:moveTo>
                  <a:lnTo>
                    <a:pt x="451581" y="0"/>
                  </a:lnTo>
                  <a:cubicBezTo>
                    <a:pt x="502760" y="0"/>
                    <a:pt x="551843" y="20331"/>
                    <a:pt x="588032" y="56520"/>
                  </a:cubicBezTo>
                  <a:cubicBezTo>
                    <a:pt x="624222" y="92709"/>
                    <a:pt x="644552" y="141793"/>
                    <a:pt x="644552" y="192972"/>
                  </a:cubicBezTo>
                  <a:lnTo>
                    <a:pt x="644552" y="2394396"/>
                  </a:lnTo>
                  <a:cubicBezTo>
                    <a:pt x="644552" y="2445576"/>
                    <a:pt x="624222" y="2494659"/>
                    <a:pt x="588032" y="2530848"/>
                  </a:cubicBezTo>
                  <a:cubicBezTo>
                    <a:pt x="551843" y="2567037"/>
                    <a:pt x="502760" y="2587368"/>
                    <a:pt x="451581" y="2587368"/>
                  </a:cubicBezTo>
                  <a:lnTo>
                    <a:pt x="192972" y="2587368"/>
                  </a:lnTo>
                  <a:cubicBezTo>
                    <a:pt x="141793" y="2587368"/>
                    <a:pt x="92709" y="2567037"/>
                    <a:pt x="56520" y="2530848"/>
                  </a:cubicBezTo>
                  <a:cubicBezTo>
                    <a:pt x="20331" y="2494659"/>
                    <a:pt x="0" y="2445576"/>
                    <a:pt x="0" y="2394396"/>
                  </a:cubicBezTo>
                  <a:lnTo>
                    <a:pt x="0" y="192972"/>
                  </a:lnTo>
                  <a:cubicBezTo>
                    <a:pt x="0" y="141793"/>
                    <a:pt x="20331" y="92709"/>
                    <a:pt x="56520" y="56520"/>
                  </a:cubicBezTo>
                  <a:cubicBezTo>
                    <a:pt x="92709" y="20331"/>
                    <a:pt x="141793" y="0"/>
                    <a:pt x="192972" y="0"/>
                  </a:cubicBezTo>
                  <a:close/>
                </a:path>
              </a:pathLst>
            </a:custGeom>
            <a:solidFill>
              <a:srgbClr val="1F568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44552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1543" y="6082336"/>
            <a:ext cx="3065925" cy="1380486"/>
            <a:chOff x="0" y="0"/>
            <a:chExt cx="807486" cy="3635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7486" cy="363585"/>
            </a:xfrm>
            <a:custGeom>
              <a:avLst/>
              <a:gdLst/>
              <a:ahLst/>
              <a:cxnLst/>
              <a:rect l="l" t="t" r="r" b="b"/>
              <a:pathLst>
                <a:path w="807486" h="363585">
                  <a:moveTo>
                    <a:pt x="101006" y="0"/>
                  </a:moveTo>
                  <a:lnTo>
                    <a:pt x="706480" y="0"/>
                  </a:lnTo>
                  <a:cubicBezTo>
                    <a:pt x="762265" y="0"/>
                    <a:pt x="807486" y="45222"/>
                    <a:pt x="807486" y="101006"/>
                  </a:cubicBezTo>
                  <a:lnTo>
                    <a:pt x="807486" y="262579"/>
                  </a:lnTo>
                  <a:cubicBezTo>
                    <a:pt x="807486" y="318363"/>
                    <a:pt x="762265" y="363585"/>
                    <a:pt x="706480" y="363585"/>
                  </a:cubicBezTo>
                  <a:lnTo>
                    <a:pt x="101006" y="363585"/>
                  </a:lnTo>
                  <a:cubicBezTo>
                    <a:pt x="45222" y="363585"/>
                    <a:pt x="0" y="318363"/>
                    <a:pt x="0" y="262579"/>
                  </a:cubicBezTo>
                  <a:lnTo>
                    <a:pt x="0" y="101006"/>
                  </a:lnTo>
                  <a:cubicBezTo>
                    <a:pt x="0" y="45222"/>
                    <a:pt x="45222" y="0"/>
                    <a:pt x="101006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07486" cy="411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04041" y="660876"/>
            <a:ext cx="702289" cy="702289"/>
          </a:xfrm>
          <a:custGeom>
            <a:avLst/>
            <a:gdLst/>
            <a:ahLst/>
            <a:cxnLst/>
            <a:rect l="l" t="t" r="r" b="b"/>
            <a:pathLst>
              <a:path w="702289" h="702289">
                <a:moveTo>
                  <a:pt x="0" y="0"/>
                </a:moveTo>
                <a:lnTo>
                  <a:pt x="702289" y="0"/>
                </a:lnTo>
                <a:lnTo>
                  <a:pt x="702289" y="702289"/>
                </a:lnTo>
                <a:lnTo>
                  <a:pt x="0" y="702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2339" y="2216203"/>
            <a:ext cx="825693" cy="750630"/>
          </a:xfrm>
          <a:custGeom>
            <a:avLst/>
            <a:gdLst/>
            <a:ahLst/>
            <a:cxnLst/>
            <a:rect l="l" t="t" r="r" b="b"/>
            <a:pathLst>
              <a:path w="825693" h="750630">
                <a:moveTo>
                  <a:pt x="0" y="0"/>
                </a:moveTo>
                <a:lnTo>
                  <a:pt x="825693" y="0"/>
                </a:lnTo>
                <a:lnTo>
                  <a:pt x="825693" y="750630"/>
                </a:lnTo>
                <a:lnTo>
                  <a:pt x="0" y="750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7398" y="6221943"/>
            <a:ext cx="718932" cy="790825"/>
          </a:xfrm>
          <a:custGeom>
            <a:avLst/>
            <a:gdLst/>
            <a:ahLst/>
            <a:cxnLst/>
            <a:rect l="l" t="t" r="r" b="b"/>
            <a:pathLst>
              <a:path w="718932" h="790825">
                <a:moveTo>
                  <a:pt x="0" y="0"/>
                </a:moveTo>
                <a:lnTo>
                  <a:pt x="718932" y="0"/>
                </a:lnTo>
                <a:lnTo>
                  <a:pt x="718932" y="790825"/>
                </a:lnTo>
                <a:lnTo>
                  <a:pt x="0" y="790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7841" y="7599440"/>
            <a:ext cx="996681" cy="634252"/>
          </a:xfrm>
          <a:custGeom>
            <a:avLst/>
            <a:gdLst/>
            <a:ahLst/>
            <a:cxnLst/>
            <a:rect l="l" t="t" r="r" b="b"/>
            <a:pathLst>
              <a:path w="996681" h="634252">
                <a:moveTo>
                  <a:pt x="0" y="0"/>
                </a:moveTo>
                <a:lnTo>
                  <a:pt x="996681" y="0"/>
                </a:lnTo>
                <a:lnTo>
                  <a:pt x="996681" y="634251"/>
                </a:lnTo>
                <a:lnTo>
                  <a:pt x="0" y="634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769134" y="992356"/>
            <a:ext cx="1841582" cy="2444685"/>
            <a:chOff x="0" y="0"/>
            <a:chExt cx="379892" cy="5043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9892" cy="504304"/>
            </a:xfrm>
            <a:custGeom>
              <a:avLst/>
              <a:gdLst/>
              <a:ahLst/>
              <a:cxnLst/>
              <a:rect l="l" t="t" r="r" b="b"/>
              <a:pathLst>
                <a:path w="379892" h="504304">
                  <a:moveTo>
                    <a:pt x="0" y="0"/>
                  </a:moveTo>
                  <a:lnTo>
                    <a:pt x="379892" y="0"/>
                  </a:lnTo>
                  <a:lnTo>
                    <a:pt x="379892" y="504304"/>
                  </a:lnTo>
                  <a:lnTo>
                    <a:pt x="0" y="504304"/>
                  </a:lnTo>
                  <a:close/>
                </a:path>
              </a:pathLst>
            </a:custGeom>
            <a:solidFill>
              <a:srgbClr val="9DD1FF">
                <a:alpha val="62745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79892" cy="55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140302" y="3622617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8"/>
                </a:lnTo>
                <a:lnTo>
                  <a:pt x="0" y="666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40302" y="4846741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9"/>
                </a:lnTo>
                <a:lnTo>
                  <a:pt x="0" y="6660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5075010" y="310178"/>
            <a:ext cx="2761776" cy="2281341"/>
            <a:chOff x="0" y="0"/>
            <a:chExt cx="3682368" cy="3041788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3264797" cy="3041788"/>
              <a:chOff x="0" y="0"/>
              <a:chExt cx="812800" cy="75728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75728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57280">
                    <a:moveTo>
                      <a:pt x="406400" y="0"/>
                    </a:moveTo>
                    <a:cubicBezTo>
                      <a:pt x="181951" y="0"/>
                      <a:pt x="0" y="169523"/>
                      <a:pt x="0" y="378640"/>
                    </a:cubicBezTo>
                    <a:cubicBezTo>
                      <a:pt x="0" y="587757"/>
                      <a:pt x="181951" y="757280"/>
                      <a:pt x="406400" y="757280"/>
                    </a:cubicBezTo>
                    <a:cubicBezTo>
                      <a:pt x="630849" y="757280"/>
                      <a:pt x="812800" y="587757"/>
                      <a:pt x="812800" y="378640"/>
                    </a:cubicBezTo>
                    <a:cubicBezTo>
                      <a:pt x="812800" y="169523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684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23370"/>
                <a:ext cx="660400" cy="662915"/>
              </a:xfrm>
              <a:prstGeom prst="rect">
                <a:avLst/>
              </a:prstGeom>
            </p:spPr>
            <p:txBody>
              <a:bodyPr lIns="25664" tIns="25664" rIns="25664" bIns="25664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464619" y="190187"/>
              <a:ext cx="3217749" cy="2149188"/>
            </a:xfrm>
            <a:custGeom>
              <a:avLst/>
              <a:gdLst/>
              <a:ahLst/>
              <a:cxnLst/>
              <a:rect l="l" t="t" r="r" b="b"/>
              <a:pathLst>
                <a:path w="3217749" h="2149188">
                  <a:moveTo>
                    <a:pt x="0" y="0"/>
                  </a:moveTo>
                  <a:lnTo>
                    <a:pt x="3217749" y="0"/>
                  </a:lnTo>
                  <a:lnTo>
                    <a:pt x="3217749" y="2149188"/>
                  </a:lnTo>
                  <a:lnTo>
                    <a:pt x="0" y="2149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25" name="TextBox 25"/>
          <p:cNvSpPr txBox="1"/>
          <p:nvPr/>
        </p:nvSpPr>
        <p:spPr>
          <a:xfrm>
            <a:off x="800680" y="1372206"/>
            <a:ext cx="1309010" cy="38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227" b="1">
                <a:solidFill>
                  <a:srgbClr val="FFFFFF"/>
                </a:solidFill>
                <a:latin typeface="เอฟซี ไอคอนิก Medium"/>
                <a:ea typeface="เอฟซี ไอคอนิก Medium"/>
                <a:cs typeface="เอฟซี ไอคอนิก Medium"/>
                <a:sym typeface="เอฟซี ไอคอนิก Medium"/>
              </a:rPr>
              <a:t>หน้าหลัก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31543" y="3033508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ที่มาความสำคัญ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31543" y="5606697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ผลการดำเนินงาน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31543" y="6984193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1F5684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โครงการ/กิจกรรม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23222" y="8271791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ผลสำเร็จ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31543" y="4260070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วัตถุประสงค์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044170" y="749386"/>
            <a:ext cx="5582772" cy="144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11. </a:t>
            </a:r>
            <a:r>
              <a:rPr lang="en-US" sz="8000" b="1" spc="56" dirty="0" err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โครงการ</a:t>
            </a: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610716" y="2145744"/>
            <a:ext cx="12070663" cy="990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9"/>
              </a:lnSpc>
            </a:pPr>
            <a:r>
              <a:rPr lang="en-US" sz="5499" b="1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“รดน้ำดำหัวผู้ใหญ่ในวันสงกรานต์”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4458466" y="3990074"/>
            <a:ext cx="3775873" cy="2699078"/>
            <a:chOff x="0" y="0"/>
            <a:chExt cx="1159004" cy="828482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159004" cy="828482"/>
            </a:xfrm>
            <a:custGeom>
              <a:avLst/>
              <a:gdLst/>
              <a:ahLst/>
              <a:cxnLst/>
              <a:rect l="l" t="t" r="r" b="b"/>
              <a:pathLst>
                <a:path w="1159004" h="828482">
                  <a:moveTo>
                    <a:pt x="34856" y="0"/>
                  </a:moveTo>
                  <a:lnTo>
                    <a:pt x="1124148" y="0"/>
                  </a:lnTo>
                  <a:cubicBezTo>
                    <a:pt x="1143398" y="0"/>
                    <a:pt x="1159004" y="15606"/>
                    <a:pt x="1159004" y="34856"/>
                  </a:cubicBezTo>
                  <a:lnTo>
                    <a:pt x="1159004" y="793626"/>
                  </a:lnTo>
                  <a:cubicBezTo>
                    <a:pt x="1159004" y="812876"/>
                    <a:pt x="1143398" y="828482"/>
                    <a:pt x="1124148" y="828482"/>
                  </a:cubicBezTo>
                  <a:lnTo>
                    <a:pt x="34856" y="828482"/>
                  </a:lnTo>
                  <a:cubicBezTo>
                    <a:pt x="15606" y="828482"/>
                    <a:pt x="0" y="812876"/>
                    <a:pt x="0" y="793626"/>
                  </a:cubicBezTo>
                  <a:lnTo>
                    <a:pt x="0" y="34856"/>
                  </a:lnTo>
                  <a:cubicBezTo>
                    <a:pt x="0" y="15606"/>
                    <a:pt x="15606" y="0"/>
                    <a:pt x="34856" y="0"/>
                  </a:cubicBezTo>
                  <a:close/>
                </a:path>
              </a:pathLst>
            </a:custGeom>
            <a:blipFill>
              <a:blip r:embed="rId15"/>
              <a:stretch>
                <a:fillRect l="-6843" r="-6843" b="-19138"/>
              </a:stretch>
            </a:blipFill>
            <a:ln w="38100" cap="sq">
              <a:solidFill>
                <a:srgbClr val="FEFEFE"/>
              </a:solidFill>
              <a:prstDash val="solid"/>
              <a:miter/>
            </a:ln>
          </p:spPr>
        </p:sp>
      </p:grpSp>
      <p:grpSp>
        <p:nvGrpSpPr>
          <p:cNvPr id="35" name="Group 35"/>
          <p:cNvGrpSpPr/>
          <p:nvPr/>
        </p:nvGrpSpPr>
        <p:grpSpPr>
          <a:xfrm>
            <a:off x="8348238" y="3972852"/>
            <a:ext cx="3775873" cy="2699078"/>
            <a:chOff x="0" y="0"/>
            <a:chExt cx="1159004" cy="828482"/>
          </a:xfrm>
        </p:grpSpPr>
        <p:sp>
          <p:nvSpPr>
            <p:cNvPr id="36" name="Freeform 36"/>
            <p:cNvSpPr/>
            <p:nvPr/>
          </p:nvSpPr>
          <p:spPr>
            <a:xfrm rot="-77086">
              <a:off x="-8792" y="-12539"/>
              <a:ext cx="1176589" cy="853561"/>
            </a:xfrm>
            <a:custGeom>
              <a:avLst/>
              <a:gdLst/>
              <a:ahLst/>
              <a:cxnLst/>
              <a:rect l="l" t="t" r="r" b="b"/>
              <a:pathLst>
                <a:path w="1176589" h="853561">
                  <a:moveTo>
                    <a:pt x="53073" y="431"/>
                  </a:moveTo>
                  <a:lnTo>
                    <a:pt x="1142091" y="24855"/>
                  </a:lnTo>
                  <a:cubicBezTo>
                    <a:pt x="1161337" y="25287"/>
                    <a:pt x="1176588" y="41238"/>
                    <a:pt x="1176157" y="60484"/>
                  </a:cubicBezTo>
                  <a:lnTo>
                    <a:pt x="1159144" y="819063"/>
                  </a:lnTo>
                  <a:cubicBezTo>
                    <a:pt x="1158712" y="838308"/>
                    <a:pt x="1142761" y="853560"/>
                    <a:pt x="1123515" y="853129"/>
                  </a:cubicBezTo>
                  <a:lnTo>
                    <a:pt x="34497" y="828705"/>
                  </a:lnTo>
                  <a:cubicBezTo>
                    <a:pt x="15251" y="828273"/>
                    <a:pt x="0" y="812322"/>
                    <a:pt x="431" y="793076"/>
                  </a:cubicBezTo>
                  <a:lnTo>
                    <a:pt x="17444" y="34497"/>
                  </a:lnTo>
                  <a:cubicBezTo>
                    <a:pt x="17876" y="15251"/>
                    <a:pt x="33827" y="0"/>
                    <a:pt x="53073" y="431"/>
                  </a:cubicBezTo>
                  <a:close/>
                </a:path>
              </a:pathLst>
            </a:custGeom>
            <a:blipFill>
              <a:blip r:embed="rId16"/>
              <a:stretch>
                <a:fillRect l="-16255" t="-14020" r="-20714" b="-27450"/>
              </a:stretch>
            </a:blipFill>
            <a:ln w="38100" cap="sq">
              <a:solidFill>
                <a:srgbClr val="FEFEFE"/>
              </a:solidFill>
              <a:prstDash val="solid"/>
              <a:miter/>
            </a:ln>
          </p:spPr>
        </p:sp>
      </p:grpSp>
      <p:grpSp>
        <p:nvGrpSpPr>
          <p:cNvPr id="37" name="Group 37"/>
          <p:cNvGrpSpPr/>
          <p:nvPr/>
        </p:nvGrpSpPr>
        <p:grpSpPr>
          <a:xfrm>
            <a:off x="12232268" y="3955631"/>
            <a:ext cx="3775873" cy="2699078"/>
            <a:chOff x="0" y="0"/>
            <a:chExt cx="1159004" cy="828482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159004" cy="828482"/>
            </a:xfrm>
            <a:custGeom>
              <a:avLst/>
              <a:gdLst/>
              <a:ahLst/>
              <a:cxnLst/>
              <a:rect l="l" t="t" r="r" b="b"/>
              <a:pathLst>
                <a:path w="1159004" h="828482">
                  <a:moveTo>
                    <a:pt x="34856" y="0"/>
                  </a:moveTo>
                  <a:lnTo>
                    <a:pt x="1124148" y="0"/>
                  </a:lnTo>
                  <a:cubicBezTo>
                    <a:pt x="1143398" y="0"/>
                    <a:pt x="1159004" y="15606"/>
                    <a:pt x="1159004" y="34856"/>
                  </a:cubicBezTo>
                  <a:lnTo>
                    <a:pt x="1159004" y="793626"/>
                  </a:lnTo>
                  <a:cubicBezTo>
                    <a:pt x="1159004" y="812876"/>
                    <a:pt x="1143398" y="828482"/>
                    <a:pt x="1124148" y="828482"/>
                  </a:cubicBezTo>
                  <a:lnTo>
                    <a:pt x="34856" y="828482"/>
                  </a:lnTo>
                  <a:cubicBezTo>
                    <a:pt x="15606" y="828482"/>
                    <a:pt x="0" y="812876"/>
                    <a:pt x="0" y="793626"/>
                  </a:cubicBezTo>
                  <a:lnTo>
                    <a:pt x="0" y="34856"/>
                  </a:lnTo>
                  <a:cubicBezTo>
                    <a:pt x="0" y="15606"/>
                    <a:pt x="15606" y="0"/>
                    <a:pt x="34856" y="0"/>
                  </a:cubicBezTo>
                  <a:close/>
                </a:path>
              </a:pathLst>
            </a:custGeom>
            <a:blipFill>
              <a:blip r:embed="rId17"/>
              <a:stretch>
                <a:fillRect l="-9510" t="-55655" b="-48858"/>
              </a:stretch>
            </a:blipFill>
            <a:ln w="38100" cap="sq">
              <a:solidFill>
                <a:srgbClr val="FEFEFE"/>
              </a:solidFill>
              <a:prstDash val="solid"/>
              <a:miter/>
            </a:ln>
          </p:spPr>
        </p:sp>
      </p:grpSp>
      <p:grpSp>
        <p:nvGrpSpPr>
          <p:cNvPr id="39" name="Group 39"/>
          <p:cNvGrpSpPr/>
          <p:nvPr/>
        </p:nvGrpSpPr>
        <p:grpSpPr>
          <a:xfrm>
            <a:off x="12239617" y="6806744"/>
            <a:ext cx="3736376" cy="2784571"/>
            <a:chOff x="0" y="0"/>
            <a:chExt cx="1146880" cy="854724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146880" cy="854724"/>
            </a:xfrm>
            <a:custGeom>
              <a:avLst/>
              <a:gdLst/>
              <a:ahLst/>
              <a:cxnLst/>
              <a:rect l="l" t="t" r="r" b="b"/>
              <a:pathLst>
                <a:path w="1146880" h="854724">
                  <a:moveTo>
                    <a:pt x="35225" y="0"/>
                  </a:moveTo>
                  <a:lnTo>
                    <a:pt x="1111656" y="0"/>
                  </a:lnTo>
                  <a:cubicBezTo>
                    <a:pt x="1131110" y="0"/>
                    <a:pt x="1146880" y="15771"/>
                    <a:pt x="1146880" y="35225"/>
                  </a:cubicBezTo>
                  <a:lnTo>
                    <a:pt x="1146880" y="819499"/>
                  </a:lnTo>
                  <a:cubicBezTo>
                    <a:pt x="1146880" y="838953"/>
                    <a:pt x="1131110" y="854724"/>
                    <a:pt x="1111656" y="854724"/>
                  </a:cubicBezTo>
                  <a:lnTo>
                    <a:pt x="35225" y="854724"/>
                  </a:lnTo>
                  <a:cubicBezTo>
                    <a:pt x="15771" y="854724"/>
                    <a:pt x="0" y="838953"/>
                    <a:pt x="0" y="819499"/>
                  </a:cubicBezTo>
                  <a:lnTo>
                    <a:pt x="0" y="35225"/>
                  </a:lnTo>
                  <a:cubicBezTo>
                    <a:pt x="0" y="15771"/>
                    <a:pt x="15771" y="0"/>
                    <a:pt x="35225" y="0"/>
                  </a:cubicBezTo>
                  <a:close/>
                </a:path>
              </a:pathLst>
            </a:custGeom>
            <a:blipFill>
              <a:blip r:embed="rId18"/>
              <a:stretch>
                <a:fillRect l="-15956" t="-21061" r="-4485"/>
              </a:stretch>
            </a:blipFill>
            <a:ln w="38100" cap="sq">
              <a:solidFill>
                <a:srgbClr val="FEFEFE"/>
              </a:solidFill>
              <a:prstDash val="solid"/>
              <a:miter/>
            </a:ln>
          </p:spPr>
        </p:sp>
      </p:grpSp>
      <p:grpSp>
        <p:nvGrpSpPr>
          <p:cNvPr id="41" name="Group 41"/>
          <p:cNvGrpSpPr/>
          <p:nvPr/>
        </p:nvGrpSpPr>
        <p:grpSpPr>
          <a:xfrm>
            <a:off x="4485650" y="6778910"/>
            <a:ext cx="3736376" cy="2784571"/>
            <a:chOff x="0" y="0"/>
            <a:chExt cx="1146880" cy="854724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146880" cy="854724"/>
            </a:xfrm>
            <a:custGeom>
              <a:avLst/>
              <a:gdLst/>
              <a:ahLst/>
              <a:cxnLst/>
              <a:rect l="l" t="t" r="r" b="b"/>
              <a:pathLst>
                <a:path w="1146880" h="854724">
                  <a:moveTo>
                    <a:pt x="35225" y="0"/>
                  </a:moveTo>
                  <a:lnTo>
                    <a:pt x="1111656" y="0"/>
                  </a:lnTo>
                  <a:cubicBezTo>
                    <a:pt x="1131110" y="0"/>
                    <a:pt x="1146880" y="15771"/>
                    <a:pt x="1146880" y="35225"/>
                  </a:cubicBezTo>
                  <a:lnTo>
                    <a:pt x="1146880" y="819499"/>
                  </a:lnTo>
                  <a:cubicBezTo>
                    <a:pt x="1146880" y="838953"/>
                    <a:pt x="1131110" y="854724"/>
                    <a:pt x="1111656" y="854724"/>
                  </a:cubicBezTo>
                  <a:lnTo>
                    <a:pt x="35225" y="854724"/>
                  </a:lnTo>
                  <a:cubicBezTo>
                    <a:pt x="15771" y="854724"/>
                    <a:pt x="0" y="838953"/>
                    <a:pt x="0" y="819499"/>
                  </a:cubicBezTo>
                  <a:lnTo>
                    <a:pt x="0" y="35225"/>
                  </a:lnTo>
                  <a:cubicBezTo>
                    <a:pt x="0" y="15771"/>
                    <a:pt x="15771" y="0"/>
                    <a:pt x="35225" y="0"/>
                  </a:cubicBezTo>
                  <a:close/>
                </a:path>
              </a:pathLst>
            </a:custGeom>
            <a:blipFill>
              <a:blip r:embed="rId19"/>
              <a:stretch>
                <a:fillRect t="-39562" b="-39562"/>
              </a:stretch>
            </a:blipFill>
            <a:ln w="38100" cap="sq">
              <a:solidFill>
                <a:srgbClr val="FEFEFE"/>
              </a:solidFill>
              <a:prstDash val="solid"/>
              <a:miter/>
            </a:ln>
          </p:spPr>
        </p:sp>
      </p:grpSp>
      <p:grpSp>
        <p:nvGrpSpPr>
          <p:cNvPr id="43" name="Group 43"/>
          <p:cNvGrpSpPr/>
          <p:nvPr/>
        </p:nvGrpSpPr>
        <p:grpSpPr>
          <a:xfrm>
            <a:off x="8310864" y="6823600"/>
            <a:ext cx="3813248" cy="2767714"/>
            <a:chOff x="0" y="0"/>
            <a:chExt cx="1170476" cy="84955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170476" cy="849550"/>
            </a:xfrm>
            <a:custGeom>
              <a:avLst/>
              <a:gdLst/>
              <a:ahLst/>
              <a:cxnLst/>
              <a:rect l="l" t="t" r="r" b="b"/>
              <a:pathLst>
                <a:path w="1170476" h="849550">
                  <a:moveTo>
                    <a:pt x="34515" y="0"/>
                  </a:moveTo>
                  <a:lnTo>
                    <a:pt x="1135961" y="0"/>
                  </a:lnTo>
                  <a:cubicBezTo>
                    <a:pt x="1145115" y="0"/>
                    <a:pt x="1153894" y="3636"/>
                    <a:pt x="1160367" y="10109"/>
                  </a:cubicBezTo>
                  <a:cubicBezTo>
                    <a:pt x="1166840" y="16582"/>
                    <a:pt x="1170476" y="25361"/>
                    <a:pt x="1170476" y="34515"/>
                  </a:cubicBezTo>
                  <a:lnTo>
                    <a:pt x="1170476" y="815035"/>
                  </a:lnTo>
                  <a:cubicBezTo>
                    <a:pt x="1170476" y="834097"/>
                    <a:pt x="1155023" y="849550"/>
                    <a:pt x="1135961" y="849550"/>
                  </a:cubicBezTo>
                  <a:lnTo>
                    <a:pt x="34515" y="849550"/>
                  </a:lnTo>
                  <a:cubicBezTo>
                    <a:pt x="15453" y="849550"/>
                    <a:pt x="0" y="834097"/>
                    <a:pt x="0" y="815035"/>
                  </a:cubicBezTo>
                  <a:lnTo>
                    <a:pt x="0" y="34515"/>
                  </a:lnTo>
                  <a:cubicBezTo>
                    <a:pt x="0" y="15453"/>
                    <a:pt x="15453" y="0"/>
                    <a:pt x="34515" y="0"/>
                  </a:cubicBezTo>
                  <a:close/>
                </a:path>
              </a:pathLst>
            </a:custGeom>
            <a:blipFill>
              <a:blip r:embed="rId20"/>
              <a:stretch>
                <a:fillRect t="-8104" r="-18834" b="-14541"/>
              </a:stretch>
            </a:blipFill>
            <a:ln w="38100" cap="sq">
              <a:solidFill>
                <a:srgbClr val="FEFEFE"/>
              </a:solidFill>
              <a:prstDash val="solid"/>
              <a:miter/>
            </a:ln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allAtOnce"/>
      <p:bldP spid="32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543" y="231543"/>
            <a:ext cx="17824914" cy="9823914"/>
            <a:chOff x="0" y="0"/>
            <a:chExt cx="4694628" cy="25873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4627" cy="2587368"/>
            </a:xfrm>
            <a:custGeom>
              <a:avLst/>
              <a:gdLst/>
              <a:ahLst/>
              <a:cxnLst/>
              <a:rect l="l" t="t" r="r" b="b"/>
              <a:pathLst>
                <a:path w="4694627" h="2587368">
                  <a:moveTo>
                    <a:pt x="26494" y="0"/>
                  </a:moveTo>
                  <a:lnTo>
                    <a:pt x="4668133" y="0"/>
                  </a:lnTo>
                  <a:cubicBezTo>
                    <a:pt x="4682766" y="0"/>
                    <a:pt x="4694627" y="11862"/>
                    <a:pt x="4694627" y="26494"/>
                  </a:cubicBezTo>
                  <a:lnTo>
                    <a:pt x="4694627" y="2560874"/>
                  </a:lnTo>
                  <a:cubicBezTo>
                    <a:pt x="4694627" y="2575506"/>
                    <a:pt x="4682766" y="2587368"/>
                    <a:pt x="4668133" y="2587368"/>
                  </a:cubicBezTo>
                  <a:lnTo>
                    <a:pt x="26494" y="2587368"/>
                  </a:lnTo>
                  <a:cubicBezTo>
                    <a:pt x="11862" y="2587368"/>
                    <a:pt x="0" y="2575506"/>
                    <a:pt x="0" y="2560874"/>
                  </a:cubicBezTo>
                  <a:lnTo>
                    <a:pt x="0" y="26494"/>
                  </a:lnTo>
                  <a:cubicBezTo>
                    <a:pt x="0" y="11862"/>
                    <a:pt x="11862" y="0"/>
                    <a:pt x="26494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94628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1543" y="231543"/>
            <a:ext cx="2447285" cy="9823914"/>
            <a:chOff x="0" y="0"/>
            <a:chExt cx="644552" cy="25873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4552" cy="2587368"/>
            </a:xfrm>
            <a:custGeom>
              <a:avLst/>
              <a:gdLst/>
              <a:ahLst/>
              <a:cxnLst/>
              <a:rect l="l" t="t" r="r" b="b"/>
              <a:pathLst>
                <a:path w="644552" h="2587368">
                  <a:moveTo>
                    <a:pt x="192972" y="0"/>
                  </a:moveTo>
                  <a:lnTo>
                    <a:pt x="451581" y="0"/>
                  </a:lnTo>
                  <a:cubicBezTo>
                    <a:pt x="502760" y="0"/>
                    <a:pt x="551843" y="20331"/>
                    <a:pt x="588032" y="56520"/>
                  </a:cubicBezTo>
                  <a:cubicBezTo>
                    <a:pt x="624222" y="92709"/>
                    <a:pt x="644552" y="141793"/>
                    <a:pt x="644552" y="192972"/>
                  </a:cubicBezTo>
                  <a:lnTo>
                    <a:pt x="644552" y="2394396"/>
                  </a:lnTo>
                  <a:cubicBezTo>
                    <a:pt x="644552" y="2445576"/>
                    <a:pt x="624222" y="2494659"/>
                    <a:pt x="588032" y="2530848"/>
                  </a:cubicBezTo>
                  <a:cubicBezTo>
                    <a:pt x="551843" y="2567037"/>
                    <a:pt x="502760" y="2587368"/>
                    <a:pt x="451581" y="2587368"/>
                  </a:cubicBezTo>
                  <a:lnTo>
                    <a:pt x="192972" y="2587368"/>
                  </a:lnTo>
                  <a:cubicBezTo>
                    <a:pt x="141793" y="2587368"/>
                    <a:pt x="92709" y="2567037"/>
                    <a:pt x="56520" y="2530848"/>
                  </a:cubicBezTo>
                  <a:cubicBezTo>
                    <a:pt x="20331" y="2494659"/>
                    <a:pt x="0" y="2445576"/>
                    <a:pt x="0" y="2394396"/>
                  </a:cubicBezTo>
                  <a:lnTo>
                    <a:pt x="0" y="192972"/>
                  </a:lnTo>
                  <a:cubicBezTo>
                    <a:pt x="0" y="141793"/>
                    <a:pt x="20331" y="92709"/>
                    <a:pt x="56520" y="56520"/>
                  </a:cubicBezTo>
                  <a:cubicBezTo>
                    <a:pt x="92709" y="20331"/>
                    <a:pt x="141793" y="0"/>
                    <a:pt x="192972" y="0"/>
                  </a:cubicBezTo>
                  <a:close/>
                </a:path>
              </a:pathLst>
            </a:custGeom>
            <a:solidFill>
              <a:srgbClr val="1F568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44552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1543" y="6082336"/>
            <a:ext cx="3065925" cy="1380486"/>
            <a:chOff x="0" y="0"/>
            <a:chExt cx="807486" cy="3635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7486" cy="363585"/>
            </a:xfrm>
            <a:custGeom>
              <a:avLst/>
              <a:gdLst/>
              <a:ahLst/>
              <a:cxnLst/>
              <a:rect l="l" t="t" r="r" b="b"/>
              <a:pathLst>
                <a:path w="807486" h="363585">
                  <a:moveTo>
                    <a:pt x="101006" y="0"/>
                  </a:moveTo>
                  <a:lnTo>
                    <a:pt x="706480" y="0"/>
                  </a:lnTo>
                  <a:cubicBezTo>
                    <a:pt x="762265" y="0"/>
                    <a:pt x="807486" y="45222"/>
                    <a:pt x="807486" y="101006"/>
                  </a:cubicBezTo>
                  <a:lnTo>
                    <a:pt x="807486" y="262579"/>
                  </a:lnTo>
                  <a:cubicBezTo>
                    <a:pt x="807486" y="318363"/>
                    <a:pt x="762265" y="363585"/>
                    <a:pt x="706480" y="363585"/>
                  </a:cubicBezTo>
                  <a:lnTo>
                    <a:pt x="101006" y="363585"/>
                  </a:lnTo>
                  <a:cubicBezTo>
                    <a:pt x="45222" y="363585"/>
                    <a:pt x="0" y="318363"/>
                    <a:pt x="0" y="262579"/>
                  </a:cubicBezTo>
                  <a:lnTo>
                    <a:pt x="0" y="101006"/>
                  </a:lnTo>
                  <a:cubicBezTo>
                    <a:pt x="0" y="45222"/>
                    <a:pt x="45222" y="0"/>
                    <a:pt x="101006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07486" cy="411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04041" y="660876"/>
            <a:ext cx="702289" cy="702289"/>
          </a:xfrm>
          <a:custGeom>
            <a:avLst/>
            <a:gdLst/>
            <a:ahLst/>
            <a:cxnLst/>
            <a:rect l="l" t="t" r="r" b="b"/>
            <a:pathLst>
              <a:path w="702289" h="702289">
                <a:moveTo>
                  <a:pt x="0" y="0"/>
                </a:moveTo>
                <a:lnTo>
                  <a:pt x="702289" y="0"/>
                </a:lnTo>
                <a:lnTo>
                  <a:pt x="702289" y="702289"/>
                </a:lnTo>
                <a:lnTo>
                  <a:pt x="0" y="702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2339" y="2216203"/>
            <a:ext cx="825693" cy="750630"/>
          </a:xfrm>
          <a:custGeom>
            <a:avLst/>
            <a:gdLst/>
            <a:ahLst/>
            <a:cxnLst/>
            <a:rect l="l" t="t" r="r" b="b"/>
            <a:pathLst>
              <a:path w="825693" h="750630">
                <a:moveTo>
                  <a:pt x="0" y="0"/>
                </a:moveTo>
                <a:lnTo>
                  <a:pt x="825693" y="0"/>
                </a:lnTo>
                <a:lnTo>
                  <a:pt x="825693" y="750630"/>
                </a:lnTo>
                <a:lnTo>
                  <a:pt x="0" y="750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7398" y="6221943"/>
            <a:ext cx="718932" cy="790825"/>
          </a:xfrm>
          <a:custGeom>
            <a:avLst/>
            <a:gdLst/>
            <a:ahLst/>
            <a:cxnLst/>
            <a:rect l="l" t="t" r="r" b="b"/>
            <a:pathLst>
              <a:path w="718932" h="790825">
                <a:moveTo>
                  <a:pt x="0" y="0"/>
                </a:moveTo>
                <a:lnTo>
                  <a:pt x="718932" y="0"/>
                </a:lnTo>
                <a:lnTo>
                  <a:pt x="718932" y="790825"/>
                </a:lnTo>
                <a:lnTo>
                  <a:pt x="0" y="790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7841" y="7599440"/>
            <a:ext cx="996681" cy="634252"/>
          </a:xfrm>
          <a:custGeom>
            <a:avLst/>
            <a:gdLst/>
            <a:ahLst/>
            <a:cxnLst/>
            <a:rect l="l" t="t" r="r" b="b"/>
            <a:pathLst>
              <a:path w="996681" h="634252">
                <a:moveTo>
                  <a:pt x="0" y="0"/>
                </a:moveTo>
                <a:lnTo>
                  <a:pt x="996681" y="0"/>
                </a:lnTo>
                <a:lnTo>
                  <a:pt x="996681" y="634251"/>
                </a:lnTo>
                <a:lnTo>
                  <a:pt x="0" y="634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769134" y="992356"/>
            <a:ext cx="1841582" cy="2444685"/>
            <a:chOff x="0" y="0"/>
            <a:chExt cx="379892" cy="5043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9892" cy="504304"/>
            </a:xfrm>
            <a:custGeom>
              <a:avLst/>
              <a:gdLst/>
              <a:ahLst/>
              <a:cxnLst/>
              <a:rect l="l" t="t" r="r" b="b"/>
              <a:pathLst>
                <a:path w="379892" h="504304">
                  <a:moveTo>
                    <a:pt x="0" y="0"/>
                  </a:moveTo>
                  <a:lnTo>
                    <a:pt x="379892" y="0"/>
                  </a:lnTo>
                  <a:lnTo>
                    <a:pt x="379892" y="504304"/>
                  </a:lnTo>
                  <a:lnTo>
                    <a:pt x="0" y="504304"/>
                  </a:lnTo>
                  <a:close/>
                </a:path>
              </a:pathLst>
            </a:custGeom>
            <a:solidFill>
              <a:srgbClr val="9DD1FF">
                <a:alpha val="62745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79892" cy="55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00680" y="1372206"/>
            <a:ext cx="1309010" cy="38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227" b="1">
                <a:solidFill>
                  <a:srgbClr val="FFFFFF"/>
                </a:solidFill>
                <a:latin typeface="เอฟซี ไอคอนิก Medium"/>
                <a:ea typeface="เอฟซี ไอคอนิก Medium"/>
                <a:cs typeface="เอฟซี ไอคอนิก Medium"/>
                <a:sym typeface="เอฟซี ไอคอนิก Medium"/>
              </a:rPr>
              <a:t>หน้าหลัก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31543" y="3033508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ที่มาความสำคัญ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1543" y="5606697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ผลการดำเนินงาน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31543" y="6984193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1F5684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โครงการ/กิจกรรม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3222" y="8271791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ผลสำเร็จ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31543" y="4260070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วัตถุประสงค์</a:t>
            </a:r>
          </a:p>
        </p:txBody>
      </p:sp>
      <p:sp>
        <p:nvSpPr>
          <p:cNvPr id="24" name="Freeform 24"/>
          <p:cNvSpPr/>
          <p:nvPr/>
        </p:nvSpPr>
        <p:spPr>
          <a:xfrm>
            <a:off x="1140302" y="3622617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8"/>
                </a:lnTo>
                <a:lnTo>
                  <a:pt x="0" y="666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140302" y="4846741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9"/>
                </a:lnTo>
                <a:lnTo>
                  <a:pt x="0" y="6660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5075010" y="310178"/>
            <a:ext cx="2761776" cy="2281341"/>
            <a:chOff x="0" y="0"/>
            <a:chExt cx="3682368" cy="3041788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3264797" cy="3041788"/>
              <a:chOff x="0" y="0"/>
              <a:chExt cx="812800" cy="75728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75728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57280">
                    <a:moveTo>
                      <a:pt x="406400" y="0"/>
                    </a:moveTo>
                    <a:cubicBezTo>
                      <a:pt x="181951" y="0"/>
                      <a:pt x="0" y="169523"/>
                      <a:pt x="0" y="378640"/>
                    </a:cubicBezTo>
                    <a:cubicBezTo>
                      <a:pt x="0" y="587757"/>
                      <a:pt x="181951" y="757280"/>
                      <a:pt x="406400" y="757280"/>
                    </a:cubicBezTo>
                    <a:cubicBezTo>
                      <a:pt x="630849" y="757280"/>
                      <a:pt x="812800" y="587757"/>
                      <a:pt x="812800" y="378640"/>
                    </a:cubicBezTo>
                    <a:cubicBezTo>
                      <a:pt x="812800" y="169523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684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23370"/>
                <a:ext cx="660400" cy="662915"/>
              </a:xfrm>
              <a:prstGeom prst="rect">
                <a:avLst/>
              </a:prstGeom>
            </p:spPr>
            <p:txBody>
              <a:bodyPr lIns="25664" tIns="25664" rIns="25664" bIns="25664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>
              <a:off x="464619" y="190187"/>
              <a:ext cx="3217749" cy="2149188"/>
            </a:xfrm>
            <a:custGeom>
              <a:avLst/>
              <a:gdLst/>
              <a:ahLst/>
              <a:cxnLst/>
              <a:rect l="l" t="t" r="r" b="b"/>
              <a:pathLst>
                <a:path w="3217749" h="2149188">
                  <a:moveTo>
                    <a:pt x="0" y="0"/>
                  </a:moveTo>
                  <a:lnTo>
                    <a:pt x="3217749" y="0"/>
                  </a:lnTo>
                  <a:lnTo>
                    <a:pt x="3217749" y="2149188"/>
                  </a:lnTo>
                  <a:lnTo>
                    <a:pt x="0" y="2149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31" name="TextBox 31"/>
          <p:cNvSpPr txBox="1"/>
          <p:nvPr/>
        </p:nvSpPr>
        <p:spPr>
          <a:xfrm>
            <a:off x="3769134" y="7999490"/>
            <a:ext cx="7842821" cy="104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80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ติดป้ายข้อคิด เตือนใจในสถานที่ทำงาน</a:t>
            </a:r>
          </a:p>
          <a:p>
            <a:pPr algn="l">
              <a:lnSpc>
                <a:spcPts val="4200"/>
              </a:lnSpc>
            </a:pPr>
            <a:r>
              <a:rPr lang="en-US" sz="280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ไม่น้อยกว่า 3 จุด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769134" y="3833120"/>
            <a:ext cx="9911183" cy="104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ติดป้ายข้อคิดเตือนใจในสถานที่ทำงาน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เพื่อช่วยกล่อมเกลาจิตใจให้บุคลากรมีสติ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เกิดความคิดในการใช้ชีวิต</a:t>
            </a:r>
            <a:endParaRPr lang="en-US" sz="2800" dirty="0">
              <a:solidFill>
                <a:srgbClr val="1F5684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3769134" y="7208915"/>
            <a:ext cx="3066422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ตัวชี้วัด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946115" y="749386"/>
            <a:ext cx="5778882" cy="144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12. </a:t>
            </a:r>
            <a:r>
              <a:rPr lang="en-US" sz="8000" b="1" spc="56" dirty="0" err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โครงการ</a:t>
            </a: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610716" y="2080985"/>
            <a:ext cx="12445740" cy="990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9"/>
              </a:lnSpc>
            </a:pPr>
            <a:r>
              <a:rPr lang="en-US" sz="5499" b="1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“ตั้งสติสักนิด ด้วยข้อคิดเตือนใจ”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976716" y="5694416"/>
            <a:ext cx="4196587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 b="1" dirty="0" err="1">
                <a:solidFill>
                  <a:srgbClr val="0097B2"/>
                </a:solidFill>
                <a:latin typeface="Prompt Bold"/>
                <a:ea typeface="Prompt Bold"/>
                <a:cs typeface="Prompt Bold"/>
                <a:sym typeface="Prompt Bold"/>
              </a:rPr>
              <a:t>ผลความสำเร็จ</a:t>
            </a:r>
            <a:endParaRPr lang="en-US" sz="3999" b="1" dirty="0">
              <a:solidFill>
                <a:srgbClr val="0097B2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769134" y="5686718"/>
            <a:ext cx="9968324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คุณธรรมเป้าหมาย : มิติศาสนา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976716" y="6123064"/>
            <a:ext cx="4196587" cy="1800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99"/>
              </a:lnSpc>
            </a:pPr>
            <a:r>
              <a:rPr lang="en-US" sz="9999" b="1" dirty="0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100%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 build="allAtOnce"/>
      <p:bldP spid="35" grpId="0" build="allAtOnce"/>
      <p:bldP spid="36" grpId="0"/>
      <p:bldP spid="37" grpId="0"/>
      <p:bldP spid="3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543" y="231543"/>
            <a:ext cx="17824914" cy="9823914"/>
            <a:chOff x="0" y="0"/>
            <a:chExt cx="4694628" cy="25873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4627" cy="2587368"/>
            </a:xfrm>
            <a:custGeom>
              <a:avLst/>
              <a:gdLst/>
              <a:ahLst/>
              <a:cxnLst/>
              <a:rect l="l" t="t" r="r" b="b"/>
              <a:pathLst>
                <a:path w="4694627" h="2587368">
                  <a:moveTo>
                    <a:pt x="26494" y="0"/>
                  </a:moveTo>
                  <a:lnTo>
                    <a:pt x="4668133" y="0"/>
                  </a:lnTo>
                  <a:cubicBezTo>
                    <a:pt x="4682766" y="0"/>
                    <a:pt x="4694627" y="11862"/>
                    <a:pt x="4694627" y="26494"/>
                  </a:cubicBezTo>
                  <a:lnTo>
                    <a:pt x="4694627" y="2560874"/>
                  </a:lnTo>
                  <a:cubicBezTo>
                    <a:pt x="4694627" y="2575506"/>
                    <a:pt x="4682766" y="2587368"/>
                    <a:pt x="4668133" y="2587368"/>
                  </a:cubicBezTo>
                  <a:lnTo>
                    <a:pt x="26494" y="2587368"/>
                  </a:lnTo>
                  <a:cubicBezTo>
                    <a:pt x="11862" y="2587368"/>
                    <a:pt x="0" y="2575506"/>
                    <a:pt x="0" y="2560874"/>
                  </a:cubicBezTo>
                  <a:lnTo>
                    <a:pt x="0" y="26494"/>
                  </a:lnTo>
                  <a:cubicBezTo>
                    <a:pt x="0" y="11862"/>
                    <a:pt x="11862" y="0"/>
                    <a:pt x="26494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94628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1543" y="231543"/>
            <a:ext cx="2447285" cy="9823914"/>
            <a:chOff x="0" y="0"/>
            <a:chExt cx="644552" cy="25873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4552" cy="2587368"/>
            </a:xfrm>
            <a:custGeom>
              <a:avLst/>
              <a:gdLst/>
              <a:ahLst/>
              <a:cxnLst/>
              <a:rect l="l" t="t" r="r" b="b"/>
              <a:pathLst>
                <a:path w="644552" h="2587368">
                  <a:moveTo>
                    <a:pt x="192972" y="0"/>
                  </a:moveTo>
                  <a:lnTo>
                    <a:pt x="451581" y="0"/>
                  </a:lnTo>
                  <a:cubicBezTo>
                    <a:pt x="502760" y="0"/>
                    <a:pt x="551843" y="20331"/>
                    <a:pt x="588032" y="56520"/>
                  </a:cubicBezTo>
                  <a:cubicBezTo>
                    <a:pt x="624222" y="92709"/>
                    <a:pt x="644552" y="141793"/>
                    <a:pt x="644552" y="192972"/>
                  </a:cubicBezTo>
                  <a:lnTo>
                    <a:pt x="644552" y="2394396"/>
                  </a:lnTo>
                  <a:cubicBezTo>
                    <a:pt x="644552" y="2445576"/>
                    <a:pt x="624222" y="2494659"/>
                    <a:pt x="588032" y="2530848"/>
                  </a:cubicBezTo>
                  <a:cubicBezTo>
                    <a:pt x="551843" y="2567037"/>
                    <a:pt x="502760" y="2587368"/>
                    <a:pt x="451581" y="2587368"/>
                  </a:cubicBezTo>
                  <a:lnTo>
                    <a:pt x="192972" y="2587368"/>
                  </a:lnTo>
                  <a:cubicBezTo>
                    <a:pt x="141793" y="2587368"/>
                    <a:pt x="92709" y="2567037"/>
                    <a:pt x="56520" y="2530848"/>
                  </a:cubicBezTo>
                  <a:cubicBezTo>
                    <a:pt x="20331" y="2494659"/>
                    <a:pt x="0" y="2445576"/>
                    <a:pt x="0" y="2394396"/>
                  </a:cubicBezTo>
                  <a:lnTo>
                    <a:pt x="0" y="192972"/>
                  </a:lnTo>
                  <a:cubicBezTo>
                    <a:pt x="0" y="141793"/>
                    <a:pt x="20331" y="92709"/>
                    <a:pt x="56520" y="56520"/>
                  </a:cubicBezTo>
                  <a:cubicBezTo>
                    <a:pt x="92709" y="20331"/>
                    <a:pt x="141793" y="0"/>
                    <a:pt x="192972" y="0"/>
                  </a:cubicBezTo>
                  <a:close/>
                </a:path>
              </a:pathLst>
            </a:custGeom>
            <a:solidFill>
              <a:srgbClr val="1F568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44552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1543" y="6082336"/>
            <a:ext cx="3065925" cy="1380486"/>
            <a:chOff x="0" y="0"/>
            <a:chExt cx="807486" cy="3635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7486" cy="363585"/>
            </a:xfrm>
            <a:custGeom>
              <a:avLst/>
              <a:gdLst/>
              <a:ahLst/>
              <a:cxnLst/>
              <a:rect l="l" t="t" r="r" b="b"/>
              <a:pathLst>
                <a:path w="807486" h="363585">
                  <a:moveTo>
                    <a:pt x="101006" y="0"/>
                  </a:moveTo>
                  <a:lnTo>
                    <a:pt x="706480" y="0"/>
                  </a:lnTo>
                  <a:cubicBezTo>
                    <a:pt x="762265" y="0"/>
                    <a:pt x="807486" y="45222"/>
                    <a:pt x="807486" y="101006"/>
                  </a:cubicBezTo>
                  <a:lnTo>
                    <a:pt x="807486" y="262579"/>
                  </a:lnTo>
                  <a:cubicBezTo>
                    <a:pt x="807486" y="318363"/>
                    <a:pt x="762265" y="363585"/>
                    <a:pt x="706480" y="363585"/>
                  </a:cubicBezTo>
                  <a:lnTo>
                    <a:pt x="101006" y="363585"/>
                  </a:lnTo>
                  <a:cubicBezTo>
                    <a:pt x="45222" y="363585"/>
                    <a:pt x="0" y="318363"/>
                    <a:pt x="0" y="262579"/>
                  </a:cubicBezTo>
                  <a:lnTo>
                    <a:pt x="0" y="101006"/>
                  </a:lnTo>
                  <a:cubicBezTo>
                    <a:pt x="0" y="45222"/>
                    <a:pt x="45222" y="0"/>
                    <a:pt x="101006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07486" cy="411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04041" y="660876"/>
            <a:ext cx="702289" cy="702289"/>
          </a:xfrm>
          <a:custGeom>
            <a:avLst/>
            <a:gdLst/>
            <a:ahLst/>
            <a:cxnLst/>
            <a:rect l="l" t="t" r="r" b="b"/>
            <a:pathLst>
              <a:path w="702289" h="702289">
                <a:moveTo>
                  <a:pt x="0" y="0"/>
                </a:moveTo>
                <a:lnTo>
                  <a:pt x="702289" y="0"/>
                </a:lnTo>
                <a:lnTo>
                  <a:pt x="702289" y="702289"/>
                </a:lnTo>
                <a:lnTo>
                  <a:pt x="0" y="702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2339" y="2216203"/>
            <a:ext cx="825693" cy="750630"/>
          </a:xfrm>
          <a:custGeom>
            <a:avLst/>
            <a:gdLst/>
            <a:ahLst/>
            <a:cxnLst/>
            <a:rect l="l" t="t" r="r" b="b"/>
            <a:pathLst>
              <a:path w="825693" h="750630">
                <a:moveTo>
                  <a:pt x="0" y="0"/>
                </a:moveTo>
                <a:lnTo>
                  <a:pt x="825693" y="0"/>
                </a:lnTo>
                <a:lnTo>
                  <a:pt x="825693" y="750630"/>
                </a:lnTo>
                <a:lnTo>
                  <a:pt x="0" y="750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7398" y="6221943"/>
            <a:ext cx="718932" cy="790825"/>
          </a:xfrm>
          <a:custGeom>
            <a:avLst/>
            <a:gdLst/>
            <a:ahLst/>
            <a:cxnLst/>
            <a:rect l="l" t="t" r="r" b="b"/>
            <a:pathLst>
              <a:path w="718932" h="790825">
                <a:moveTo>
                  <a:pt x="0" y="0"/>
                </a:moveTo>
                <a:lnTo>
                  <a:pt x="718932" y="0"/>
                </a:lnTo>
                <a:lnTo>
                  <a:pt x="718932" y="790825"/>
                </a:lnTo>
                <a:lnTo>
                  <a:pt x="0" y="790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7841" y="7599440"/>
            <a:ext cx="996681" cy="634252"/>
          </a:xfrm>
          <a:custGeom>
            <a:avLst/>
            <a:gdLst/>
            <a:ahLst/>
            <a:cxnLst/>
            <a:rect l="l" t="t" r="r" b="b"/>
            <a:pathLst>
              <a:path w="996681" h="634252">
                <a:moveTo>
                  <a:pt x="0" y="0"/>
                </a:moveTo>
                <a:lnTo>
                  <a:pt x="996681" y="0"/>
                </a:lnTo>
                <a:lnTo>
                  <a:pt x="996681" y="634251"/>
                </a:lnTo>
                <a:lnTo>
                  <a:pt x="0" y="634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769134" y="992356"/>
            <a:ext cx="1841582" cy="2444685"/>
            <a:chOff x="0" y="0"/>
            <a:chExt cx="379892" cy="5043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9892" cy="504304"/>
            </a:xfrm>
            <a:custGeom>
              <a:avLst/>
              <a:gdLst/>
              <a:ahLst/>
              <a:cxnLst/>
              <a:rect l="l" t="t" r="r" b="b"/>
              <a:pathLst>
                <a:path w="379892" h="504304">
                  <a:moveTo>
                    <a:pt x="0" y="0"/>
                  </a:moveTo>
                  <a:lnTo>
                    <a:pt x="379892" y="0"/>
                  </a:lnTo>
                  <a:lnTo>
                    <a:pt x="379892" y="504304"/>
                  </a:lnTo>
                  <a:lnTo>
                    <a:pt x="0" y="504304"/>
                  </a:lnTo>
                  <a:close/>
                </a:path>
              </a:pathLst>
            </a:custGeom>
            <a:solidFill>
              <a:srgbClr val="9DD1FF">
                <a:alpha val="62745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79892" cy="55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140302" y="3622617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8"/>
                </a:lnTo>
                <a:lnTo>
                  <a:pt x="0" y="666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40302" y="4846741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9"/>
                </a:lnTo>
                <a:lnTo>
                  <a:pt x="0" y="6660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5075010" y="310178"/>
            <a:ext cx="2761776" cy="2281341"/>
            <a:chOff x="0" y="0"/>
            <a:chExt cx="3682368" cy="3041788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3264797" cy="3041788"/>
              <a:chOff x="0" y="0"/>
              <a:chExt cx="812800" cy="75728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75728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57280">
                    <a:moveTo>
                      <a:pt x="406400" y="0"/>
                    </a:moveTo>
                    <a:cubicBezTo>
                      <a:pt x="181951" y="0"/>
                      <a:pt x="0" y="169523"/>
                      <a:pt x="0" y="378640"/>
                    </a:cubicBezTo>
                    <a:cubicBezTo>
                      <a:pt x="0" y="587757"/>
                      <a:pt x="181951" y="757280"/>
                      <a:pt x="406400" y="757280"/>
                    </a:cubicBezTo>
                    <a:cubicBezTo>
                      <a:pt x="630849" y="757280"/>
                      <a:pt x="812800" y="587757"/>
                      <a:pt x="812800" y="378640"/>
                    </a:cubicBezTo>
                    <a:cubicBezTo>
                      <a:pt x="812800" y="169523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684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23370"/>
                <a:ext cx="660400" cy="662915"/>
              </a:xfrm>
              <a:prstGeom prst="rect">
                <a:avLst/>
              </a:prstGeom>
            </p:spPr>
            <p:txBody>
              <a:bodyPr lIns="25664" tIns="25664" rIns="25664" bIns="25664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464619" y="190187"/>
              <a:ext cx="3217749" cy="2149188"/>
            </a:xfrm>
            <a:custGeom>
              <a:avLst/>
              <a:gdLst/>
              <a:ahLst/>
              <a:cxnLst/>
              <a:rect l="l" t="t" r="r" b="b"/>
              <a:pathLst>
                <a:path w="3217749" h="2149188">
                  <a:moveTo>
                    <a:pt x="0" y="0"/>
                  </a:moveTo>
                  <a:lnTo>
                    <a:pt x="3217749" y="0"/>
                  </a:lnTo>
                  <a:lnTo>
                    <a:pt x="3217749" y="2149188"/>
                  </a:lnTo>
                  <a:lnTo>
                    <a:pt x="0" y="2149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25" name="Freeform 25"/>
          <p:cNvSpPr/>
          <p:nvPr/>
        </p:nvSpPr>
        <p:spPr>
          <a:xfrm>
            <a:off x="12738049" y="4161996"/>
            <a:ext cx="3822228" cy="4921123"/>
          </a:xfrm>
          <a:custGeom>
            <a:avLst/>
            <a:gdLst/>
            <a:ahLst/>
            <a:cxnLst/>
            <a:rect l="l" t="t" r="r" b="b"/>
            <a:pathLst>
              <a:path w="3822228" h="4921123">
                <a:moveTo>
                  <a:pt x="0" y="0"/>
                </a:moveTo>
                <a:lnTo>
                  <a:pt x="3822228" y="0"/>
                </a:lnTo>
                <a:lnTo>
                  <a:pt x="3822228" y="4921123"/>
                </a:lnTo>
                <a:lnTo>
                  <a:pt x="0" y="492112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3559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8253592" y="4151593"/>
            <a:ext cx="3698645" cy="4931527"/>
          </a:xfrm>
          <a:custGeom>
            <a:avLst/>
            <a:gdLst/>
            <a:ahLst/>
            <a:cxnLst/>
            <a:rect l="l" t="t" r="r" b="b"/>
            <a:pathLst>
              <a:path w="3698645" h="4931527">
                <a:moveTo>
                  <a:pt x="0" y="0"/>
                </a:moveTo>
                <a:lnTo>
                  <a:pt x="3698645" y="0"/>
                </a:lnTo>
                <a:lnTo>
                  <a:pt x="3698645" y="4931526"/>
                </a:lnTo>
                <a:lnTo>
                  <a:pt x="0" y="493152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3769134" y="4151593"/>
            <a:ext cx="3698645" cy="4931527"/>
          </a:xfrm>
          <a:custGeom>
            <a:avLst/>
            <a:gdLst/>
            <a:ahLst/>
            <a:cxnLst/>
            <a:rect l="l" t="t" r="r" b="b"/>
            <a:pathLst>
              <a:path w="3698645" h="4931527">
                <a:moveTo>
                  <a:pt x="0" y="0"/>
                </a:moveTo>
                <a:lnTo>
                  <a:pt x="3698645" y="0"/>
                </a:lnTo>
                <a:lnTo>
                  <a:pt x="3698645" y="4931526"/>
                </a:lnTo>
                <a:lnTo>
                  <a:pt x="0" y="493152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800680" y="1372206"/>
            <a:ext cx="1309010" cy="38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227" b="1">
                <a:solidFill>
                  <a:srgbClr val="FFFFFF"/>
                </a:solidFill>
                <a:latin typeface="เอฟซี ไอคอนิก Medium"/>
                <a:ea typeface="เอฟซี ไอคอนิก Medium"/>
                <a:cs typeface="เอฟซี ไอคอนิก Medium"/>
                <a:sym typeface="เอฟซี ไอคอนิก Medium"/>
              </a:rPr>
              <a:t>หน้าหลัก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31543" y="3033508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ที่มาความสำคัญ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31543" y="5606697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ผลการดำเนินงาน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31543" y="6984193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1F5684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โครงการ/กิจกรรม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23222" y="8271791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ผลสำเร็จ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31543" y="4260070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วัตถุประสงค์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946115" y="749386"/>
            <a:ext cx="5778882" cy="144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12. </a:t>
            </a:r>
            <a:r>
              <a:rPr lang="en-US" sz="8000" b="1" spc="56" dirty="0" err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โครงการ</a:t>
            </a: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610716" y="2080985"/>
            <a:ext cx="12445740" cy="990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9"/>
              </a:lnSpc>
            </a:pPr>
            <a:r>
              <a:rPr lang="en-US" sz="5499" b="1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“ตั้งสติสักนิด ด้วยข้อคิดเตือนใจ”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543" y="231543"/>
            <a:ext cx="17824914" cy="9823914"/>
            <a:chOff x="0" y="0"/>
            <a:chExt cx="4694628" cy="25873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4627" cy="2587368"/>
            </a:xfrm>
            <a:custGeom>
              <a:avLst/>
              <a:gdLst/>
              <a:ahLst/>
              <a:cxnLst/>
              <a:rect l="l" t="t" r="r" b="b"/>
              <a:pathLst>
                <a:path w="4694627" h="2587368">
                  <a:moveTo>
                    <a:pt x="26494" y="0"/>
                  </a:moveTo>
                  <a:lnTo>
                    <a:pt x="4668133" y="0"/>
                  </a:lnTo>
                  <a:cubicBezTo>
                    <a:pt x="4682766" y="0"/>
                    <a:pt x="4694627" y="11862"/>
                    <a:pt x="4694627" y="26494"/>
                  </a:cubicBezTo>
                  <a:lnTo>
                    <a:pt x="4694627" y="2560874"/>
                  </a:lnTo>
                  <a:cubicBezTo>
                    <a:pt x="4694627" y="2575506"/>
                    <a:pt x="4682766" y="2587368"/>
                    <a:pt x="4668133" y="2587368"/>
                  </a:cubicBezTo>
                  <a:lnTo>
                    <a:pt x="26494" y="2587368"/>
                  </a:lnTo>
                  <a:cubicBezTo>
                    <a:pt x="11862" y="2587368"/>
                    <a:pt x="0" y="2575506"/>
                    <a:pt x="0" y="2560874"/>
                  </a:cubicBezTo>
                  <a:lnTo>
                    <a:pt x="0" y="26494"/>
                  </a:lnTo>
                  <a:cubicBezTo>
                    <a:pt x="0" y="11862"/>
                    <a:pt x="11862" y="0"/>
                    <a:pt x="26494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94628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1543" y="231543"/>
            <a:ext cx="2447285" cy="9823914"/>
            <a:chOff x="0" y="0"/>
            <a:chExt cx="644552" cy="25873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4552" cy="2587368"/>
            </a:xfrm>
            <a:custGeom>
              <a:avLst/>
              <a:gdLst/>
              <a:ahLst/>
              <a:cxnLst/>
              <a:rect l="l" t="t" r="r" b="b"/>
              <a:pathLst>
                <a:path w="644552" h="2587368">
                  <a:moveTo>
                    <a:pt x="192972" y="0"/>
                  </a:moveTo>
                  <a:lnTo>
                    <a:pt x="451581" y="0"/>
                  </a:lnTo>
                  <a:cubicBezTo>
                    <a:pt x="502760" y="0"/>
                    <a:pt x="551843" y="20331"/>
                    <a:pt x="588032" y="56520"/>
                  </a:cubicBezTo>
                  <a:cubicBezTo>
                    <a:pt x="624222" y="92709"/>
                    <a:pt x="644552" y="141793"/>
                    <a:pt x="644552" y="192972"/>
                  </a:cubicBezTo>
                  <a:lnTo>
                    <a:pt x="644552" y="2394396"/>
                  </a:lnTo>
                  <a:cubicBezTo>
                    <a:pt x="644552" y="2445576"/>
                    <a:pt x="624222" y="2494659"/>
                    <a:pt x="588032" y="2530848"/>
                  </a:cubicBezTo>
                  <a:cubicBezTo>
                    <a:pt x="551843" y="2567037"/>
                    <a:pt x="502760" y="2587368"/>
                    <a:pt x="451581" y="2587368"/>
                  </a:cubicBezTo>
                  <a:lnTo>
                    <a:pt x="192972" y="2587368"/>
                  </a:lnTo>
                  <a:cubicBezTo>
                    <a:pt x="141793" y="2587368"/>
                    <a:pt x="92709" y="2567037"/>
                    <a:pt x="56520" y="2530848"/>
                  </a:cubicBezTo>
                  <a:cubicBezTo>
                    <a:pt x="20331" y="2494659"/>
                    <a:pt x="0" y="2445576"/>
                    <a:pt x="0" y="2394396"/>
                  </a:cubicBezTo>
                  <a:lnTo>
                    <a:pt x="0" y="192972"/>
                  </a:lnTo>
                  <a:cubicBezTo>
                    <a:pt x="0" y="141793"/>
                    <a:pt x="20331" y="92709"/>
                    <a:pt x="56520" y="56520"/>
                  </a:cubicBezTo>
                  <a:cubicBezTo>
                    <a:pt x="92709" y="20331"/>
                    <a:pt x="141793" y="0"/>
                    <a:pt x="192972" y="0"/>
                  </a:cubicBezTo>
                  <a:close/>
                </a:path>
              </a:pathLst>
            </a:custGeom>
            <a:solidFill>
              <a:srgbClr val="1F568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44552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1543" y="3429680"/>
            <a:ext cx="3065925" cy="1380486"/>
            <a:chOff x="0" y="0"/>
            <a:chExt cx="807486" cy="3635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7486" cy="363585"/>
            </a:xfrm>
            <a:custGeom>
              <a:avLst/>
              <a:gdLst/>
              <a:ahLst/>
              <a:cxnLst/>
              <a:rect l="l" t="t" r="r" b="b"/>
              <a:pathLst>
                <a:path w="807486" h="363585">
                  <a:moveTo>
                    <a:pt x="101006" y="0"/>
                  </a:moveTo>
                  <a:lnTo>
                    <a:pt x="706480" y="0"/>
                  </a:lnTo>
                  <a:cubicBezTo>
                    <a:pt x="762265" y="0"/>
                    <a:pt x="807486" y="45222"/>
                    <a:pt x="807486" y="101006"/>
                  </a:cubicBezTo>
                  <a:lnTo>
                    <a:pt x="807486" y="262579"/>
                  </a:lnTo>
                  <a:cubicBezTo>
                    <a:pt x="807486" y="318363"/>
                    <a:pt x="762265" y="363585"/>
                    <a:pt x="706480" y="363585"/>
                  </a:cubicBezTo>
                  <a:lnTo>
                    <a:pt x="101006" y="363585"/>
                  </a:lnTo>
                  <a:cubicBezTo>
                    <a:pt x="45222" y="363585"/>
                    <a:pt x="0" y="318363"/>
                    <a:pt x="0" y="262579"/>
                  </a:cubicBezTo>
                  <a:lnTo>
                    <a:pt x="0" y="101006"/>
                  </a:lnTo>
                  <a:cubicBezTo>
                    <a:pt x="0" y="45222"/>
                    <a:pt x="45222" y="0"/>
                    <a:pt x="101006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07486" cy="411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04041" y="660876"/>
            <a:ext cx="702289" cy="702289"/>
          </a:xfrm>
          <a:custGeom>
            <a:avLst/>
            <a:gdLst/>
            <a:ahLst/>
            <a:cxnLst/>
            <a:rect l="l" t="t" r="r" b="b"/>
            <a:pathLst>
              <a:path w="702289" h="702289">
                <a:moveTo>
                  <a:pt x="0" y="0"/>
                </a:moveTo>
                <a:lnTo>
                  <a:pt x="702289" y="0"/>
                </a:lnTo>
                <a:lnTo>
                  <a:pt x="702289" y="702289"/>
                </a:lnTo>
                <a:lnTo>
                  <a:pt x="0" y="702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2339" y="2216203"/>
            <a:ext cx="825693" cy="750630"/>
          </a:xfrm>
          <a:custGeom>
            <a:avLst/>
            <a:gdLst/>
            <a:ahLst/>
            <a:cxnLst/>
            <a:rect l="l" t="t" r="r" b="b"/>
            <a:pathLst>
              <a:path w="825693" h="750630">
                <a:moveTo>
                  <a:pt x="0" y="0"/>
                </a:moveTo>
                <a:lnTo>
                  <a:pt x="825693" y="0"/>
                </a:lnTo>
                <a:lnTo>
                  <a:pt x="825693" y="750630"/>
                </a:lnTo>
                <a:lnTo>
                  <a:pt x="0" y="750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7398" y="6221943"/>
            <a:ext cx="718932" cy="790825"/>
          </a:xfrm>
          <a:custGeom>
            <a:avLst/>
            <a:gdLst/>
            <a:ahLst/>
            <a:cxnLst/>
            <a:rect l="l" t="t" r="r" b="b"/>
            <a:pathLst>
              <a:path w="718932" h="790825">
                <a:moveTo>
                  <a:pt x="0" y="0"/>
                </a:moveTo>
                <a:lnTo>
                  <a:pt x="718932" y="0"/>
                </a:lnTo>
                <a:lnTo>
                  <a:pt x="718932" y="790825"/>
                </a:lnTo>
                <a:lnTo>
                  <a:pt x="0" y="790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7841" y="7599440"/>
            <a:ext cx="996681" cy="634252"/>
          </a:xfrm>
          <a:custGeom>
            <a:avLst/>
            <a:gdLst/>
            <a:ahLst/>
            <a:cxnLst/>
            <a:rect l="l" t="t" r="r" b="b"/>
            <a:pathLst>
              <a:path w="996681" h="634252">
                <a:moveTo>
                  <a:pt x="0" y="0"/>
                </a:moveTo>
                <a:lnTo>
                  <a:pt x="996681" y="0"/>
                </a:lnTo>
                <a:lnTo>
                  <a:pt x="996681" y="634251"/>
                </a:lnTo>
                <a:lnTo>
                  <a:pt x="0" y="634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769134" y="1145836"/>
            <a:ext cx="1841582" cy="2444685"/>
            <a:chOff x="0" y="0"/>
            <a:chExt cx="379892" cy="5043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9892" cy="504304"/>
            </a:xfrm>
            <a:custGeom>
              <a:avLst/>
              <a:gdLst/>
              <a:ahLst/>
              <a:cxnLst/>
              <a:rect l="l" t="t" r="r" b="b"/>
              <a:pathLst>
                <a:path w="379892" h="504304">
                  <a:moveTo>
                    <a:pt x="0" y="0"/>
                  </a:moveTo>
                  <a:lnTo>
                    <a:pt x="379892" y="0"/>
                  </a:lnTo>
                  <a:lnTo>
                    <a:pt x="379892" y="504304"/>
                  </a:lnTo>
                  <a:lnTo>
                    <a:pt x="0" y="504304"/>
                  </a:lnTo>
                  <a:close/>
                </a:path>
              </a:pathLst>
            </a:custGeom>
            <a:solidFill>
              <a:srgbClr val="9DD1FF">
                <a:alpha val="62745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79892" cy="55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140302" y="3622617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8"/>
                </a:lnTo>
                <a:lnTo>
                  <a:pt x="0" y="666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800680" y="1372206"/>
            <a:ext cx="1309010" cy="38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227" b="1">
                <a:solidFill>
                  <a:srgbClr val="FFFFFF"/>
                </a:solidFill>
                <a:latin typeface="เอฟซี ไอคอนิก Medium"/>
                <a:ea typeface="เอฟซี ไอคอนิก Medium"/>
                <a:cs typeface="เอฟซี ไอคอนิก Medium"/>
                <a:sym typeface="เอฟซี ไอคอนิก Medium"/>
              </a:rPr>
              <a:t>หน้าหลัก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1543" y="3033508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ที่มาความสำคัญ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31543" y="4260070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 spc="60">
                <a:solidFill>
                  <a:srgbClr val="1F5684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วัตถุประสงค์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31543" y="5606697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ผลการดำเนินงาน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31543" y="7012768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โครงการ/กิจกรรม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23222" y="8271791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ผลสำเร็จ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011416" y="1205048"/>
            <a:ext cx="4627741" cy="2104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27"/>
              </a:lnSpc>
            </a:pPr>
            <a:r>
              <a:rPr lang="en-US" sz="7411" b="1" spc="222">
                <a:solidFill>
                  <a:srgbClr val="0D3B66"/>
                </a:solidFill>
                <a:latin typeface="Prompt Bold"/>
                <a:ea typeface="Prompt Bold"/>
                <a:cs typeface="Prompt Bold"/>
                <a:sym typeface="Prompt Bold"/>
              </a:rPr>
              <a:t>วัตถุ</a:t>
            </a:r>
          </a:p>
          <a:p>
            <a:pPr algn="l">
              <a:lnSpc>
                <a:spcPts val="8227"/>
              </a:lnSpc>
            </a:pPr>
            <a:r>
              <a:rPr lang="en-US" sz="7411" b="1" spc="222">
                <a:solidFill>
                  <a:srgbClr val="0D3B66"/>
                </a:solidFill>
                <a:latin typeface="Prompt Bold"/>
                <a:ea typeface="Prompt Bold"/>
                <a:cs typeface="Prompt Bold"/>
                <a:sym typeface="Prompt Bold"/>
              </a:rPr>
              <a:t>ประสงค์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769134" y="4202920"/>
            <a:ext cx="13490166" cy="4779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     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เพื่อให้บรรลุเป้าหมายของแผนปฏิบัติการฯ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ระยะที่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2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คือ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คนไทยมีพฤติกรรมที่สะท้อนการมีคุณธรรม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"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พอเพียง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วินัย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สุจริต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จิตอาสา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กตัญญู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"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มุ่งสู่สังคมคุณธรรมที่คนไทยอยู่ร่วมกันด้วยความสมานฉันท์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ภายใต้หลักธรรมทางศาสนา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ปรัชญาของเศรษฐกิจพอเพียง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</a:p>
          <a:p>
            <a:pPr algn="l">
              <a:lnSpc>
                <a:spcPts val="4200"/>
              </a:lnSpc>
            </a:pP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วิถีวัฒนธรรมไทยที่ดีงาม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และประเทศไทยปลอดทุจริตและประพฤติมิชอบ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รวมทั้งส่งเสริมให้บุคลากรในองค์กรปฏิบัติตนตามกฎกติกา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จรรยาบรรณวิชาชีพขององค์กร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และสังคมตามหน้าที่พลเมืองดี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ภายใต้สุขภาพร่างกายและจิตใจที่ดีงาม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กองยุทธศาสตร์และแผนงาน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จึงได้กำหนด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โครงการ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/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กิจกรรมจาก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"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ปัญหาที่อยากแก้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ความดีที่อยากทำ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"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จำนวน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13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โครงการ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/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กิจกรรม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เพื่อให้เกิดการเปลี่ยนแปลงของสภาพแวดล้อมที่เอื้อต่อการส่งเสริมคุณธรรม </a:t>
            </a:r>
          </a:p>
          <a:p>
            <a:pPr algn="l">
              <a:lnSpc>
                <a:spcPts val="4200"/>
              </a:lnSpc>
            </a:pP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มีการเปลี่ยนแปลงพฤติกรรมที่มุ่งสู่การบรรลุเป้าหมายของแผนปฏิบัติการฯ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ระยะที่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2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ต่อไป</a:t>
            </a:r>
            <a:endParaRPr lang="en-US" sz="2800" dirty="0">
              <a:solidFill>
                <a:srgbClr val="1F5684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1140302" y="4846741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9"/>
                </a:lnTo>
                <a:lnTo>
                  <a:pt x="0" y="6660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15075010" y="310178"/>
            <a:ext cx="2761776" cy="2281341"/>
            <a:chOff x="0" y="0"/>
            <a:chExt cx="3682368" cy="3041788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3264797" cy="3041788"/>
              <a:chOff x="0" y="0"/>
              <a:chExt cx="812800" cy="75728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75728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57280">
                    <a:moveTo>
                      <a:pt x="406400" y="0"/>
                    </a:moveTo>
                    <a:cubicBezTo>
                      <a:pt x="181951" y="0"/>
                      <a:pt x="0" y="169523"/>
                      <a:pt x="0" y="378640"/>
                    </a:cubicBezTo>
                    <a:cubicBezTo>
                      <a:pt x="0" y="587757"/>
                      <a:pt x="181951" y="757280"/>
                      <a:pt x="406400" y="757280"/>
                    </a:cubicBezTo>
                    <a:cubicBezTo>
                      <a:pt x="630849" y="757280"/>
                      <a:pt x="812800" y="587757"/>
                      <a:pt x="812800" y="378640"/>
                    </a:cubicBezTo>
                    <a:cubicBezTo>
                      <a:pt x="812800" y="169523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684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76200" y="23370"/>
                <a:ext cx="660400" cy="662915"/>
              </a:xfrm>
              <a:prstGeom prst="rect">
                <a:avLst/>
              </a:prstGeom>
            </p:spPr>
            <p:txBody>
              <a:bodyPr lIns="25664" tIns="25664" rIns="25664" bIns="25664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32" name="Freeform 32"/>
            <p:cNvSpPr/>
            <p:nvPr/>
          </p:nvSpPr>
          <p:spPr>
            <a:xfrm>
              <a:off x="464619" y="190187"/>
              <a:ext cx="3217749" cy="2149188"/>
            </a:xfrm>
            <a:custGeom>
              <a:avLst/>
              <a:gdLst/>
              <a:ahLst/>
              <a:cxnLst/>
              <a:rect l="l" t="t" r="r" b="b"/>
              <a:pathLst>
                <a:path w="3217749" h="2149188">
                  <a:moveTo>
                    <a:pt x="0" y="0"/>
                  </a:moveTo>
                  <a:lnTo>
                    <a:pt x="3217749" y="0"/>
                  </a:lnTo>
                  <a:lnTo>
                    <a:pt x="3217749" y="2149188"/>
                  </a:lnTo>
                  <a:lnTo>
                    <a:pt x="0" y="2149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543" y="231543"/>
            <a:ext cx="17824914" cy="9823914"/>
            <a:chOff x="0" y="0"/>
            <a:chExt cx="4694628" cy="25873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4627" cy="2587368"/>
            </a:xfrm>
            <a:custGeom>
              <a:avLst/>
              <a:gdLst/>
              <a:ahLst/>
              <a:cxnLst/>
              <a:rect l="l" t="t" r="r" b="b"/>
              <a:pathLst>
                <a:path w="4694627" h="2587368">
                  <a:moveTo>
                    <a:pt x="26494" y="0"/>
                  </a:moveTo>
                  <a:lnTo>
                    <a:pt x="4668133" y="0"/>
                  </a:lnTo>
                  <a:cubicBezTo>
                    <a:pt x="4682766" y="0"/>
                    <a:pt x="4694627" y="11862"/>
                    <a:pt x="4694627" y="26494"/>
                  </a:cubicBezTo>
                  <a:lnTo>
                    <a:pt x="4694627" y="2560874"/>
                  </a:lnTo>
                  <a:cubicBezTo>
                    <a:pt x="4694627" y="2575506"/>
                    <a:pt x="4682766" y="2587368"/>
                    <a:pt x="4668133" y="2587368"/>
                  </a:cubicBezTo>
                  <a:lnTo>
                    <a:pt x="26494" y="2587368"/>
                  </a:lnTo>
                  <a:cubicBezTo>
                    <a:pt x="11862" y="2587368"/>
                    <a:pt x="0" y="2575506"/>
                    <a:pt x="0" y="2560874"/>
                  </a:cubicBezTo>
                  <a:lnTo>
                    <a:pt x="0" y="26494"/>
                  </a:lnTo>
                  <a:cubicBezTo>
                    <a:pt x="0" y="11862"/>
                    <a:pt x="11862" y="0"/>
                    <a:pt x="26494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94628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1543" y="231543"/>
            <a:ext cx="2447285" cy="9823914"/>
            <a:chOff x="0" y="0"/>
            <a:chExt cx="644552" cy="25873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4552" cy="2587368"/>
            </a:xfrm>
            <a:custGeom>
              <a:avLst/>
              <a:gdLst/>
              <a:ahLst/>
              <a:cxnLst/>
              <a:rect l="l" t="t" r="r" b="b"/>
              <a:pathLst>
                <a:path w="644552" h="2587368">
                  <a:moveTo>
                    <a:pt x="192972" y="0"/>
                  </a:moveTo>
                  <a:lnTo>
                    <a:pt x="451581" y="0"/>
                  </a:lnTo>
                  <a:cubicBezTo>
                    <a:pt x="502760" y="0"/>
                    <a:pt x="551843" y="20331"/>
                    <a:pt x="588032" y="56520"/>
                  </a:cubicBezTo>
                  <a:cubicBezTo>
                    <a:pt x="624222" y="92709"/>
                    <a:pt x="644552" y="141793"/>
                    <a:pt x="644552" y="192972"/>
                  </a:cubicBezTo>
                  <a:lnTo>
                    <a:pt x="644552" y="2394396"/>
                  </a:lnTo>
                  <a:cubicBezTo>
                    <a:pt x="644552" y="2445576"/>
                    <a:pt x="624222" y="2494659"/>
                    <a:pt x="588032" y="2530848"/>
                  </a:cubicBezTo>
                  <a:cubicBezTo>
                    <a:pt x="551843" y="2567037"/>
                    <a:pt x="502760" y="2587368"/>
                    <a:pt x="451581" y="2587368"/>
                  </a:cubicBezTo>
                  <a:lnTo>
                    <a:pt x="192972" y="2587368"/>
                  </a:lnTo>
                  <a:cubicBezTo>
                    <a:pt x="141793" y="2587368"/>
                    <a:pt x="92709" y="2567037"/>
                    <a:pt x="56520" y="2530848"/>
                  </a:cubicBezTo>
                  <a:cubicBezTo>
                    <a:pt x="20331" y="2494659"/>
                    <a:pt x="0" y="2445576"/>
                    <a:pt x="0" y="2394396"/>
                  </a:cubicBezTo>
                  <a:lnTo>
                    <a:pt x="0" y="192972"/>
                  </a:lnTo>
                  <a:cubicBezTo>
                    <a:pt x="0" y="141793"/>
                    <a:pt x="20331" y="92709"/>
                    <a:pt x="56520" y="56520"/>
                  </a:cubicBezTo>
                  <a:cubicBezTo>
                    <a:pt x="92709" y="20331"/>
                    <a:pt x="141793" y="0"/>
                    <a:pt x="192972" y="0"/>
                  </a:cubicBezTo>
                  <a:close/>
                </a:path>
              </a:pathLst>
            </a:custGeom>
            <a:solidFill>
              <a:srgbClr val="1F568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44552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1543" y="6082336"/>
            <a:ext cx="3065925" cy="1380486"/>
            <a:chOff x="0" y="0"/>
            <a:chExt cx="807486" cy="3635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7486" cy="363585"/>
            </a:xfrm>
            <a:custGeom>
              <a:avLst/>
              <a:gdLst/>
              <a:ahLst/>
              <a:cxnLst/>
              <a:rect l="l" t="t" r="r" b="b"/>
              <a:pathLst>
                <a:path w="807486" h="363585">
                  <a:moveTo>
                    <a:pt x="101006" y="0"/>
                  </a:moveTo>
                  <a:lnTo>
                    <a:pt x="706480" y="0"/>
                  </a:lnTo>
                  <a:cubicBezTo>
                    <a:pt x="762265" y="0"/>
                    <a:pt x="807486" y="45222"/>
                    <a:pt x="807486" y="101006"/>
                  </a:cubicBezTo>
                  <a:lnTo>
                    <a:pt x="807486" y="262579"/>
                  </a:lnTo>
                  <a:cubicBezTo>
                    <a:pt x="807486" y="318363"/>
                    <a:pt x="762265" y="363585"/>
                    <a:pt x="706480" y="363585"/>
                  </a:cubicBezTo>
                  <a:lnTo>
                    <a:pt x="101006" y="363585"/>
                  </a:lnTo>
                  <a:cubicBezTo>
                    <a:pt x="45222" y="363585"/>
                    <a:pt x="0" y="318363"/>
                    <a:pt x="0" y="262579"/>
                  </a:cubicBezTo>
                  <a:lnTo>
                    <a:pt x="0" y="101006"/>
                  </a:lnTo>
                  <a:cubicBezTo>
                    <a:pt x="0" y="45222"/>
                    <a:pt x="45222" y="0"/>
                    <a:pt x="101006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07486" cy="411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04041" y="660876"/>
            <a:ext cx="702289" cy="702289"/>
          </a:xfrm>
          <a:custGeom>
            <a:avLst/>
            <a:gdLst/>
            <a:ahLst/>
            <a:cxnLst/>
            <a:rect l="l" t="t" r="r" b="b"/>
            <a:pathLst>
              <a:path w="702289" h="702289">
                <a:moveTo>
                  <a:pt x="0" y="0"/>
                </a:moveTo>
                <a:lnTo>
                  <a:pt x="702289" y="0"/>
                </a:lnTo>
                <a:lnTo>
                  <a:pt x="702289" y="702289"/>
                </a:lnTo>
                <a:lnTo>
                  <a:pt x="0" y="702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2339" y="2216203"/>
            <a:ext cx="825693" cy="750630"/>
          </a:xfrm>
          <a:custGeom>
            <a:avLst/>
            <a:gdLst/>
            <a:ahLst/>
            <a:cxnLst/>
            <a:rect l="l" t="t" r="r" b="b"/>
            <a:pathLst>
              <a:path w="825693" h="750630">
                <a:moveTo>
                  <a:pt x="0" y="0"/>
                </a:moveTo>
                <a:lnTo>
                  <a:pt x="825693" y="0"/>
                </a:lnTo>
                <a:lnTo>
                  <a:pt x="825693" y="750630"/>
                </a:lnTo>
                <a:lnTo>
                  <a:pt x="0" y="750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7398" y="6221943"/>
            <a:ext cx="718932" cy="790825"/>
          </a:xfrm>
          <a:custGeom>
            <a:avLst/>
            <a:gdLst/>
            <a:ahLst/>
            <a:cxnLst/>
            <a:rect l="l" t="t" r="r" b="b"/>
            <a:pathLst>
              <a:path w="718932" h="790825">
                <a:moveTo>
                  <a:pt x="0" y="0"/>
                </a:moveTo>
                <a:lnTo>
                  <a:pt x="718932" y="0"/>
                </a:lnTo>
                <a:lnTo>
                  <a:pt x="718932" y="790825"/>
                </a:lnTo>
                <a:lnTo>
                  <a:pt x="0" y="790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7841" y="7599440"/>
            <a:ext cx="996681" cy="634252"/>
          </a:xfrm>
          <a:custGeom>
            <a:avLst/>
            <a:gdLst/>
            <a:ahLst/>
            <a:cxnLst/>
            <a:rect l="l" t="t" r="r" b="b"/>
            <a:pathLst>
              <a:path w="996681" h="634252">
                <a:moveTo>
                  <a:pt x="0" y="0"/>
                </a:moveTo>
                <a:lnTo>
                  <a:pt x="996681" y="0"/>
                </a:lnTo>
                <a:lnTo>
                  <a:pt x="996681" y="634251"/>
                </a:lnTo>
                <a:lnTo>
                  <a:pt x="0" y="634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769134" y="992356"/>
            <a:ext cx="1841582" cy="2444685"/>
            <a:chOff x="0" y="0"/>
            <a:chExt cx="379892" cy="5043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9892" cy="504304"/>
            </a:xfrm>
            <a:custGeom>
              <a:avLst/>
              <a:gdLst/>
              <a:ahLst/>
              <a:cxnLst/>
              <a:rect l="l" t="t" r="r" b="b"/>
              <a:pathLst>
                <a:path w="379892" h="504304">
                  <a:moveTo>
                    <a:pt x="0" y="0"/>
                  </a:moveTo>
                  <a:lnTo>
                    <a:pt x="379892" y="0"/>
                  </a:lnTo>
                  <a:lnTo>
                    <a:pt x="379892" y="504304"/>
                  </a:lnTo>
                  <a:lnTo>
                    <a:pt x="0" y="504304"/>
                  </a:lnTo>
                  <a:close/>
                </a:path>
              </a:pathLst>
            </a:custGeom>
            <a:solidFill>
              <a:srgbClr val="9DD1FF">
                <a:alpha val="62745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79892" cy="55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00680" y="1372206"/>
            <a:ext cx="1309010" cy="38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227" b="1">
                <a:solidFill>
                  <a:srgbClr val="FFFFFF"/>
                </a:solidFill>
                <a:latin typeface="เอฟซี ไอคอนิก Medium"/>
                <a:ea typeface="เอฟซี ไอคอนิก Medium"/>
                <a:cs typeface="เอฟซี ไอคอนิก Medium"/>
                <a:sym typeface="เอฟซี ไอคอนิก Medium"/>
              </a:rPr>
              <a:t>หน้าหลัก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31543" y="3033508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ที่มาความสำคัญ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1543" y="5606697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ผลการดำเนินงาน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31543" y="6984193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1F5684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โครงการ/กิจกรรม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3222" y="8271791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ผลสำเร็จ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31543" y="4260070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วัตถุประสงค์</a:t>
            </a:r>
          </a:p>
        </p:txBody>
      </p:sp>
      <p:sp>
        <p:nvSpPr>
          <p:cNvPr id="24" name="Freeform 24"/>
          <p:cNvSpPr/>
          <p:nvPr/>
        </p:nvSpPr>
        <p:spPr>
          <a:xfrm>
            <a:off x="1140302" y="3622617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8"/>
                </a:lnTo>
                <a:lnTo>
                  <a:pt x="0" y="666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140302" y="4846741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9"/>
                </a:lnTo>
                <a:lnTo>
                  <a:pt x="0" y="6660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5075010" y="310178"/>
            <a:ext cx="2761776" cy="2281341"/>
            <a:chOff x="0" y="0"/>
            <a:chExt cx="3682368" cy="3041788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3264797" cy="3041788"/>
              <a:chOff x="0" y="0"/>
              <a:chExt cx="812800" cy="75728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75728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57280">
                    <a:moveTo>
                      <a:pt x="406400" y="0"/>
                    </a:moveTo>
                    <a:cubicBezTo>
                      <a:pt x="181951" y="0"/>
                      <a:pt x="0" y="169523"/>
                      <a:pt x="0" y="378640"/>
                    </a:cubicBezTo>
                    <a:cubicBezTo>
                      <a:pt x="0" y="587757"/>
                      <a:pt x="181951" y="757280"/>
                      <a:pt x="406400" y="757280"/>
                    </a:cubicBezTo>
                    <a:cubicBezTo>
                      <a:pt x="630849" y="757280"/>
                      <a:pt x="812800" y="587757"/>
                      <a:pt x="812800" y="378640"/>
                    </a:cubicBezTo>
                    <a:cubicBezTo>
                      <a:pt x="812800" y="169523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684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23370"/>
                <a:ext cx="660400" cy="662915"/>
              </a:xfrm>
              <a:prstGeom prst="rect">
                <a:avLst/>
              </a:prstGeom>
            </p:spPr>
            <p:txBody>
              <a:bodyPr lIns="25664" tIns="25664" rIns="25664" bIns="25664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>
              <a:off x="464619" y="190187"/>
              <a:ext cx="3217749" cy="2149188"/>
            </a:xfrm>
            <a:custGeom>
              <a:avLst/>
              <a:gdLst/>
              <a:ahLst/>
              <a:cxnLst/>
              <a:rect l="l" t="t" r="r" b="b"/>
              <a:pathLst>
                <a:path w="3217749" h="2149188">
                  <a:moveTo>
                    <a:pt x="0" y="0"/>
                  </a:moveTo>
                  <a:lnTo>
                    <a:pt x="3217749" y="0"/>
                  </a:lnTo>
                  <a:lnTo>
                    <a:pt x="3217749" y="2149188"/>
                  </a:lnTo>
                  <a:lnTo>
                    <a:pt x="0" y="2149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31" name="TextBox 31"/>
          <p:cNvSpPr txBox="1"/>
          <p:nvPr/>
        </p:nvSpPr>
        <p:spPr>
          <a:xfrm>
            <a:off x="3769134" y="7999490"/>
            <a:ext cx="7405620" cy="104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80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ร้อยละของความร่วมมือของบุคลากร </a:t>
            </a:r>
          </a:p>
          <a:p>
            <a:pPr algn="l">
              <a:lnSpc>
                <a:spcPts val="4200"/>
              </a:lnSpc>
            </a:pPr>
            <a:r>
              <a:rPr lang="en-US" sz="280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ไม่น้อยกว่าร้อยละ 80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769134" y="3833120"/>
            <a:ext cx="10194078" cy="1579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บุคลากรร่วมกันอนุรักษ์ความเป็นไทย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เพื่อเข้าใจถึงคุณค่าของมรดกทางภูมิปัญญาที่สะท้อนถึงวิถีชีวิต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และวัฒนธรรมไทย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โดยการสวมใส่ผ้าไทยทุกวันอังคาร</a:t>
            </a:r>
            <a:endParaRPr lang="en-US" sz="2800" dirty="0">
              <a:solidFill>
                <a:srgbClr val="1F5684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3769134" y="7208915"/>
            <a:ext cx="3066422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ตัวชี้วัด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950179" y="783421"/>
            <a:ext cx="5770754" cy="144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13. </a:t>
            </a:r>
            <a:r>
              <a:rPr lang="en-US" sz="8000" b="1" spc="56" dirty="0" err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โครงการ</a:t>
            </a: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540492" y="1974268"/>
            <a:ext cx="6368467" cy="124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99"/>
              </a:lnSpc>
            </a:pPr>
            <a:r>
              <a:rPr lang="en-US" sz="6999" b="1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“สวมใส่ผ้าไทย”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976716" y="5856318"/>
            <a:ext cx="4196587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 b="1" dirty="0" err="1">
                <a:solidFill>
                  <a:srgbClr val="0097B2"/>
                </a:solidFill>
                <a:latin typeface="Prompt Bold"/>
                <a:ea typeface="Prompt Bold"/>
                <a:cs typeface="Prompt Bold"/>
                <a:sym typeface="Prompt Bold"/>
              </a:rPr>
              <a:t>ผลความสำเร็จ</a:t>
            </a:r>
            <a:endParaRPr lang="en-US" sz="3999" b="1" dirty="0">
              <a:solidFill>
                <a:srgbClr val="0097B2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711993" y="5953406"/>
            <a:ext cx="9968324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คุณธรรมเป้าหมาย : วิถีวัฒนธรรมไทย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976716" y="6284966"/>
            <a:ext cx="4196587" cy="1800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99"/>
              </a:lnSpc>
            </a:pPr>
            <a:r>
              <a:rPr lang="en-US" sz="9999" b="1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100%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allAtOnce"/>
      <p:bldP spid="32" grpId="0" build="allAtOnce"/>
      <p:bldP spid="33" grpId="0" build="allAtOnce"/>
      <p:bldP spid="34" grpId="0" build="allAtOnce"/>
      <p:bldP spid="35" grpId="0" build="allAtOnce"/>
      <p:bldP spid="36" grpId="0" build="allAtOnce"/>
      <p:bldP spid="37" grpId="0" build="allAtOnce"/>
      <p:bldP spid="38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543" y="231543"/>
            <a:ext cx="17824914" cy="9823914"/>
            <a:chOff x="0" y="0"/>
            <a:chExt cx="4694628" cy="25873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4627" cy="2587368"/>
            </a:xfrm>
            <a:custGeom>
              <a:avLst/>
              <a:gdLst/>
              <a:ahLst/>
              <a:cxnLst/>
              <a:rect l="l" t="t" r="r" b="b"/>
              <a:pathLst>
                <a:path w="4694627" h="2587368">
                  <a:moveTo>
                    <a:pt x="26494" y="0"/>
                  </a:moveTo>
                  <a:lnTo>
                    <a:pt x="4668133" y="0"/>
                  </a:lnTo>
                  <a:cubicBezTo>
                    <a:pt x="4682766" y="0"/>
                    <a:pt x="4694627" y="11862"/>
                    <a:pt x="4694627" y="26494"/>
                  </a:cubicBezTo>
                  <a:lnTo>
                    <a:pt x="4694627" y="2560874"/>
                  </a:lnTo>
                  <a:cubicBezTo>
                    <a:pt x="4694627" y="2575506"/>
                    <a:pt x="4682766" y="2587368"/>
                    <a:pt x="4668133" y="2587368"/>
                  </a:cubicBezTo>
                  <a:lnTo>
                    <a:pt x="26494" y="2587368"/>
                  </a:lnTo>
                  <a:cubicBezTo>
                    <a:pt x="11862" y="2587368"/>
                    <a:pt x="0" y="2575506"/>
                    <a:pt x="0" y="2560874"/>
                  </a:cubicBezTo>
                  <a:lnTo>
                    <a:pt x="0" y="26494"/>
                  </a:lnTo>
                  <a:cubicBezTo>
                    <a:pt x="0" y="11862"/>
                    <a:pt x="11862" y="0"/>
                    <a:pt x="26494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94628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1543" y="231543"/>
            <a:ext cx="2447285" cy="9823914"/>
            <a:chOff x="0" y="0"/>
            <a:chExt cx="644552" cy="25873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4552" cy="2587368"/>
            </a:xfrm>
            <a:custGeom>
              <a:avLst/>
              <a:gdLst/>
              <a:ahLst/>
              <a:cxnLst/>
              <a:rect l="l" t="t" r="r" b="b"/>
              <a:pathLst>
                <a:path w="644552" h="2587368">
                  <a:moveTo>
                    <a:pt x="192972" y="0"/>
                  </a:moveTo>
                  <a:lnTo>
                    <a:pt x="451581" y="0"/>
                  </a:lnTo>
                  <a:cubicBezTo>
                    <a:pt x="502760" y="0"/>
                    <a:pt x="551843" y="20331"/>
                    <a:pt x="588032" y="56520"/>
                  </a:cubicBezTo>
                  <a:cubicBezTo>
                    <a:pt x="624222" y="92709"/>
                    <a:pt x="644552" y="141793"/>
                    <a:pt x="644552" y="192972"/>
                  </a:cubicBezTo>
                  <a:lnTo>
                    <a:pt x="644552" y="2394396"/>
                  </a:lnTo>
                  <a:cubicBezTo>
                    <a:pt x="644552" y="2445576"/>
                    <a:pt x="624222" y="2494659"/>
                    <a:pt x="588032" y="2530848"/>
                  </a:cubicBezTo>
                  <a:cubicBezTo>
                    <a:pt x="551843" y="2567037"/>
                    <a:pt x="502760" y="2587368"/>
                    <a:pt x="451581" y="2587368"/>
                  </a:cubicBezTo>
                  <a:lnTo>
                    <a:pt x="192972" y="2587368"/>
                  </a:lnTo>
                  <a:cubicBezTo>
                    <a:pt x="141793" y="2587368"/>
                    <a:pt x="92709" y="2567037"/>
                    <a:pt x="56520" y="2530848"/>
                  </a:cubicBezTo>
                  <a:cubicBezTo>
                    <a:pt x="20331" y="2494659"/>
                    <a:pt x="0" y="2445576"/>
                    <a:pt x="0" y="2394396"/>
                  </a:cubicBezTo>
                  <a:lnTo>
                    <a:pt x="0" y="192972"/>
                  </a:lnTo>
                  <a:cubicBezTo>
                    <a:pt x="0" y="141793"/>
                    <a:pt x="20331" y="92709"/>
                    <a:pt x="56520" y="56520"/>
                  </a:cubicBezTo>
                  <a:cubicBezTo>
                    <a:pt x="92709" y="20331"/>
                    <a:pt x="141793" y="0"/>
                    <a:pt x="192972" y="0"/>
                  </a:cubicBezTo>
                  <a:close/>
                </a:path>
              </a:pathLst>
            </a:custGeom>
            <a:solidFill>
              <a:srgbClr val="1F568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44552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1543" y="6082336"/>
            <a:ext cx="3065925" cy="1380486"/>
            <a:chOff x="0" y="0"/>
            <a:chExt cx="807486" cy="3635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7486" cy="363585"/>
            </a:xfrm>
            <a:custGeom>
              <a:avLst/>
              <a:gdLst/>
              <a:ahLst/>
              <a:cxnLst/>
              <a:rect l="l" t="t" r="r" b="b"/>
              <a:pathLst>
                <a:path w="807486" h="363585">
                  <a:moveTo>
                    <a:pt x="101006" y="0"/>
                  </a:moveTo>
                  <a:lnTo>
                    <a:pt x="706480" y="0"/>
                  </a:lnTo>
                  <a:cubicBezTo>
                    <a:pt x="762265" y="0"/>
                    <a:pt x="807486" y="45222"/>
                    <a:pt x="807486" y="101006"/>
                  </a:cubicBezTo>
                  <a:lnTo>
                    <a:pt x="807486" y="262579"/>
                  </a:lnTo>
                  <a:cubicBezTo>
                    <a:pt x="807486" y="318363"/>
                    <a:pt x="762265" y="363585"/>
                    <a:pt x="706480" y="363585"/>
                  </a:cubicBezTo>
                  <a:lnTo>
                    <a:pt x="101006" y="363585"/>
                  </a:lnTo>
                  <a:cubicBezTo>
                    <a:pt x="45222" y="363585"/>
                    <a:pt x="0" y="318363"/>
                    <a:pt x="0" y="262579"/>
                  </a:cubicBezTo>
                  <a:lnTo>
                    <a:pt x="0" y="101006"/>
                  </a:lnTo>
                  <a:cubicBezTo>
                    <a:pt x="0" y="45222"/>
                    <a:pt x="45222" y="0"/>
                    <a:pt x="101006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07486" cy="411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04041" y="660876"/>
            <a:ext cx="702289" cy="702289"/>
          </a:xfrm>
          <a:custGeom>
            <a:avLst/>
            <a:gdLst/>
            <a:ahLst/>
            <a:cxnLst/>
            <a:rect l="l" t="t" r="r" b="b"/>
            <a:pathLst>
              <a:path w="702289" h="702289">
                <a:moveTo>
                  <a:pt x="0" y="0"/>
                </a:moveTo>
                <a:lnTo>
                  <a:pt x="702289" y="0"/>
                </a:lnTo>
                <a:lnTo>
                  <a:pt x="702289" y="702289"/>
                </a:lnTo>
                <a:lnTo>
                  <a:pt x="0" y="702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2339" y="2216203"/>
            <a:ext cx="825693" cy="750630"/>
          </a:xfrm>
          <a:custGeom>
            <a:avLst/>
            <a:gdLst/>
            <a:ahLst/>
            <a:cxnLst/>
            <a:rect l="l" t="t" r="r" b="b"/>
            <a:pathLst>
              <a:path w="825693" h="750630">
                <a:moveTo>
                  <a:pt x="0" y="0"/>
                </a:moveTo>
                <a:lnTo>
                  <a:pt x="825693" y="0"/>
                </a:lnTo>
                <a:lnTo>
                  <a:pt x="825693" y="750630"/>
                </a:lnTo>
                <a:lnTo>
                  <a:pt x="0" y="750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7398" y="6221943"/>
            <a:ext cx="718932" cy="790825"/>
          </a:xfrm>
          <a:custGeom>
            <a:avLst/>
            <a:gdLst/>
            <a:ahLst/>
            <a:cxnLst/>
            <a:rect l="l" t="t" r="r" b="b"/>
            <a:pathLst>
              <a:path w="718932" h="790825">
                <a:moveTo>
                  <a:pt x="0" y="0"/>
                </a:moveTo>
                <a:lnTo>
                  <a:pt x="718932" y="0"/>
                </a:lnTo>
                <a:lnTo>
                  <a:pt x="718932" y="790825"/>
                </a:lnTo>
                <a:lnTo>
                  <a:pt x="0" y="790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7841" y="7599440"/>
            <a:ext cx="996681" cy="634252"/>
          </a:xfrm>
          <a:custGeom>
            <a:avLst/>
            <a:gdLst/>
            <a:ahLst/>
            <a:cxnLst/>
            <a:rect l="l" t="t" r="r" b="b"/>
            <a:pathLst>
              <a:path w="996681" h="634252">
                <a:moveTo>
                  <a:pt x="0" y="0"/>
                </a:moveTo>
                <a:lnTo>
                  <a:pt x="996681" y="0"/>
                </a:lnTo>
                <a:lnTo>
                  <a:pt x="996681" y="634251"/>
                </a:lnTo>
                <a:lnTo>
                  <a:pt x="0" y="634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769134" y="992356"/>
            <a:ext cx="1841582" cy="2444685"/>
            <a:chOff x="0" y="0"/>
            <a:chExt cx="379892" cy="5043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9892" cy="504304"/>
            </a:xfrm>
            <a:custGeom>
              <a:avLst/>
              <a:gdLst/>
              <a:ahLst/>
              <a:cxnLst/>
              <a:rect l="l" t="t" r="r" b="b"/>
              <a:pathLst>
                <a:path w="379892" h="504304">
                  <a:moveTo>
                    <a:pt x="0" y="0"/>
                  </a:moveTo>
                  <a:lnTo>
                    <a:pt x="379892" y="0"/>
                  </a:lnTo>
                  <a:lnTo>
                    <a:pt x="379892" y="504304"/>
                  </a:lnTo>
                  <a:lnTo>
                    <a:pt x="0" y="504304"/>
                  </a:lnTo>
                  <a:close/>
                </a:path>
              </a:pathLst>
            </a:custGeom>
            <a:solidFill>
              <a:srgbClr val="9DD1FF">
                <a:alpha val="62745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79892" cy="55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140302" y="3622617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8"/>
                </a:lnTo>
                <a:lnTo>
                  <a:pt x="0" y="666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40302" y="4846741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9"/>
                </a:lnTo>
                <a:lnTo>
                  <a:pt x="0" y="6660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5075010" y="310178"/>
            <a:ext cx="2761776" cy="2281341"/>
            <a:chOff x="0" y="0"/>
            <a:chExt cx="3682368" cy="3041788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3264797" cy="3041788"/>
              <a:chOff x="0" y="0"/>
              <a:chExt cx="812800" cy="75728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75728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57280">
                    <a:moveTo>
                      <a:pt x="406400" y="0"/>
                    </a:moveTo>
                    <a:cubicBezTo>
                      <a:pt x="181951" y="0"/>
                      <a:pt x="0" y="169523"/>
                      <a:pt x="0" y="378640"/>
                    </a:cubicBezTo>
                    <a:cubicBezTo>
                      <a:pt x="0" y="587757"/>
                      <a:pt x="181951" y="757280"/>
                      <a:pt x="406400" y="757280"/>
                    </a:cubicBezTo>
                    <a:cubicBezTo>
                      <a:pt x="630849" y="757280"/>
                      <a:pt x="812800" y="587757"/>
                      <a:pt x="812800" y="378640"/>
                    </a:cubicBezTo>
                    <a:cubicBezTo>
                      <a:pt x="812800" y="169523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684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23370"/>
                <a:ext cx="660400" cy="662915"/>
              </a:xfrm>
              <a:prstGeom prst="rect">
                <a:avLst/>
              </a:prstGeom>
            </p:spPr>
            <p:txBody>
              <a:bodyPr lIns="25664" tIns="25664" rIns="25664" bIns="25664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464619" y="190187"/>
              <a:ext cx="3217749" cy="2149188"/>
            </a:xfrm>
            <a:custGeom>
              <a:avLst/>
              <a:gdLst/>
              <a:ahLst/>
              <a:cxnLst/>
              <a:rect l="l" t="t" r="r" b="b"/>
              <a:pathLst>
                <a:path w="3217749" h="2149188">
                  <a:moveTo>
                    <a:pt x="0" y="0"/>
                  </a:moveTo>
                  <a:lnTo>
                    <a:pt x="3217749" y="0"/>
                  </a:lnTo>
                  <a:lnTo>
                    <a:pt x="3217749" y="2149188"/>
                  </a:lnTo>
                  <a:lnTo>
                    <a:pt x="0" y="2149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25" name="Freeform 25"/>
          <p:cNvSpPr/>
          <p:nvPr/>
        </p:nvSpPr>
        <p:spPr>
          <a:xfrm>
            <a:off x="5724191" y="3622617"/>
            <a:ext cx="9350819" cy="5967064"/>
          </a:xfrm>
          <a:custGeom>
            <a:avLst/>
            <a:gdLst/>
            <a:ahLst/>
            <a:cxnLst/>
            <a:rect l="l" t="t" r="r" b="b"/>
            <a:pathLst>
              <a:path w="9350819" h="5967064">
                <a:moveTo>
                  <a:pt x="0" y="0"/>
                </a:moveTo>
                <a:lnTo>
                  <a:pt x="9350819" y="0"/>
                </a:lnTo>
                <a:lnTo>
                  <a:pt x="9350819" y="5967064"/>
                </a:lnTo>
                <a:lnTo>
                  <a:pt x="0" y="596706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52029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800680" y="1372206"/>
            <a:ext cx="1309010" cy="38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227" b="1">
                <a:solidFill>
                  <a:srgbClr val="FFFFFF"/>
                </a:solidFill>
                <a:latin typeface="เอฟซี ไอคอนิก Medium"/>
                <a:ea typeface="เอฟซี ไอคอนิก Medium"/>
                <a:cs typeface="เอฟซี ไอคอนิก Medium"/>
                <a:sym typeface="เอฟซี ไอคอนิก Medium"/>
              </a:rPr>
              <a:t>หน้าหลัก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31543" y="3033508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ที่มาความสำคัญ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31543" y="5606697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ผลการดำเนินงาน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31543" y="6984193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1F5684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โครงการ/กิจกรรม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23222" y="8271791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"/>
                <a:ea typeface="เอฟซี ไอคอนิก"/>
                <a:cs typeface="เอฟซี ไอคอนิก"/>
                <a:sym typeface="เอฟซี ไอคอนิก"/>
              </a:rPr>
              <a:t>ผลสำเร็จ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31543" y="4260070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วัตถุประสงค์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950179" y="783421"/>
            <a:ext cx="5770754" cy="144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13. </a:t>
            </a:r>
            <a:r>
              <a:rPr lang="en-US" sz="8000" b="1" spc="56" dirty="0" err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โครงการ</a:t>
            </a: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540492" y="1974268"/>
            <a:ext cx="6368467" cy="124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99"/>
              </a:lnSpc>
            </a:pPr>
            <a:r>
              <a:rPr lang="en-US" sz="6999" b="1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“สวมใส่ผ้าไทย”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uild="allAtOnce"/>
      <p:bldP spid="33" grpId="0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543" y="231543"/>
            <a:ext cx="17824914" cy="9823914"/>
            <a:chOff x="0" y="0"/>
            <a:chExt cx="4694628" cy="25873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4627" cy="2587368"/>
            </a:xfrm>
            <a:custGeom>
              <a:avLst/>
              <a:gdLst/>
              <a:ahLst/>
              <a:cxnLst/>
              <a:rect l="l" t="t" r="r" b="b"/>
              <a:pathLst>
                <a:path w="4694627" h="2587368">
                  <a:moveTo>
                    <a:pt x="26494" y="0"/>
                  </a:moveTo>
                  <a:lnTo>
                    <a:pt x="4668133" y="0"/>
                  </a:lnTo>
                  <a:cubicBezTo>
                    <a:pt x="4682766" y="0"/>
                    <a:pt x="4694627" y="11862"/>
                    <a:pt x="4694627" y="26494"/>
                  </a:cubicBezTo>
                  <a:lnTo>
                    <a:pt x="4694627" y="2560874"/>
                  </a:lnTo>
                  <a:cubicBezTo>
                    <a:pt x="4694627" y="2575506"/>
                    <a:pt x="4682766" y="2587368"/>
                    <a:pt x="4668133" y="2587368"/>
                  </a:cubicBezTo>
                  <a:lnTo>
                    <a:pt x="26494" y="2587368"/>
                  </a:lnTo>
                  <a:cubicBezTo>
                    <a:pt x="11862" y="2587368"/>
                    <a:pt x="0" y="2575506"/>
                    <a:pt x="0" y="2560874"/>
                  </a:cubicBezTo>
                  <a:lnTo>
                    <a:pt x="0" y="26494"/>
                  </a:lnTo>
                  <a:cubicBezTo>
                    <a:pt x="0" y="11862"/>
                    <a:pt x="11862" y="0"/>
                    <a:pt x="26494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94628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1543" y="231543"/>
            <a:ext cx="2447285" cy="9823914"/>
            <a:chOff x="0" y="0"/>
            <a:chExt cx="644552" cy="25873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4552" cy="2587368"/>
            </a:xfrm>
            <a:custGeom>
              <a:avLst/>
              <a:gdLst/>
              <a:ahLst/>
              <a:cxnLst/>
              <a:rect l="l" t="t" r="r" b="b"/>
              <a:pathLst>
                <a:path w="644552" h="2587368">
                  <a:moveTo>
                    <a:pt x="192972" y="0"/>
                  </a:moveTo>
                  <a:lnTo>
                    <a:pt x="451581" y="0"/>
                  </a:lnTo>
                  <a:cubicBezTo>
                    <a:pt x="502760" y="0"/>
                    <a:pt x="551843" y="20331"/>
                    <a:pt x="588032" y="56520"/>
                  </a:cubicBezTo>
                  <a:cubicBezTo>
                    <a:pt x="624222" y="92709"/>
                    <a:pt x="644552" y="141793"/>
                    <a:pt x="644552" y="192972"/>
                  </a:cubicBezTo>
                  <a:lnTo>
                    <a:pt x="644552" y="2394396"/>
                  </a:lnTo>
                  <a:cubicBezTo>
                    <a:pt x="644552" y="2445576"/>
                    <a:pt x="624222" y="2494659"/>
                    <a:pt x="588032" y="2530848"/>
                  </a:cubicBezTo>
                  <a:cubicBezTo>
                    <a:pt x="551843" y="2567037"/>
                    <a:pt x="502760" y="2587368"/>
                    <a:pt x="451581" y="2587368"/>
                  </a:cubicBezTo>
                  <a:lnTo>
                    <a:pt x="192972" y="2587368"/>
                  </a:lnTo>
                  <a:cubicBezTo>
                    <a:pt x="141793" y="2587368"/>
                    <a:pt x="92709" y="2567037"/>
                    <a:pt x="56520" y="2530848"/>
                  </a:cubicBezTo>
                  <a:cubicBezTo>
                    <a:pt x="20331" y="2494659"/>
                    <a:pt x="0" y="2445576"/>
                    <a:pt x="0" y="2394396"/>
                  </a:cubicBezTo>
                  <a:lnTo>
                    <a:pt x="0" y="192972"/>
                  </a:lnTo>
                  <a:cubicBezTo>
                    <a:pt x="0" y="141793"/>
                    <a:pt x="20331" y="92709"/>
                    <a:pt x="56520" y="56520"/>
                  </a:cubicBezTo>
                  <a:cubicBezTo>
                    <a:pt x="92709" y="20331"/>
                    <a:pt x="141793" y="0"/>
                    <a:pt x="192972" y="0"/>
                  </a:cubicBezTo>
                  <a:close/>
                </a:path>
              </a:pathLst>
            </a:custGeom>
            <a:solidFill>
              <a:srgbClr val="1F568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44552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1543" y="7582752"/>
            <a:ext cx="3065925" cy="1380486"/>
            <a:chOff x="0" y="0"/>
            <a:chExt cx="807486" cy="3635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7486" cy="363585"/>
            </a:xfrm>
            <a:custGeom>
              <a:avLst/>
              <a:gdLst/>
              <a:ahLst/>
              <a:cxnLst/>
              <a:rect l="l" t="t" r="r" b="b"/>
              <a:pathLst>
                <a:path w="807486" h="363585">
                  <a:moveTo>
                    <a:pt x="101006" y="0"/>
                  </a:moveTo>
                  <a:lnTo>
                    <a:pt x="706480" y="0"/>
                  </a:lnTo>
                  <a:cubicBezTo>
                    <a:pt x="762265" y="0"/>
                    <a:pt x="807486" y="45222"/>
                    <a:pt x="807486" y="101006"/>
                  </a:cubicBezTo>
                  <a:lnTo>
                    <a:pt x="807486" y="262579"/>
                  </a:lnTo>
                  <a:cubicBezTo>
                    <a:pt x="807486" y="318363"/>
                    <a:pt x="762265" y="363585"/>
                    <a:pt x="706480" y="363585"/>
                  </a:cubicBezTo>
                  <a:lnTo>
                    <a:pt x="101006" y="363585"/>
                  </a:lnTo>
                  <a:cubicBezTo>
                    <a:pt x="45222" y="363585"/>
                    <a:pt x="0" y="318363"/>
                    <a:pt x="0" y="262579"/>
                  </a:cubicBezTo>
                  <a:lnTo>
                    <a:pt x="0" y="101006"/>
                  </a:lnTo>
                  <a:cubicBezTo>
                    <a:pt x="0" y="45222"/>
                    <a:pt x="45222" y="0"/>
                    <a:pt x="101006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07486" cy="411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04041" y="660876"/>
            <a:ext cx="702289" cy="702289"/>
          </a:xfrm>
          <a:custGeom>
            <a:avLst/>
            <a:gdLst/>
            <a:ahLst/>
            <a:cxnLst/>
            <a:rect l="l" t="t" r="r" b="b"/>
            <a:pathLst>
              <a:path w="702289" h="702289">
                <a:moveTo>
                  <a:pt x="0" y="0"/>
                </a:moveTo>
                <a:lnTo>
                  <a:pt x="702289" y="0"/>
                </a:lnTo>
                <a:lnTo>
                  <a:pt x="702289" y="702289"/>
                </a:lnTo>
                <a:lnTo>
                  <a:pt x="0" y="702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2339" y="2216203"/>
            <a:ext cx="825693" cy="750630"/>
          </a:xfrm>
          <a:custGeom>
            <a:avLst/>
            <a:gdLst/>
            <a:ahLst/>
            <a:cxnLst/>
            <a:rect l="l" t="t" r="r" b="b"/>
            <a:pathLst>
              <a:path w="825693" h="750630">
                <a:moveTo>
                  <a:pt x="0" y="0"/>
                </a:moveTo>
                <a:lnTo>
                  <a:pt x="825693" y="0"/>
                </a:lnTo>
                <a:lnTo>
                  <a:pt x="825693" y="750630"/>
                </a:lnTo>
                <a:lnTo>
                  <a:pt x="0" y="750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7398" y="6221943"/>
            <a:ext cx="718932" cy="790825"/>
          </a:xfrm>
          <a:custGeom>
            <a:avLst/>
            <a:gdLst/>
            <a:ahLst/>
            <a:cxnLst/>
            <a:rect l="l" t="t" r="r" b="b"/>
            <a:pathLst>
              <a:path w="718932" h="790825">
                <a:moveTo>
                  <a:pt x="0" y="0"/>
                </a:moveTo>
                <a:lnTo>
                  <a:pt x="718932" y="0"/>
                </a:lnTo>
                <a:lnTo>
                  <a:pt x="718932" y="790825"/>
                </a:lnTo>
                <a:lnTo>
                  <a:pt x="0" y="790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7841" y="7599440"/>
            <a:ext cx="996681" cy="634252"/>
          </a:xfrm>
          <a:custGeom>
            <a:avLst/>
            <a:gdLst/>
            <a:ahLst/>
            <a:cxnLst/>
            <a:rect l="l" t="t" r="r" b="b"/>
            <a:pathLst>
              <a:path w="996681" h="634252">
                <a:moveTo>
                  <a:pt x="0" y="0"/>
                </a:moveTo>
                <a:lnTo>
                  <a:pt x="996681" y="0"/>
                </a:lnTo>
                <a:lnTo>
                  <a:pt x="996681" y="634251"/>
                </a:lnTo>
                <a:lnTo>
                  <a:pt x="0" y="634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769134" y="992356"/>
            <a:ext cx="1841582" cy="2444685"/>
            <a:chOff x="0" y="0"/>
            <a:chExt cx="379892" cy="5043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9892" cy="504304"/>
            </a:xfrm>
            <a:custGeom>
              <a:avLst/>
              <a:gdLst/>
              <a:ahLst/>
              <a:cxnLst/>
              <a:rect l="l" t="t" r="r" b="b"/>
              <a:pathLst>
                <a:path w="379892" h="504304">
                  <a:moveTo>
                    <a:pt x="0" y="0"/>
                  </a:moveTo>
                  <a:lnTo>
                    <a:pt x="379892" y="0"/>
                  </a:lnTo>
                  <a:lnTo>
                    <a:pt x="379892" y="504304"/>
                  </a:lnTo>
                  <a:lnTo>
                    <a:pt x="0" y="504304"/>
                  </a:lnTo>
                  <a:close/>
                </a:path>
              </a:pathLst>
            </a:custGeom>
            <a:solidFill>
              <a:srgbClr val="9DD1FF">
                <a:alpha val="62745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79892" cy="55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769134" y="3667911"/>
            <a:ext cx="9259890" cy="5590390"/>
            <a:chOff x="0" y="0"/>
            <a:chExt cx="1839855" cy="106571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839855" cy="1065715"/>
            </a:xfrm>
            <a:custGeom>
              <a:avLst/>
              <a:gdLst/>
              <a:ahLst/>
              <a:cxnLst/>
              <a:rect l="l" t="t" r="r" b="b"/>
              <a:pathLst>
                <a:path w="1839855" h="1065715">
                  <a:moveTo>
                    <a:pt x="0" y="0"/>
                  </a:moveTo>
                  <a:lnTo>
                    <a:pt x="1839855" y="0"/>
                  </a:lnTo>
                  <a:lnTo>
                    <a:pt x="1839855" y="1065715"/>
                  </a:lnTo>
                  <a:lnTo>
                    <a:pt x="0" y="106571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D3B66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1839855" cy="1084765"/>
            </a:xfrm>
            <a:prstGeom prst="rect">
              <a:avLst/>
            </a:prstGeom>
          </p:spPr>
          <p:txBody>
            <a:bodyPr lIns="25953" tIns="25953" rIns="25953" bIns="25953" rtlCol="0" anchor="ctr"/>
            <a:lstStyle/>
            <a:p>
              <a:pPr algn="ctr">
                <a:lnSpc>
                  <a:spcPts val="1215"/>
                </a:lnSpc>
              </a:pPr>
              <a:endParaRPr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3131988" y="4233249"/>
            <a:ext cx="4704798" cy="4686420"/>
            <a:chOff x="0" y="0"/>
            <a:chExt cx="6502400" cy="6477000"/>
          </a:xfrm>
        </p:grpSpPr>
        <p:sp>
          <p:nvSpPr>
            <p:cNvPr id="22" name="Freeform 22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10"/>
              <a:stretch>
                <a:fillRect l="-24219" r="-31030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D6DDE8"/>
            </a:solidFill>
          </p:spPr>
        </p:sp>
      </p:grpSp>
      <p:sp>
        <p:nvSpPr>
          <p:cNvPr id="24" name="Freeform 24"/>
          <p:cNvSpPr/>
          <p:nvPr/>
        </p:nvSpPr>
        <p:spPr>
          <a:xfrm rot="-9177422">
            <a:off x="16118256" y="4052000"/>
            <a:ext cx="1410351" cy="492341"/>
          </a:xfrm>
          <a:custGeom>
            <a:avLst/>
            <a:gdLst/>
            <a:ahLst/>
            <a:cxnLst/>
            <a:rect l="l" t="t" r="r" b="b"/>
            <a:pathLst>
              <a:path w="1410351" h="492341">
                <a:moveTo>
                  <a:pt x="0" y="0"/>
                </a:moveTo>
                <a:lnTo>
                  <a:pt x="1410351" y="0"/>
                </a:lnTo>
                <a:lnTo>
                  <a:pt x="1410351" y="492340"/>
                </a:lnTo>
                <a:lnTo>
                  <a:pt x="0" y="4923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8656118" flipV="1">
            <a:off x="13808202" y="8690941"/>
            <a:ext cx="705176" cy="246170"/>
          </a:xfrm>
          <a:custGeom>
            <a:avLst/>
            <a:gdLst/>
            <a:ahLst/>
            <a:cxnLst/>
            <a:rect l="l" t="t" r="r" b="b"/>
            <a:pathLst>
              <a:path w="705176" h="246170">
                <a:moveTo>
                  <a:pt x="0" y="246171"/>
                </a:moveTo>
                <a:lnTo>
                  <a:pt x="705175" y="246171"/>
                </a:lnTo>
                <a:lnTo>
                  <a:pt x="705175" y="0"/>
                </a:lnTo>
                <a:lnTo>
                  <a:pt x="0" y="0"/>
                </a:lnTo>
                <a:lnTo>
                  <a:pt x="0" y="246171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40302" y="3622617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8"/>
                </a:lnTo>
                <a:lnTo>
                  <a:pt x="0" y="6660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140302" y="4846741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9"/>
                </a:lnTo>
                <a:lnTo>
                  <a:pt x="0" y="66602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15075010" y="310178"/>
            <a:ext cx="2761776" cy="2281341"/>
            <a:chOff x="0" y="0"/>
            <a:chExt cx="3682368" cy="3041788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3264797" cy="3041788"/>
              <a:chOff x="0" y="0"/>
              <a:chExt cx="812800" cy="75728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75728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57280">
                    <a:moveTo>
                      <a:pt x="406400" y="0"/>
                    </a:moveTo>
                    <a:cubicBezTo>
                      <a:pt x="181951" y="0"/>
                      <a:pt x="0" y="169523"/>
                      <a:pt x="0" y="378640"/>
                    </a:cubicBezTo>
                    <a:cubicBezTo>
                      <a:pt x="0" y="587757"/>
                      <a:pt x="181951" y="757280"/>
                      <a:pt x="406400" y="757280"/>
                    </a:cubicBezTo>
                    <a:cubicBezTo>
                      <a:pt x="630849" y="757280"/>
                      <a:pt x="812800" y="587757"/>
                      <a:pt x="812800" y="378640"/>
                    </a:cubicBezTo>
                    <a:cubicBezTo>
                      <a:pt x="812800" y="169523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684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76200" y="23370"/>
                <a:ext cx="660400" cy="662915"/>
              </a:xfrm>
              <a:prstGeom prst="rect">
                <a:avLst/>
              </a:prstGeom>
            </p:spPr>
            <p:txBody>
              <a:bodyPr lIns="25664" tIns="25664" rIns="25664" bIns="25664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32" name="Freeform 32"/>
            <p:cNvSpPr/>
            <p:nvPr/>
          </p:nvSpPr>
          <p:spPr>
            <a:xfrm>
              <a:off x="464619" y="190187"/>
              <a:ext cx="3217749" cy="2149188"/>
            </a:xfrm>
            <a:custGeom>
              <a:avLst/>
              <a:gdLst/>
              <a:ahLst/>
              <a:cxnLst/>
              <a:rect l="l" t="t" r="r" b="b"/>
              <a:pathLst>
                <a:path w="3217749" h="2149188">
                  <a:moveTo>
                    <a:pt x="0" y="0"/>
                  </a:moveTo>
                  <a:lnTo>
                    <a:pt x="3217749" y="0"/>
                  </a:lnTo>
                  <a:lnTo>
                    <a:pt x="3217749" y="2149188"/>
                  </a:lnTo>
                  <a:lnTo>
                    <a:pt x="0" y="2149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</p:grpSp>
      <p:sp>
        <p:nvSpPr>
          <p:cNvPr id="33" name="TextBox 33"/>
          <p:cNvSpPr txBox="1"/>
          <p:nvPr/>
        </p:nvSpPr>
        <p:spPr>
          <a:xfrm>
            <a:off x="800680" y="1372206"/>
            <a:ext cx="1309010" cy="38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227" b="1">
                <a:solidFill>
                  <a:srgbClr val="FFFFFF"/>
                </a:solidFill>
                <a:latin typeface="เอฟซี ไอคอนิก Medium"/>
                <a:ea typeface="เอฟซี ไอคอนิก Medium"/>
                <a:cs typeface="เอฟซี ไอคอนิก Medium"/>
                <a:sym typeface="เอฟซี ไอคอนิก Medium"/>
              </a:rPr>
              <a:t>หน้าหลัก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31543" y="3033508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ที่มาความสำคัญ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31543" y="5606697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ผลการดำเนินงาน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31543" y="6984193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กิจกรรม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23222" y="8271791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1F5684"/>
                </a:solidFill>
                <a:latin typeface="เอฟซี ไอคอนิก"/>
                <a:ea typeface="เอฟซี ไอคอนิก"/>
                <a:cs typeface="เอฟซี ไอคอนิก"/>
                <a:sym typeface="เอฟซี ไอคอนิก"/>
              </a:rPr>
              <a:t>ผลสำเร็จ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011416" y="1579215"/>
            <a:ext cx="7745026" cy="1058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27"/>
              </a:lnSpc>
            </a:pPr>
            <a:r>
              <a:rPr lang="en-US" sz="7411" b="1" spc="222" dirty="0" err="1">
                <a:solidFill>
                  <a:srgbClr val="0D3B66"/>
                </a:solidFill>
                <a:latin typeface="เอฟซี ไอคอนิก Bold"/>
                <a:ea typeface="เอฟซี ไอคอนิก Bold"/>
                <a:cs typeface="เอฟซี ไอคอนิก Bold"/>
                <a:sym typeface="เอฟซี ไอคอนิก Bold"/>
              </a:rPr>
              <a:t>ผลสำเร็จ</a:t>
            </a:r>
            <a:endParaRPr lang="en-US" sz="7411" b="1" spc="222" dirty="0">
              <a:solidFill>
                <a:srgbClr val="0D3B66"/>
              </a:solidFill>
              <a:latin typeface="เอฟซี ไอคอนิก Bold"/>
              <a:ea typeface="เอฟซี ไอคอนิก Bold"/>
              <a:cs typeface="เอฟซี ไอคอนิก Bold"/>
              <a:sym typeface="เอฟซี ไอคอนิก Bold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231543" y="4260070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วัตถุประสงค์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378690" y="7202168"/>
            <a:ext cx="4196587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 b="1" dirty="0" err="1">
                <a:solidFill>
                  <a:srgbClr val="0097B2"/>
                </a:solidFill>
                <a:latin typeface="Prompt Bold"/>
                <a:ea typeface="Prompt Bold"/>
                <a:cs typeface="Prompt Bold"/>
                <a:sym typeface="Prompt Bold"/>
              </a:rPr>
              <a:t>ผลความสำเร็จ</a:t>
            </a:r>
            <a:endParaRPr lang="en-US" sz="3999" b="1" dirty="0">
              <a:solidFill>
                <a:srgbClr val="0097B2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6343931" y="7608078"/>
            <a:ext cx="4196587" cy="1800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99"/>
              </a:lnSpc>
            </a:pPr>
            <a:r>
              <a:rPr lang="en-US" sz="9999" b="1" dirty="0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100%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4267200" y="3791539"/>
            <a:ext cx="8055326" cy="3442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48"/>
              </a:lnSpc>
            </a:pPr>
            <a:r>
              <a:rPr lang="en-US" sz="2632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กองยุทธศาสตร์และแผนงาน</a:t>
            </a:r>
            <a:r>
              <a:rPr lang="en-US" sz="2632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ได้ดำเนินการขับเคลื่อนแผนปฏิบัติการด้านการส่งเสริมคุณธรรมแห่งชาติ </a:t>
            </a:r>
            <a:r>
              <a:rPr lang="en-US" sz="2632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ระยะที่</a:t>
            </a:r>
            <a:r>
              <a:rPr lang="en-US" sz="2632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2 (</a:t>
            </a:r>
            <a:r>
              <a:rPr lang="en-US" sz="2632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พ.ศ</a:t>
            </a:r>
            <a:r>
              <a:rPr lang="en-US" sz="2632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. 2566 - 2570) </a:t>
            </a:r>
            <a:r>
              <a:rPr lang="en-US" sz="2632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ประจำปีงบประมาณ</a:t>
            </a:r>
            <a:r>
              <a:rPr lang="en-US" sz="2632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632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พ.ศ</a:t>
            </a:r>
            <a:r>
              <a:rPr lang="en-US" sz="2632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. 2568</a:t>
            </a:r>
          </a:p>
          <a:p>
            <a:pPr algn="l">
              <a:lnSpc>
                <a:spcPts val="3948"/>
              </a:lnSpc>
            </a:pPr>
            <a:r>
              <a:rPr lang="en-US" sz="2632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โดยการกำหนดโครงการปัญหาที่อยากแก้</a:t>
            </a:r>
            <a:r>
              <a:rPr lang="en-US" sz="2632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632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และความดีที่อยากทำ</a:t>
            </a:r>
            <a:r>
              <a:rPr lang="en-US" sz="2632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632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จำนวน</a:t>
            </a:r>
            <a:r>
              <a:rPr lang="en-US" sz="2632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13 </a:t>
            </a:r>
            <a:r>
              <a:rPr lang="en-US" sz="2632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โครงการ</a:t>
            </a:r>
            <a:r>
              <a:rPr lang="en-US" sz="2632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/</a:t>
            </a:r>
            <a:r>
              <a:rPr lang="en-US" sz="2632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กิจกรรม</a:t>
            </a:r>
            <a:r>
              <a:rPr lang="en-US" sz="2632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632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และได้ดำเนินโครงการ</a:t>
            </a:r>
            <a:r>
              <a:rPr lang="en-US" sz="2632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/</a:t>
            </a:r>
            <a:r>
              <a:rPr lang="en-US" sz="2632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กิจกรรม</a:t>
            </a:r>
            <a:r>
              <a:rPr lang="en-US" sz="2632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632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แล้วเสร็จ</a:t>
            </a:r>
            <a:r>
              <a:rPr lang="en-US" sz="2632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632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บรรลุเป้าหมายตามแผนงาน</a:t>
            </a:r>
            <a:endParaRPr lang="en-US" sz="2632" dirty="0">
              <a:solidFill>
                <a:srgbClr val="1F5684"/>
              </a:solidFill>
              <a:latin typeface="Prompt"/>
              <a:ea typeface="Prompt"/>
              <a:cs typeface="Prompt"/>
              <a:sym typeface="Prompt"/>
            </a:endParaRPr>
          </a:p>
          <a:p>
            <a:pPr algn="l">
              <a:lnSpc>
                <a:spcPts val="3948"/>
              </a:lnSpc>
            </a:pPr>
            <a:r>
              <a:rPr lang="en-US" sz="2632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ที่กำหนดไว้</a:t>
            </a:r>
            <a:endParaRPr lang="en-US" sz="2632" dirty="0">
              <a:solidFill>
                <a:srgbClr val="1F5684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543" y="231543"/>
            <a:ext cx="17824914" cy="9823914"/>
            <a:chOff x="0" y="0"/>
            <a:chExt cx="4694628" cy="25873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4627" cy="2587368"/>
            </a:xfrm>
            <a:custGeom>
              <a:avLst/>
              <a:gdLst/>
              <a:ahLst/>
              <a:cxnLst/>
              <a:rect l="l" t="t" r="r" b="b"/>
              <a:pathLst>
                <a:path w="4694627" h="2587368">
                  <a:moveTo>
                    <a:pt x="26494" y="0"/>
                  </a:moveTo>
                  <a:lnTo>
                    <a:pt x="4668133" y="0"/>
                  </a:lnTo>
                  <a:cubicBezTo>
                    <a:pt x="4682766" y="0"/>
                    <a:pt x="4694627" y="11862"/>
                    <a:pt x="4694627" y="26494"/>
                  </a:cubicBezTo>
                  <a:lnTo>
                    <a:pt x="4694627" y="2560874"/>
                  </a:lnTo>
                  <a:cubicBezTo>
                    <a:pt x="4694627" y="2575506"/>
                    <a:pt x="4682766" y="2587368"/>
                    <a:pt x="4668133" y="2587368"/>
                  </a:cubicBezTo>
                  <a:lnTo>
                    <a:pt x="26494" y="2587368"/>
                  </a:lnTo>
                  <a:cubicBezTo>
                    <a:pt x="11862" y="2587368"/>
                    <a:pt x="0" y="2575506"/>
                    <a:pt x="0" y="2560874"/>
                  </a:cubicBezTo>
                  <a:lnTo>
                    <a:pt x="0" y="26494"/>
                  </a:lnTo>
                  <a:cubicBezTo>
                    <a:pt x="0" y="11862"/>
                    <a:pt x="11862" y="0"/>
                    <a:pt x="26494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94628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505986" y="1541998"/>
            <a:ext cx="2328779" cy="7364274"/>
            <a:chOff x="0" y="0"/>
            <a:chExt cx="575519" cy="1819959"/>
          </a:xfrm>
          <a:solidFill>
            <a:srgbClr val="1F5684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575519" cy="1819959"/>
            </a:xfrm>
            <a:custGeom>
              <a:avLst/>
              <a:gdLst/>
              <a:ahLst/>
              <a:cxnLst/>
              <a:rect l="l" t="t" r="r" b="b"/>
              <a:pathLst>
                <a:path w="575519" h="1819959">
                  <a:moveTo>
                    <a:pt x="0" y="0"/>
                  </a:moveTo>
                  <a:lnTo>
                    <a:pt x="575519" y="0"/>
                  </a:lnTo>
                  <a:lnTo>
                    <a:pt x="575519" y="1819959"/>
                  </a:lnTo>
                  <a:lnTo>
                    <a:pt x="0" y="1819959"/>
                  </a:lnTo>
                  <a:close/>
                </a:path>
              </a:pathLst>
            </a:custGeom>
            <a:grpFill/>
            <a:ln w="38100" cap="sq">
              <a:solidFill>
                <a:srgbClr val="FFFFFF">
                  <a:alpha val="62745"/>
                </a:srgbClr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75519" cy="1867584"/>
            </a:xfrm>
            <a:prstGeom prst="rect">
              <a:avLst/>
            </a:prstGeom>
            <a:solidFill>
              <a:srgbClr val="BDE0FF"/>
            </a:solidFill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>
                <a:solidFill>
                  <a:schemeClr val="tx2"/>
                </a:solidFill>
              </a:endParaRPr>
            </a:p>
          </p:txBody>
        </p:sp>
      </p:grpSp>
      <p:sp>
        <p:nvSpPr>
          <p:cNvPr id="8" name="AutoShape 8"/>
          <p:cNvSpPr/>
          <p:nvPr/>
        </p:nvSpPr>
        <p:spPr>
          <a:xfrm>
            <a:off x="3022989" y="9234488"/>
            <a:ext cx="1161250" cy="0"/>
          </a:xfrm>
          <a:prstGeom prst="line">
            <a:avLst/>
          </a:prstGeom>
          <a:ln w="123825" cap="flat">
            <a:solidFill>
              <a:srgbClr val="1F568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 dirty="0"/>
          </a:p>
        </p:txBody>
      </p:sp>
      <p:sp>
        <p:nvSpPr>
          <p:cNvPr id="9" name="Freeform 9"/>
          <p:cNvSpPr/>
          <p:nvPr/>
        </p:nvSpPr>
        <p:spPr>
          <a:xfrm rot="-8289951">
            <a:off x="15410362" y="3071382"/>
            <a:ext cx="2484511" cy="867320"/>
          </a:xfrm>
          <a:custGeom>
            <a:avLst/>
            <a:gdLst/>
            <a:ahLst/>
            <a:cxnLst/>
            <a:rect l="l" t="t" r="r" b="b"/>
            <a:pathLst>
              <a:path w="2484511" h="867320">
                <a:moveTo>
                  <a:pt x="0" y="0"/>
                </a:moveTo>
                <a:lnTo>
                  <a:pt x="2484511" y="0"/>
                </a:lnTo>
                <a:lnTo>
                  <a:pt x="2484511" y="867321"/>
                </a:lnTo>
                <a:lnTo>
                  <a:pt x="0" y="8673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574031" flipV="1">
            <a:off x="11009284" y="7358554"/>
            <a:ext cx="1025580" cy="358021"/>
          </a:xfrm>
          <a:custGeom>
            <a:avLst/>
            <a:gdLst/>
            <a:ahLst/>
            <a:cxnLst/>
            <a:rect l="l" t="t" r="r" b="b"/>
            <a:pathLst>
              <a:path w="1025580" h="358021">
                <a:moveTo>
                  <a:pt x="0" y="358020"/>
                </a:moveTo>
                <a:lnTo>
                  <a:pt x="1025580" y="358020"/>
                </a:lnTo>
                <a:lnTo>
                  <a:pt x="1025580" y="0"/>
                </a:lnTo>
                <a:lnTo>
                  <a:pt x="0" y="0"/>
                </a:lnTo>
                <a:lnTo>
                  <a:pt x="0" y="35802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247253" y="7736610"/>
            <a:ext cx="822323" cy="822323"/>
          </a:xfrm>
          <a:custGeom>
            <a:avLst/>
            <a:gdLst/>
            <a:ahLst/>
            <a:cxnLst/>
            <a:rect l="l" t="t" r="r" b="b"/>
            <a:pathLst>
              <a:path w="822323" h="822323">
                <a:moveTo>
                  <a:pt x="0" y="0"/>
                </a:moveTo>
                <a:lnTo>
                  <a:pt x="822323" y="0"/>
                </a:lnTo>
                <a:lnTo>
                  <a:pt x="822323" y="822323"/>
                </a:lnTo>
                <a:lnTo>
                  <a:pt x="0" y="8223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270305" y="6761345"/>
            <a:ext cx="776219" cy="776219"/>
          </a:xfrm>
          <a:custGeom>
            <a:avLst/>
            <a:gdLst/>
            <a:ahLst/>
            <a:cxnLst/>
            <a:rect l="l" t="t" r="r" b="b"/>
            <a:pathLst>
              <a:path w="776219" h="776219">
                <a:moveTo>
                  <a:pt x="0" y="0"/>
                </a:moveTo>
                <a:lnTo>
                  <a:pt x="776219" y="0"/>
                </a:lnTo>
                <a:lnTo>
                  <a:pt x="776219" y="776219"/>
                </a:lnTo>
                <a:lnTo>
                  <a:pt x="0" y="7762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248122" y="5735382"/>
            <a:ext cx="844506" cy="864039"/>
          </a:xfrm>
          <a:custGeom>
            <a:avLst/>
            <a:gdLst/>
            <a:ahLst/>
            <a:cxnLst/>
            <a:rect l="l" t="t" r="r" b="b"/>
            <a:pathLst>
              <a:path w="844506" h="864039">
                <a:moveTo>
                  <a:pt x="0" y="0"/>
                </a:moveTo>
                <a:lnTo>
                  <a:pt x="844506" y="0"/>
                </a:lnTo>
                <a:lnTo>
                  <a:pt x="844506" y="864038"/>
                </a:lnTo>
                <a:lnTo>
                  <a:pt x="0" y="8640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213661" y="3743281"/>
            <a:ext cx="913427" cy="913427"/>
          </a:xfrm>
          <a:custGeom>
            <a:avLst/>
            <a:gdLst/>
            <a:ahLst/>
            <a:cxnLst/>
            <a:rect l="l" t="t" r="r" b="b"/>
            <a:pathLst>
              <a:path w="913427" h="913427">
                <a:moveTo>
                  <a:pt x="0" y="0"/>
                </a:moveTo>
                <a:lnTo>
                  <a:pt x="913428" y="0"/>
                </a:lnTo>
                <a:lnTo>
                  <a:pt x="913428" y="913428"/>
                </a:lnTo>
                <a:lnTo>
                  <a:pt x="0" y="9134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247253" y="4780121"/>
            <a:ext cx="822323" cy="822323"/>
          </a:xfrm>
          <a:custGeom>
            <a:avLst/>
            <a:gdLst/>
            <a:ahLst/>
            <a:cxnLst/>
            <a:rect l="l" t="t" r="r" b="b"/>
            <a:pathLst>
              <a:path w="822323" h="822323">
                <a:moveTo>
                  <a:pt x="0" y="0"/>
                </a:moveTo>
                <a:lnTo>
                  <a:pt x="822323" y="0"/>
                </a:lnTo>
                <a:lnTo>
                  <a:pt x="822323" y="822323"/>
                </a:lnTo>
                <a:lnTo>
                  <a:pt x="0" y="8223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965839" y="1845580"/>
            <a:ext cx="8108742" cy="744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37"/>
              </a:lnSpc>
            </a:pPr>
            <a:r>
              <a:rPr lang="en-US" sz="5168" b="1" spc="155" dirty="0" err="1">
                <a:solidFill>
                  <a:schemeClr val="bg1"/>
                </a:solidFill>
                <a:highlight>
                  <a:srgbClr val="1F5684"/>
                </a:highlight>
                <a:latin typeface="Prompt"/>
                <a:ea typeface="Prompt"/>
                <a:cs typeface="Prompt"/>
                <a:sym typeface="Prompt"/>
              </a:rPr>
              <a:t>กองยุทธศาสตร์และแผนงาน</a:t>
            </a:r>
            <a:endParaRPr lang="en-US" sz="5168" b="1" spc="155" dirty="0">
              <a:solidFill>
                <a:schemeClr val="bg1"/>
              </a:solidFill>
              <a:highlight>
                <a:srgbClr val="1F5684"/>
              </a:highlight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944068" y="2619340"/>
            <a:ext cx="8108742" cy="744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37"/>
              </a:lnSpc>
            </a:pPr>
            <a:r>
              <a:rPr lang="en-US" sz="5168" b="1" spc="155" dirty="0" err="1">
                <a:solidFill>
                  <a:schemeClr val="bg1"/>
                </a:solidFill>
                <a:highlight>
                  <a:srgbClr val="1F5684"/>
                </a:highlight>
                <a:latin typeface="Prompt"/>
                <a:ea typeface="Prompt"/>
                <a:cs typeface="Prompt"/>
                <a:sym typeface="Prompt"/>
              </a:rPr>
              <a:t>กรมทรัพยากรน้ำ</a:t>
            </a:r>
            <a:endParaRPr lang="en-US" sz="5168" b="1" spc="155" dirty="0">
              <a:solidFill>
                <a:schemeClr val="bg1"/>
              </a:solidFill>
              <a:highlight>
                <a:srgbClr val="1F5684"/>
              </a:highlight>
              <a:latin typeface="Prompt"/>
              <a:ea typeface="Prompt"/>
              <a:cs typeface="Prompt"/>
              <a:sym typeface="Prompt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4834765" y="3711534"/>
            <a:ext cx="5161750" cy="945175"/>
            <a:chOff x="0" y="0"/>
            <a:chExt cx="1801421" cy="32986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801421" cy="329861"/>
            </a:xfrm>
            <a:custGeom>
              <a:avLst/>
              <a:gdLst/>
              <a:ahLst/>
              <a:cxnLst/>
              <a:rect l="l" t="t" r="r" b="b"/>
              <a:pathLst>
                <a:path w="1801421" h="329861">
                  <a:moveTo>
                    <a:pt x="76493" y="0"/>
                  </a:moveTo>
                  <a:lnTo>
                    <a:pt x="1724928" y="0"/>
                  </a:lnTo>
                  <a:cubicBezTo>
                    <a:pt x="1767174" y="0"/>
                    <a:pt x="1801421" y="34247"/>
                    <a:pt x="1801421" y="76493"/>
                  </a:cubicBezTo>
                  <a:lnTo>
                    <a:pt x="1801421" y="253368"/>
                  </a:lnTo>
                  <a:cubicBezTo>
                    <a:pt x="1801421" y="273655"/>
                    <a:pt x="1793362" y="293111"/>
                    <a:pt x="1779017" y="307456"/>
                  </a:cubicBezTo>
                  <a:cubicBezTo>
                    <a:pt x="1764672" y="321802"/>
                    <a:pt x="1745215" y="329861"/>
                    <a:pt x="1724928" y="329861"/>
                  </a:cubicBezTo>
                  <a:lnTo>
                    <a:pt x="76493" y="329861"/>
                  </a:lnTo>
                  <a:cubicBezTo>
                    <a:pt x="56206" y="329861"/>
                    <a:pt x="36750" y="321802"/>
                    <a:pt x="22404" y="307456"/>
                  </a:cubicBezTo>
                  <a:cubicBezTo>
                    <a:pt x="8059" y="293111"/>
                    <a:pt x="0" y="273655"/>
                    <a:pt x="0" y="253368"/>
                  </a:cubicBezTo>
                  <a:lnTo>
                    <a:pt x="0" y="76493"/>
                  </a:lnTo>
                  <a:cubicBezTo>
                    <a:pt x="0" y="56206"/>
                    <a:pt x="8059" y="36750"/>
                    <a:pt x="22404" y="22404"/>
                  </a:cubicBezTo>
                  <a:cubicBezTo>
                    <a:pt x="36750" y="8059"/>
                    <a:pt x="56206" y="0"/>
                    <a:pt x="76493" y="0"/>
                  </a:cubicBezTo>
                  <a:close/>
                </a:path>
              </a:pathLst>
            </a:custGeom>
            <a:solidFill>
              <a:srgbClr val="9DD1FF"/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801421" cy="367961"/>
            </a:xfrm>
            <a:prstGeom prst="rect">
              <a:avLst/>
            </a:prstGeom>
          </p:spPr>
          <p:txBody>
            <a:bodyPr lIns="64906" tIns="64906" rIns="64906" bIns="64906" rtlCol="0" anchor="ctr"/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0 2271 6286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834765" y="4718695"/>
            <a:ext cx="5161750" cy="945175"/>
            <a:chOff x="0" y="0"/>
            <a:chExt cx="1801421" cy="32986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01421" cy="329861"/>
            </a:xfrm>
            <a:custGeom>
              <a:avLst/>
              <a:gdLst/>
              <a:ahLst/>
              <a:cxnLst/>
              <a:rect l="l" t="t" r="r" b="b"/>
              <a:pathLst>
                <a:path w="1801421" h="329861">
                  <a:moveTo>
                    <a:pt x="76493" y="0"/>
                  </a:moveTo>
                  <a:lnTo>
                    <a:pt x="1724928" y="0"/>
                  </a:lnTo>
                  <a:cubicBezTo>
                    <a:pt x="1767174" y="0"/>
                    <a:pt x="1801421" y="34247"/>
                    <a:pt x="1801421" y="76493"/>
                  </a:cubicBezTo>
                  <a:lnTo>
                    <a:pt x="1801421" y="253368"/>
                  </a:lnTo>
                  <a:cubicBezTo>
                    <a:pt x="1801421" y="273655"/>
                    <a:pt x="1793362" y="293111"/>
                    <a:pt x="1779017" y="307456"/>
                  </a:cubicBezTo>
                  <a:cubicBezTo>
                    <a:pt x="1764672" y="321802"/>
                    <a:pt x="1745215" y="329861"/>
                    <a:pt x="1724928" y="329861"/>
                  </a:cubicBezTo>
                  <a:lnTo>
                    <a:pt x="76493" y="329861"/>
                  </a:lnTo>
                  <a:cubicBezTo>
                    <a:pt x="56206" y="329861"/>
                    <a:pt x="36750" y="321802"/>
                    <a:pt x="22404" y="307456"/>
                  </a:cubicBezTo>
                  <a:cubicBezTo>
                    <a:pt x="8059" y="293111"/>
                    <a:pt x="0" y="273655"/>
                    <a:pt x="0" y="253368"/>
                  </a:cubicBezTo>
                  <a:lnTo>
                    <a:pt x="0" y="76493"/>
                  </a:lnTo>
                  <a:cubicBezTo>
                    <a:pt x="0" y="56206"/>
                    <a:pt x="8059" y="36750"/>
                    <a:pt x="22404" y="22404"/>
                  </a:cubicBezTo>
                  <a:cubicBezTo>
                    <a:pt x="36750" y="8059"/>
                    <a:pt x="56206" y="0"/>
                    <a:pt x="76493" y="0"/>
                  </a:cubicBezTo>
                  <a:close/>
                </a:path>
              </a:pathLst>
            </a:custGeom>
            <a:solidFill>
              <a:srgbClr val="9DD1FF"/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01421" cy="367961"/>
            </a:xfrm>
            <a:prstGeom prst="rect">
              <a:avLst/>
            </a:prstGeom>
          </p:spPr>
          <p:txBody>
            <a:bodyPr lIns="64906" tIns="64906" rIns="64906" bIns="64906" rtlCol="0" anchor="ctr"/>
            <a:lstStyle/>
            <a:p>
              <a:pPr algn="ctr">
                <a:lnSpc>
                  <a:spcPts val="3080"/>
                </a:lnSpc>
                <a:spcBef>
                  <a:spcPct val="0"/>
                </a:spcBef>
              </a:pPr>
              <a:r>
                <a:rPr lang="en-US" sz="2200" dirty="0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saraban0604@gmail.com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834765" y="5725857"/>
            <a:ext cx="5161750" cy="945175"/>
            <a:chOff x="0" y="0"/>
            <a:chExt cx="1801421" cy="32986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801421" cy="329861"/>
            </a:xfrm>
            <a:custGeom>
              <a:avLst/>
              <a:gdLst/>
              <a:ahLst/>
              <a:cxnLst/>
              <a:rect l="l" t="t" r="r" b="b"/>
              <a:pathLst>
                <a:path w="1801421" h="329861">
                  <a:moveTo>
                    <a:pt x="76493" y="0"/>
                  </a:moveTo>
                  <a:lnTo>
                    <a:pt x="1724928" y="0"/>
                  </a:lnTo>
                  <a:cubicBezTo>
                    <a:pt x="1767174" y="0"/>
                    <a:pt x="1801421" y="34247"/>
                    <a:pt x="1801421" y="76493"/>
                  </a:cubicBezTo>
                  <a:lnTo>
                    <a:pt x="1801421" y="253368"/>
                  </a:lnTo>
                  <a:cubicBezTo>
                    <a:pt x="1801421" y="273655"/>
                    <a:pt x="1793362" y="293111"/>
                    <a:pt x="1779017" y="307456"/>
                  </a:cubicBezTo>
                  <a:cubicBezTo>
                    <a:pt x="1764672" y="321802"/>
                    <a:pt x="1745215" y="329861"/>
                    <a:pt x="1724928" y="329861"/>
                  </a:cubicBezTo>
                  <a:lnTo>
                    <a:pt x="76493" y="329861"/>
                  </a:lnTo>
                  <a:cubicBezTo>
                    <a:pt x="56206" y="329861"/>
                    <a:pt x="36750" y="321802"/>
                    <a:pt x="22404" y="307456"/>
                  </a:cubicBezTo>
                  <a:cubicBezTo>
                    <a:pt x="8059" y="293111"/>
                    <a:pt x="0" y="273655"/>
                    <a:pt x="0" y="253368"/>
                  </a:cubicBezTo>
                  <a:lnTo>
                    <a:pt x="0" y="76493"/>
                  </a:lnTo>
                  <a:cubicBezTo>
                    <a:pt x="0" y="56206"/>
                    <a:pt x="8059" y="36750"/>
                    <a:pt x="22404" y="22404"/>
                  </a:cubicBezTo>
                  <a:cubicBezTo>
                    <a:pt x="36750" y="8059"/>
                    <a:pt x="56206" y="0"/>
                    <a:pt x="76493" y="0"/>
                  </a:cubicBezTo>
                  <a:close/>
                </a:path>
              </a:pathLst>
            </a:custGeom>
            <a:solidFill>
              <a:srgbClr val="9DD1FF"/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801421" cy="367961"/>
            </a:xfrm>
            <a:prstGeom prst="rect">
              <a:avLst/>
            </a:prstGeom>
          </p:spPr>
          <p:txBody>
            <a:bodyPr lIns="64906" tIns="64906" rIns="64906" bIns="64906" rtlCol="0" anchor="ctr"/>
            <a:lstStyle/>
            <a:p>
              <a:pPr algn="ctr">
                <a:lnSpc>
                  <a:spcPts val="3080"/>
                </a:lnSpc>
                <a:spcBef>
                  <a:spcPct val="0"/>
                </a:spcBef>
              </a:pPr>
              <a:r>
                <a:rPr lang="en-US" sz="2200" dirty="0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https://division.dwr.go.th/spd/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4834765" y="6733018"/>
            <a:ext cx="5161750" cy="1024414"/>
            <a:chOff x="0" y="0"/>
            <a:chExt cx="1801421" cy="35751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801421" cy="357515"/>
            </a:xfrm>
            <a:custGeom>
              <a:avLst/>
              <a:gdLst/>
              <a:ahLst/>
              <a:cxnLst/>
              <a:rect l="l" t="t" r="r" b="b"/>
              <a:pathLst>
                <a:path w="1801421" h="357515">
                  <a:moveTo>
                    <a:pt x="76493" y="0"/>
                  </a:moveTo>
                  <a:lnTo>
                    <a:pt x="1724928" y="0"/>
                  </a:lnTo>
                  <a:cubicBezTo>
                    <a:pt x="1767174" y="0"/>
                    <a:pt x="1801421" y="34247"/>
                    <a:pt x="1801421" y="76493"/>
                  </a:cubicBezTo>
                  <a:lnTo>
                    <a:pt x="1801421" y="281022"/>
                  </a:lnTo>
                  <a:cubicBezTo>
                    <a:pt x="1801421" y="301309"/>
                    <a:pt x="1793362" y="320765"/>
                    <a:pt x="1779017" y="335110"/>
                  </a:cubicBezTo>
                  <a:cubicBezTo>
                    <a:pt x="1764672" y="349456"/>
                    <a:pt x="1745215" y="357515"/>
                    <a:pt x="1724928" y="357515"/>
                  </a:cubicBezTo>
                  <a:lnTo>
                    <a:pt x="76493" y="357515"/>
                  </a:lnTo>
                  <a:cubicBezTo>
                    <a:pt x="34247" y="357515"/>
                    <a:pt x="0" y="323268"/>
                    <a:pt x="0" y="281022"/>
                  </a:cubicBezTo>
                  <a:lnTo>
                    <a:pt x="0" y="76493"/>
                  </a:lnTo>
                  <a:cubicBezTo>
                    <a:pt x="0" y="56206"/>
                    <a:pt x="8059" y="36750"/>
                    <a:pt x="22404" y="22404"/>
                  </a:cubicBezTo>
                  <a:cubicBezTo>
                    <a:pt x="36750" y="8059"/>
                    <a:pt x="56206" y="0"/>
                    <a:pt x="76493" y="0"/>
                  </a:cubicBezTo>
                  <a:close/>
                </a:path>
              </a:pathLst>
            </a:custGeom>
            <a:solidFill>
              <a:srgbClr val="9DD1FF"/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1801421" cy="395615"/>
            </a:xfrm>
            <a:prstGeom prst="rect">
              <a:avLst/>
            </a:prstGeom>
          </p:spPr>
          <p:txBody>
            <a:bodyPr lIns="64906" tIns="64906" rIns="64906" bIns="64906" rtlCol="0" anchor="ctr"/>
            <a:lstStyle/>
            <a:p>
              <a:pPr algn="ctr">
                <a:lnSpc>
                  <a:spcPts val="3080"/>
                </a:lnSpc>
              </a:pPr>
              <a:r>
                <a:rPr lang="en-US" sz="2200" dirty="0" err="1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กองยุทธศาสตร์และแผนงาน</a:t>
              </a:r>
              <a:endParaRPr lang="en-US" sz="2200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endParaRPr>
            </a:p>
            <a:p>
              <a:pPr algn="ctr">
                <a:lnSpc>
                  <a:spcPts val="3080"/>
                </a:lnSpc>
                <a:spcBef>
                  <a:spcPct val="0"/>
                </a:spcBef>
              </a:pPr>
              <a:r>
                <a:rPr lang="en-US" sz="2200" dirty="0" err="1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กรมทรัพยากรน้ำ</a:t>
              </a:r>
              <a:endParaRPr lang="en-US" sz="2200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4834765" y="7819645"/>
            <a:ext cx="5161750" cy="1024414"/>
            <a:chOff x="0" y="0"/>
            <a:chExt cx="1801421" cy="35751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801421" cy="357515"/>
            </a:xfrm>
            <a:custGeom>
              <a:avLst/>
              <a:gdLst/>
              <a:ahLst/>
              <a:cxnLst/>
              <a:rect l="l" t="t" r="r" b="b"/>
              <a:pathLst>
                <a:path w="1801421" h="357515">
                  <a:moveTo>
                    <a:pt x="76493" y="0"/>
                  </a:moveTo>
                  <a:lnTo>
                    <a:pt x="1724928" y="0"/>
                  </a:lnTo>
                  <a:cubicBezTo>
                    <a:pt x="1767174" y="0"/>
                    <a:pt x="1801421" y="34247"/>
                    <a:pt x="1801421" y="76493"/>
                  </a:cubicBezTo>
                  <a:lnTo>
                    <a:pt x="1801421" y="281022"/>
                  </a:lnTo>
                  <a:cubicBezTo>
                    <a:pt x="1801421" y="301309"/>
                    <a:pt x="1793362" y="320765"/>
                    <a:pt x="1779017" y="335110"/>
                  </a:cubicBezTo>
                  <a:cubicBezTo>
                    <a:pt x="1764672" y="349456"/>
                    <a:pt x="1745215" y="357515"/>
                    <a:pt x="1724928" y="357515"/>
                  </a:cubicBezTo>
                  <a:lnTo>
                    <a:pt x="76493" y="357515"/>
                  </a:lnTo>
                  <a:cubicBezTo>
                    <a:pt x="34247" y="357515"/>
                    <a:pt x="0" y="323268"/>
                    <a:pt x="0" y="281022"/>
                  </a:cubicBezTo>
                  <a:lnTo>
                    <a:pt x="0" y="76493"/>
                  </a:lnTo>
                  <a:cubicBezTo>
                    <a:pt x="0" y="56206"/>
                    <a:pt x="8059" y="36750"/>
                    <a:pt x="22404" y="22404"/>
                  </a:cubicBezTo>
                  <a:cubicBezTo>
                    <a:pt x="36750" y="8059"/>
                    <a:pt x="56206" y="0"/>
                    <a:pt x="76493" y="0"/>
                  </a:cubicBezTo>
                  <a:close/>
                </a:path>
              </a:pathLst>
            </a:custGeom>
            <a:solidFill>
              <a:srgbClr val="9DD1FF"/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1801421" cy="395615"/>
            </a:xfrm>
            <a:prstGeom prst="rect">
              <a:avLst/>
            </a:prstGeom>
          </p:spPr>
          <p:txBody>
            <a:bodyPr lIns="64906" tIns="64906" rIns="64906" bIns="64906" rtlCol="0" anchor="ctr"/>
            <a:lstStyle/>
            <a:p>
              <a:pPr algn="ctr">
                <a:lnSpc>
                  <a:spcPts val="3080"/>
                </a:lnSpc>
              </a:pPr>
              <a:r>
                <a:rPr lang="en-US" sz="2200" dirty="0" err="1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กองยุทธศาสตร์และแผนงาน</a:t>
              </a:r>
              <a:endParaRPr lang="en-US" sz="2200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endParaRPr>
            </a:p>
            <a:p>
              <a:pPr algn="ctr">
                <a:lnSpc>
                  <a:spcPts val="3080"/>
                </a:lnSpc>
                <a:spcBef>
                  <a:spcPct val="0"/>
                </a:spcBef>
              </a:pPr>
              <a:r>
                <a:rPr lang="en-US" sz="2200" dirty="0" err="1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กรมทรัพยากรน้ำ</a:t>
              </a:r>
              <a:endParaRPr lang="en-US" sz="2200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1434628" y="3540084"/>
            <a:ext cx="5578036" cy="4607688"/>
            <a:chOff x="0" y="0"/>
            <a:chExt cx="7437382" cy="6143584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6594002" cy="6143584"/>
              <a:chOff x="0" y="0"/>
              <a:chExt cx="812800" cy="75728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75728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57280">
                    <a:moveTo>
                      <a:pt x="406400" y="0"/>
                    </a:moveTo>
                    <a:cubicBezTo>
                      <a:pt x="181951" y="0"/>
                      <a:pt x="0" y="169523"/>
                      <a:pt x="0" y="378640"/>
                    </a:cubicBezTo>
                    <a:cubicBezTo>
                      <a:pt x="0" y="587757"/>
                      <a:pt x="181951" y="757280"/>
                      <a:pt x="406400" y="757280"/>
                    </a:cubicBezTo>
                    <a:cubicBezTo>
                      <a:pt x="630849" y="757280"/>
                      <a:pt x="812800" y="587757"/>
                      <a:pt x="812800" y="378640"/>
                    </a:cubicBezTo>
                    <a:cubicBezTo>
                      <a:pt x="812800" y="169523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684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76200" y="23370"/>
                <a:ext cx="660400" cy="662915"/>
              </a:xfrm>
              <a:prstGeom prst="rect">
                <a:avLst/>
              </a:prstGeom>
            </p:spPr>
            <p:txBody>
              <a:bodyPr lIns="25664" tIns="25664" rIns="25664" bIns="25664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938404" y="384127"/>
              <a:ext cx="6498978" cy="4340776"/>
            </a:xfrm>
            <a:custGeom>
              <a:avLst/>
              <a:gdLst/>
              <a:ahLst/>
              <a:cxnLst/>
              <a:rect l="l" t="t" r="r" b="b"/>
              <a:pathLst>
                <a:path w="6498978" h="4340776">
                  <a:moveTo>
                    <a:pt x="0" y="0"/>
                  </a:moveTo>
                  <a:lnTo>
                    <a:pt x="6498978" y="0"/>
                  </a:lnTo>
                  <a:lnTo>
                    <a:pt x="6498978" y="4340775"/>
                  </a:lnTo>
                  <a:lnTo>
                    <a:pt x="0" y="43407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  <p:bldP spid="17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543" y="231543"/>
            <a:ext cx="17824914" cy="9823914"/>
            <a:chOff x="0" y="0"/>
            <a:chExt cx="4694628" cy="25873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4627" cy="2587368"/>
            </a:xfrm>
            <a:custGeom>
              <a:avLst/>
              <a:gdLst/>
              <a:ahLst/>
              <a:cxnLst/>
              <a:rect l="l" t="t" r="r" b="b"/>
              <a:pathLst>
                <a:path w="4694627" h="2587368">
                  <a:moveTo>
                    <a:pt x="26494" y="0"/>
                  </a:moveTo>
                  <a:lnTo>
                    <a:pt x="4668133" y="0"/>
                  </a:lnTo>
                  <a:cubicBezTo>
                    <a:pt x="4682766" y="0"/>
                    <a:pt x="4694627" y="11862"/>
                    <a:pt x="4694627" y="26494"/>
                  </a:cubicBezTo>
                  <a:lnTo>
                    <a:pt x="4694627" y="2560874"/>
                  </a:lnTo>
                  <a:cubicBezTo>
                    <a:pt x="4694627" y="2575506"/>
                    <a:pt x="4682766" y="2587368"/>
                    <a:pt x="4668133" y="2587368"/>
                  </a:cubicBezTo>
                  <a:lnTo>
                    <a:pt x="26494" y="2587368"/>
                  </a:lnTo>
                  <a:cubicBezTo>
                    <a:pt x="11862" y="2587368"/>
                    <a:pt x="0" y="2575506"/>
                    <a:pt x="0" y="2560874"/>
                  </a:cubicBezTo>
                  <a:lnTo>
                    <a:pt x="0" y="26494"/>
                  </a:lnTo>
                  <a:cubicBezTo>
                    <a:pt x="0" y="11862"/>
                    <a:pt x="11862" y="0"/>
                    <a:pt x="26494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94628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1543" y="231543"/>
            <a:ext cx="2447285" cy="9823914"/>
            <a:chOff x="0" y="0"/>
            <a:chExt cx="644552" cy="25873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4552" cy="2587368"/>
            </a:xfrm>
            <a:custGeom>
              <a:avLst/>
              <a:gdLst/>
              <a:ahLst/>
              <a:cxnLst/>
              <a:rect l="l" t="t" r="r" b="b"/>
              <a:pathLst>
                <a:path w="644552" h="2587368">
                  <a:moveTo>
                    <a:pt x="192972" y="0"/>
                  </a:moveTo>
                  <a:lnTo>
                    <a:pt x="451581" y="0"/>
                  </a:lnTo>
                  <a:cubicBezTo>
                    <a:pt x="502760" y="0"/>
                    <a:pt x="551843" y="20331"/>
                    <a:pt x="588032" y="56520"/>
                  </a:cubicBezTo>
                  <a:cubicBezTo>
                    <a:pt x="624222" y="92709"/>
                    <a:pt x="644552" y="141793"/>
                    <a:pt x="644552" y="192972"/>
                  </a:cubicBezTo>
                  <a:lnTo>
                    <a:pt x="644552" y="2394396"/>
                  </a:lnTo>
                  <a:cubicBezTo>
                    <a:pt x="644552" y="2445576"/>
                    <a:pt x="624222" y="2494659"/>
                    <a:pt x="588032" y="2530848"/>
                  </a:cubicBezTo>
                  <a:cubicBezTo>
                    <a:pt x="551843" y="2567037"/>
                    <a:pt x="502760" y="2587368"/>
                    <a:pt x="451581" y="2587368"/>
                  </a:cubicBezTo>
                  <a:lnTo>
                    <a:pt x="192972" y="2587368"/>
                  </a:lnTo>
                  <a:cubicBezTo>
                    <a:pt x="141793" y="2587368"/>
                    <a:pt x="92709" y="2567037"/>
                    <a:pt x="56520" y="2530848"/>
                  </a:cubicBezTo>
                  <a:cubicBezTo>
                    <a:pt x="20331" y="2494659"/>
                    <a:pt x="0" y="2445576"/>
                    <a:pt x="0" y="2394396"/>
                  </a:cubicBezTo>
                  <a:lnTo>
                    <a:pt x="0" y="192972"/>
                  </a:lnTo>
                  <a:cubicBezTo>
                    <a:pt x="0" y="141793"/>
                    <a:pt x="20331" y="92709"/>
                    <a:pt x="56520" y="56520"/>
                  </a:cubicBezTo>
                  <a:cubicBezTo>
                    <a:pt x="92709" y="20331"/>
                    <a:pt x="141793" y="0"/>
                    <a:pt x="192972" y="0"/>
                  </a:cubicBezTo>
                  <a:close/>
                </a:path>
              </a:pathLst>
            </a:custGeom>
            <a:solidFill>
              <a:srgbClr val="1F568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44552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1543" y="3429680"/>
            <a:ext cx="3065925" cy="1380486"/>
            <a:chOff x="0" y="0"/>
            <a:chExt cx="807486" cy="3635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7486" cy="363585"/>
            </a:xfrm>
            <a:custGeom>
              <a:avLst/>
              <a:gdLst/>
              <a:ahLst/>
              <a:cxnLst/>
              <a:rect l="l" t="t" r="r" b="b"/>
              <a:pathLst>
                <a:path w="807486" h="363585">
                  <a:moveTo>
                    <a:pt x="101006" y="0"/>
                  </a:moveTo>
                  <a:lnTo>
                    <a:pt x="706480" y="0"/>
                  </a:lnTo>
                  <a:cubicBezTo>
                    <a:pt x="762265" y="0"/>
                    <a:pt x="807486" y="45222"/>
                    <a:pt x="807486" y="101006"/>
                  </a:cubicBezTo>
                  <a:lnTo>
                    <a:pt x="807486" y="262579"/>
                  </a:lnTo>
                  <a:cubicBezTo>
                    <a:pt x="807486" y="318363"/>
                    <a:pt x="762265" y="363585"/>
                    <a:pt x="706480" y="363585"/>
                  </a:cubicBezTo>
                  <a:lnTo>
                    <a:pt x="101006" y="363585"/>
                  </a:lnTo>
                  <a:cubicBezTo>
                    <a:pt x="45222" y="363585"/>
                    <a:pt x="0" y="318363"/>
                    <a:pt x="0" y="262579"/>
                  </a:cubicBezTo>
                  <a:lnTo>
                    <a:pt x="0" y="101006"/>
                  </a:lnTo>
                  <a:cubicBezTo>
                    <a:pt x="0" y="45222"/>
                    <a:pt x="45222" y="0"/>
                    <a:pt x="101006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07486" cy="411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04041" y="660876"/>
            <a:ext cx="702289" cy="702289"/>
          </a:xfrm>
          <a:custGeom>
            <a:avLst/>
            <a:gdLst/>
            <a:ahLst/>
            <a:cxnLst/>
            <a:rect l="l" t="t" r="r" b="b"/>
            <a:pathLst>
              <a:path w="702289" h="702289">
                <a:moveTo>
                  <a:pt x="0" y="0"/>
                </a:moveTo>
                <a:lnTo>
                  <a:pt x="702289" y="0"/>
                </a:lnTo>
                <a:lnTo>
                  <a:pt x="702289" y="702289"/>
                </a:lnTo>
                <a:lnTo>
                  <a:pt x="0" y="702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2339" y="2216203"/>
            <a:ext cx="825693" cy="750630"/>
          </a:xfrm>
          <a:custGeom>
            <a:avLst/>
            <a:gdLst/>
            <a:ahLst/>
            <a:cxnLst/>
            <a:rect l="l" t="t" r="r" b="b"/>
            <a:pathLst>
              <a:path w="825693" h="750630">
                <a:moveTo>
                  <a:pt x="0" y="0"/>
                </a:moveTo>
                <a:lnTo>
                  <a:pt x="825693" y="0"/>
                </a:lnTo>
                <a:lnTo>
                  <a:pt x="825693" y="750630"/>
                </a:lnTo>
                <a:lnTo>
                  <a:pt x="0" y="750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7398" y="6221943"/>
            <a:ext cx="718932" cy="790825"/>
          </a:xfrm>
          <a:custGeom>
            <a:avLst/>
            <a:gdLst/>
            <a:ahLst/>
            <a:cxnLst/>
            <a:rect l="l" t="t" r="r" b="b"/>
            <a:pathLst>
              <a:path w="718932" h="790825">
                <a:moveTo>
                  <a:pt x="0" y="0"/>
                </a:moveTo>
                <a:lnTo>
                  <a:pt x="718932" y="0"/>
                </a:lnTo>
                <a:lnTo>
                  <a:pt x="718932" y="790825"/>
                </a:lnTo>
                <a:lnTo>
                  <a:pt x="0" y="790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7841" y="7599440"/>
            <a:ext cx="996681" cy="634252"/>
          </a:xfrm>
          <a:custGeom>
            <a:avLst/>
            <a:gdLst/>
            <a:ahLst/>
            <a:cxnLst/>
            <a:rect l="l" t="t" r="r" b="b"/>
            <a:pathLst>
              <a:path w="996681" h="634252">
                <a:moveTo>
                  <a:pt x="0" y="0"/>
                </a:moveTo>
                <a:lnTo>
                  <a:pt x="996681" y="0"/>
                </a:lnTo>
                <a:lnTo>
                  <a:pt x="996681" y="634251"/>
                </a:lnTo>
                <a:lnTo>
                  <a:pt x="0" y="634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769134" y="1145836"/>
            <a:ext cx="1841582" cy="2444685"/>
            <a:chOff x="0" y="0"/>
            <a:chExt cx="379892" cy="5043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9892" cy="504304"/>
            </a:xfrm>
            <a:custGeom>
              <a:avLst/>
              <a:gdLst/>
              <a:ahLst/>
              <a:cxnLst/>
              <a:rect l="l" t="t" r="r" b="b"/>
              <a:pathLst>
                <a:path w="379892" h="504304">
                  <a:moveTo>
                    <a:pt x="0" y="0"/>
                  </a:moveTo>
                  <a:lnTo>
                    <a:pt x="379892" y="0"/>
                  </a:lnTo>
                  <a:lnTo>
                    <a:pt x="379892" y="504304"/>
                  </a:lnTo>
                  <a:lnTo>
                    <a:pt x="0" y="504304"/>
                  </a:lnTo>
                  <a:close/>
                </a:path>
              </a:pathLst>
            </a:custGeom>
            <a:solidFill>
              <a:srgbClr val="9DD1FF">
                <a:alpha val="62745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79892" cy="55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140302" y="3622617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8"/>
                </a:lnTo>
                <a:lnTo>
                  <a:pt x="0" y="666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800680" y="1372206"/>
            <a:ext cx="1309010" cy="38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227" b="1">
                <a:solidFill>
                  <a:srgbClr val="FFFFFF"/>
                </a:solidFill>
                <a:latin typeface="เอฟซี ไอคอนิก Medium"/>
                <a:ea typeface="เอฟซี ไอคอนิก Medium"/>
                <a:cs typeface="เอฟซี ไอคอนิก Medium"/>
                <a:sym typeface="เอฟซี ไอคอนิก Medium"/>
              </a:rPr>
              <a:t>หน้าหลัก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1543" y="3033508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ที่มาความสำคัญ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31543" y="4260070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 spc="60">
                <a:solidFill>
                  <a:srgbClr val="1F5684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วัตถุประสงค์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31543" y="5606697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ผลการดำเนินงาน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23222" y="7031818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โครงการ/กิจกรรม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23222" y="8271791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ผลสำเร็จ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011416" y="1205048"/>
            <a:ext cx="4627741" cy="2104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27"/>
              </a:lnSpc>
            </a:pPr>
            <a:r>
              <a:rPr lang="en-US" sz="7411" b="1" spc="222">
                <a:solidFill>
                  <a:srgbClr val="0D3B66"/>
                </a:solidFill>
                <a:latin typeface="Prompt Bold"/>
                <a:ea typeface="Prompt Bold"/>
                <a:cs typeface="Prompt Bold"/>
                <a:sym typeface="Prompt Bold"/>
              </a:rPr>
              <a:t>วัตถุ</a:t>
            </a:r>
          </a:p>
          <a:p>
            <a:pPr algn="l">
              <a:lnSpc>
                <a:spcPts val="8227"/>
              </a:lnSpc>
            </a:pPr>
            <a:r>
              <a:rPr lang="en-US" sz="7411" b="1" spc="222">
                <a:solidFill>
                  <a:srgbClr val="0D3B66"/>
                </a:solidFill>
                <a:latin typeface="Prompt Bold"/>
                <a:ea typeface="Prompt Bold"/>
                <a:cs typeface="Prompt Bold"/>
                <a:sym typeface="Prompt Bold"/>
              </a:rPr>
              <a:t>ประสงค์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011416" y="7067979"/>
            <a:ext cx="12969658" cy="1354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9"/>
              </a:lnSpc>
            </a:pPr>
            <a:r>
              <a:rPr lang="en-US" sz="3699" b="1" dirty="0" err="1">
                <a:solidFill>
                  <a:srgbClr val="0097B2"/>
                </a:solidFill>
                <a:latin typeface="Prompt Bold"/>
                <a:ea typeface="Prompt Bold"/>
                <a:cs typeface="Prompt Bold"/>
                <a:sym typeface="Prompt Bold"/>
              </a:rPr>
              <a:t>กองยุทธศาสตร์และแผนงาน</a:t>
            </a:r>
            <a:r>
              <a:rPr lang="en-US" sz="3699" b="1" dirty="0">
                <a:solidFill>
                  <a:srgbClr val="0097B2"/>
                </a:solidFill>
                <a:latin typeface="Prompt Bold"/>
                <a:ea typeface="Prompt Bold"/>
                <a:cs typeface="Prompt Bold"/>
                <a:sym typeface="Prompt Bold"/>
              </a:rPr>
              <a:t> </a:t>
            </a:r>
            <a:r>
              <a:rPr lang="en-US" sz="3699" b="1" dirty="0" err="1">
                <a:solidFill>
                  <a:srgbClr val="0097B2"/>
                </a:solidFill>
                <a:latin typeface="Prompt Bold"/>
                <a:ea typeface="Prompt Bold"/>
                <a:cs typeface="Prompt Bold"/>
                <a:sym typeface="Prompt Bold"/>
              </a:rPr>
              <a:t>จะมุ่งพัฒนาและรักษามาตรฐาน</a:t>
            </a:r>
            <a:endParaRPr lang="en-US" sz="3699" b="1" dirty="0">
              <a:solidFill>
                <a:srgbClr val="0097B2"/>
              </a:solidFill>
              <a:latin typeface="Prompt Bold"/>
              <a:ea typeface="Prompt Bold"/>
              <a:cs typeface="Prompt Bold"/>
              <a:sym typeface="Prompt Bold"/>
            </a:endParaRPr>
          </a:p>
          <a:p>
            <a:pPr algn="ctr">
              <a:lnSpc>
                <a:spcPts val="5549"/>
              </a:lnSpc>
            </a:pPr>
            <a:r>
              <a:rPr lang="en-US" sz="3699" b="1" dirty="0" err="1">
                <a:solidFill>
                  <a:srgbClr val="0097B2"/>
                </a:solidFill>
                <a:latin typeface="Prompt Bold"/>
                <a:ea typeface="Prompt Bold"/>
                <a:cs typeface="Prompt Bold"/>
                <a:sym typeface="Prompt Bold"/>
              </a:rPr>
              <a:t>การเป็นองค์กรคุณธรรมต้นแบบต่อไป</a:t>
            </a:r>
            <a:endParaRPr lang="en-US" sz="3699" b="1" dirty="0">
              <a:solidFill>
                <a:srgbClr val="0097B2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1140302" y="4846741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9"/>
                </a:lnTo>
                <a:lnTo>
                  <a:pt x="0" y="6660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15075010" y="310178"/>
            <a:ext cx="2761776" cy="2281341"/>
            <a:chOff x="0" y="0"/>
            <a:chExt cx="3682368" cy="3041788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3264797" cy="3041788"/>
              <a:chOff x="0" y="0"/>
              <a:chExt cx="812800" cy="75728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75728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57280">
                    <a:moveTo>
                      <a:pt x="406400" y="0"/>
                    </a:moveTo>
                    <a:cubicBezTo>
                      <a:pt x="181951" y="0"/>
                      <a:pt x="0" y="169523"/>
                      <a:pt x="0" y="378640"/>
                    </a:cubicBezTo>
                    <a:cubicBezTo>
                      <a:pt x="0" y="587757"/>
                      <a:pt x="181951" y="757280"/>
                      <a:pt x="406400" y="757280"/>
                    </a:cubicBezTo>
                    <a:cubicBezTo>
                      <a:pt x="630849" y="757280"/>
                      <a:pt x="812800" y="587757"/>
                      <a:pt x="812800" y="378640"/>
                    </a:cubicBezTo>
                    <a:cubicBezTo>
                      <a:pt x="812800" y="169523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684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76200" y="23370"/>
                <a:ext cx="660400" cy="662915"/>
              </a:xfrm>
              <a:prstGeom prst="rect">
                <a:avLst/>
              </a:prstGeom>
            </p:spPr>
            <p:txBody>
              <a:bodyPr lIns="25664" tIns="25664" rIns="25664" bIns="25664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32" name="Freeform 32"/>
            <p:cNvSpPr/>
            <p:nvPr/>
          </p:nvSpPr>
          <p:spPr>
            <a:xfrm>
              <a:off x="464619" y="190187"/>
              <a:ext cx="3217749" cy="2149188"/>
            </a:xfrm>
            <a:custGeom>
              <a:avLst/>
              <a:gdLst/>
              <a:ahLst/>
              <a:cxnLst/>
              <a:rect l="l" t="t" r="r" b="b"/>
              <a:pathLst>
                <a:path w="3217749" h="2149188">
                  <a:moveTo>
                    <a:pt x="0" y="0"/>
                  </a:moveTo>
                  <a:lnTo>
                    <a:pt x="3217749" y="0"/>
                  </a:lnTo>
                  <a:lnTo>
                    <a:pt x="3217749" y="2149188"/>
                  </a:lnTo>
                  <a:lnTo>
                    <a:pt x="0" y="2149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33" name="Freeform 33"/>
          <p:cNvSpPr/>
          <p:nvPr/>
        </p:nvSpPr>
        <p:spPr>
          <a:xfrm>
            <a:off x="8202454" y="3071608"/>
            <a:ext cx="5038786" cy="3365489"/>
          </a:xfrm>
          <a:custGeom>
            <a:avLst/>
            <a:gdLst/>
            <a:ahLst/>
            <a:cxnLst/>
            <a:rect l="l" t="t" r="r" b="b"/>
            <a:pathLst>
              <a:path w="5038786" h="3365489">
                <a:moveTo>
                  <a:pt x="0" y="0"/>
                </a:moveTo>
                <a:lnTo>
                  <a:pt x="5038785" y="0"/>
                </a:lnTo>
                <a:lnTo>
                  <a:pt x="5038785" y="3365489"/>
                </a:lnTo>
                <a:lnTo>
                  <a:pt x="0" y="336548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543" y="231543"/>
            <a:ext cx="17824914" cy="9823914"/>
            <a:chOff x="0" y="0"/>
            <a:chExt cx="4694628" cy="25873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4627" cy="2587368"/>
            </a:xfrm>
            <a:custGeom>
              <a:avLst/>
              <a:gdLst/>
              <a:ahLst/>
              <a:cxnLst/>
              <a:rect l="l" t="t" r="r" b="b"/>
              <a:pathLst>
                <a:path w="4694627" h="2587368">
                  <a:moveTo>
                    <a:pt x="26494" y="0"/>
                  </a:moveTo>
                  <a:lnTo>
                    <a:pt x="4668133" y="0"/>
                  </a:lnTo>
                  <a:cubicBezTo>
                    <a:pt x="4682766" y="0"/>
                    <a:pt x="4694627" y="11862"/>
                    <a:pt x="4694627" y="26494"/>
                  </a:cubicBezTo>
                  <a:lnTo>
                    <a:pt x="4694627" y="2560874"/>
                  </a:lnTo>
                  <a:cubicBezTo>
                    <a:pt x="4694627" y="2575506"/>
                    <a:pt x="4682766" y="2587368"/>
                    <a:pt x="4668133" y="2587368"/>
                  </a:cubicBezTo>
                  <a:lnTo>
                    <a:pt x="26494" y="2587368"/>
                  </a:lnTo>
                  <a:cubicBezTo>
                    <a:pt x="11862" y="2587368"/>
                    <a:pt x="0" y="2575506"/>
                    <a:pt x="0" y="2560874"/>
                  </a:cubicBezTo>
                  <a:lnTo>
                    <a:pt x="0" y="26494"/>
                  </a:lnTo>
                  <a:cubicBezTo>
                    <a:pt x="0" y="11862"/>
                    <a:pt x="11862" y="0"/>
                    <a:pt x="26494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94628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1543" y="231543"/>
            <a:ext cx="2447285" cy="9823914"/>
            <a:chOff x="0" y="0"/>
            <a:chExt cx="644552" cy="25873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4552" cy="2587368"/>
            </a:xfrm>
            <a:custGeom>
              <a:avLst/>
              <a:gdLst/>
              <a:ahLst/>
              <a:cxnLst/>
              <a:rect l="l" t="t" r="r" b="b"/>
              <a:pathLst>
                <a:path w="644552" h="2587368">
                  <a:moveTo>
                    <a:pt x="192972" y="0"/>
                  </a:moveTo>
                  <a:lnTo>
                    <a:pt x="451581" y="0"/>
                  </a:lnTo>
                  <a:cubicBezTo>
                    <a:pt x="502760" y="0"/>
                    <a:pt x="551843" y="20331"/>
                    <a:pt x="588032" y="56520"/>
                  </a:cubicBezTo>
                  <a:cubicBezTo>
                    <a:pt x="624222" y="92709"/>
                    <a:pt x="644552" y="141793"/>
                    <a:pt x="644552" y="192972"/>
                  </a:cubicBezTo>
                  <a:lnTo>
                    <a:pt x="644552" y="2394396"/>
                  </a:lnTo>
                  <a:cubicBezTo>
                    <a:pt x="644552" y="2445576"/>
                    <a:pt x="624222" y="2494659"/>
                    <a:pt x="588032" y="2530848"/>
                  </a:cubicBezTo>
                  <a:cubicBezTo>
                    <a:pt x="551843" y="2567037"/>
                    <a:pt x="502760" y="2587368"/>
                    <a:pt x="451581" y="2587368"/>
                  </a:cubicBezTo>
                  <a:lnTo>
                    <a:pt x="192972" y="2587368"/>
                  </a:lnTo>
                  <a:cubicBezTo>
                    <a:pt x="141793" y="2587368"/>
                    <a:pt x="92709" y="2567037"/>
                    <a:pt x="56520" y="2530848"/>
                  </a:cubicBezTo>
                  <a:cubicBezTo>
                    <a:pt x="20331" y="2494659"/>
                    <a:pt x="0" y="2445576"/>
                    <a:pt x="0" y="2394396"/>
                  </a:cubicBezTo>
                  <a:lnTo>
                    <a:pt x="0" y="192972"/>
                  </a:lnTo>
                  <a:cubicBezTo>
                    <a:pt x="0" y="141793"/>
                    <a:pt x="20331" y="92709"/>
                    <a:pt x="56520" y="56520"/>
                  </a:cubicBezTo>
                  <a:cubicBezTo>
                    <a:pt x="92709" y="20331"/>
                    <a:pt x="141793" y="0"/>
                    <a:pt x="192972" y="0"/>
                  </a:cubicBezTo>
                  <a:close/>
                </a:path>
              </a:pathLst>
            </a:custGeom>
            <a:solidFill>
              <a:srgbClr val="1F568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44552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1543" y="4784165"/>
            <a:ext cx="3065925" cy="1720531"/>
            <a:chOff x="0" y="0"/>
            <a:chExt cx="807486" cy="45314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7486" cy="453144"/>
            </a:xfrm>
            <a:custGeom>
              <a:avLst/>
              <a:gdLst/>
              <a:ahLst/>
              <a:cxnLst/>
              <a:rect l="l" t="t" r="r" b="b"/>
              <a:pathLst>
                <a:path w="807486" h="453144">
                  <a:moveTo>
                    <a:pt x="101006" y="0"/>
                  </a:moveTo>
                  <a:lnTo>
                    <a:pt x="706480" y="0"/>
                  </a:lnTo>
                  <a:cubicBezTo>
                    <a:pt x="762265" y="0"/>
                    <a:pt x="807486" y="45222"/>
                    <a:pt x="807486" y="101006"/>
                  </a:cubicBezTo>
                  <a:lnTo>
                    <a:pt x="807486" y="352138"/>
                  </a:lnTo>
                  <a:cubicBezTo>
                    <a:pt x="807486" y="407922"/>
                    <a:pt x="762265" y="453144"/>
                    <a:pt x="706480" y="453144"/>
                  </a:cubicBezTo>
                  <a:lnTo>
                    <a:pt x="101006" y="453144"/>
                  </a:lnTo>
                  <a:cubicBezTo>
                    <a:pt x="45222" y="453144"/>
                    <a:pt x="0" y="407922"/>
                    <a:pt x="0" y="352138"/>
                  </a:cubicBezTo>
                  <a:lnTo>
                    <a:pt x="0" y="101006"/>
                  </a:lnTo>
                  <a:cubicBezTo>
                    <a:pt x="0" y="45222"/>
                    <a:pt x="45222" y="0"/>
                    <a:pt x="101006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07486" cy="5007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04041" y="660876"/>
            <a:ext cx="702289" cy="702289"/>
          </a:xfrm>
          <a:custGeom>
            <a:avLst/>
            <a:gdLst/>
            <a:ahLst/>
            <a:cxnLst/>
            <a:rect l="l" t="t" r="r" b="b"/>
            <a:pathLst>
              <a:path w="702289" h="702289">
                <a:moveTo>
                  <a:pt x="0" y="0"/>
                </a:moveTo>
                <a:lnTo>
                  <a:pt x="702289" y="0"/>
                </a:lnTo>
                <a:lnTo>
                  <a:pt x="702289" y="702289"/>
                </a:lnTo>
                <a:lnTo>
                  <a:pt x="0" y="702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2339" y="2216203"/>
            <a:ext cx="825693" cy="750630"/>
          </a:xfrm>
          <a:custGeom>
            <a:avLst/>
            <a:gdLst/>
            <a:ahLst/>
            <a:cxnLst/>
            <a:rect l="l" t="t" r="r" b="b"/>
            <a:pathLst>
              <a:path w="825693" h="750630">
                <a:moveTo>
                  <a:pt x="0" y="0"/>
                </a:moveTo>
                <a:lnTo>
                  <a:pt x="825693" y="0"/>
                </a:lnTo>
                <a:lnTo>
                  <a:pt x="825693" y="750630"/>
                </a:lnTo>
                <a:lnTo>
                  <a:pt x="0" y="750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09689" y="6689770"/>
            <a:ext cx="718932" cy="790825"/>
          </a:xfrm>
          <a:custGeom>
            <a:avLst/>
            <a:gdLst/>
            <a:ahLst/>
            <a:cxnLst/>
            <a:rect l="l" t="t" r="r" b="b"/>
            <a:pathLst>
              <a:path w="718932" h="790825">
                <a:moveTo>
                  <a:pt x="0" y="0"/>
                </a:moveTo>
                <a:lnTo>
                  <a:pt x="718932" y="0"/>
                </a:lnTo>
                <a:lnTo>
                  <a:pt x="718932" y="790825"/>
                </a:lnTo>
                <a:lnTo>
                  <a:pt x="0" y="790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80132" y="8067267"/>
            <a:ext cx="996681" cy="634252"/>
          </a:xfrm>
          <a:custGeom>
            <a:avLst/>
            <a:gdLst/>
            <a:ahLst/>
            <a:cxnLst/>
            <a:rect l="l" t="t" r="r" b="b"/>
            <a:pathLst>
              <a:path w="996681" h="634252">
                <a:moveTo>
                  <a:pt x="0" y="0"/>
                </a:moveTo>
                <a:lnTo>
                  <a:pt x="996681" y="0"/>
                </a:lnTo>
                <a:lnTo>
                  <a:pt x="996681" y="634251"/>
                </a:lnTo>
                <a:lnTo>
                  <a:pt x="0" y="634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769134" y="660876"/>
            <a:ext cx="1841582" cy="2444685"/>
            <a:chOff x="0" y="0"/>
            <a:chExt cx="379892" cy="5043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9892" cy="504304"/>
            </a:xfrm>
            <a:custGeom>
              <a:avLst/>
              <a:gdLst/>
              <a:ahLst/>
              <a:cxnLst/>
              <a:rect l="l" t="t" r="r" b="b"/>
              <a:pathLst>
                <a:path w="379892" h="504304">
                  <a:moveTo>
                    <a:pt x="0" y="0"/>
                  </a:moveTo>
                  <a:lnTo>
                    <a:pt x="379892" y="0"/>
                  </a:lnTo>
                  <a:lnTo>
                    <a:pt x="379892" y="504304"/>
                  </a:lnTo>
                  <a:lnTo>
                    <a:pt x="0" y="504304"/>
                  </a:lnTo>
                  <a:close/>
                </a:path>
              </a:pathLst>
            </a:custGeom>
            <a:solidFill>
              <a:srgbClr val="9DD1FF">
                <a:alpha val="62745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79892" cy="55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140302" y="3622617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8"/>
                </a:lnTo>
                <a:lnTo>
                  <a:pt x="0" y="666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40302" y="4902569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8"/>
                </a:lnTo>
                <a:lnTo>
                  <a:pt x="0" y="6660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5075010" y="660876"/>
            <a:ext cx="2761776" cy="2281341"/>
            <a:chOff x="0" y="0"/>
            <a:chExt cx="3682368" cy="3041788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3264797" cy="3041788"/>
              <a:chOff x="0" y="0"/>
              <a:chExt cx="812800" cy="75728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75728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57280">
                    <a:moveTo>
                      <a:pt x="406400" y="0"/>
                    </a:moveTo>
                    <a:cubicBezTo>
                      <a:pt x="181951" y="0"/>
                      <a:pt x="0" y="169523"/>
                      <a:pt x="0" y="378640"/>
                    </a:cubicBezTo>
                    <a:cubicBezTo>
                      <a:pt x="0" y="587757"/>
                      <a:pt x="181951" y="757280"/>
                      <a:pt x="406400" y="757280"/>
                    </a:cubicBezTo>
                    <a:cubicBezTo>
                      <a:pt x="630849" y="757280"/>
                      <a:pt x="812800" y="587757"/>
                      <a:pt x="812800" y="378640"/>
                    </a:cubicBezTo>
                    <a:cubicBezTo>
                      <a:pt x="812800" y="169523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684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23370"/>
                <a:ext cx="660400" cy="662915"/>
              </a:xfrm>
              <a:prstGeom prst="rect">
                <a:avLst/>
              </a:prstGeom>
            </p:spPr>
            <p:txBody>
              <a:bodyPr lIns="25664" tIns="25664" rIns="25664" bIns="25664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464619" y="190187"/>
              <a:ext cx="3217749" cy="2149188"/>
            </a:xfrm>
            <a:custGeom>
              <a:avLst/>
              <a:gdLst/>
              <a:ahLst/>
              <a:cxnLst/>
              <a:rect l="l" t="t" r="r" b="b"/>
              <a:pathLst>
                <a:path w="3217749" h="2149188">
                  <a:moveTo>
                    <a:pt x="0" y="0"/>
                  </a:moveTo>
                  <a:lnTo>
                    <a:pt x="3217749" y="0"/>
                  </a:lnTo>
                  <a:lnTo>
                    <a:pt x="3217749" y="2149188"/>
                  </a:lnTo>
                  <a:lnTo>
                    <a:pt x="0" y="2149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25" name="TextBox 25"/>
          <p:cNvSpPr txBox="1"/>
          <p:nvPr/>
        </p:nvSpPr>
        <p:spPr>
          <a:xfrm>
            <a:off x="800680" y="1372206"/>
            <a:ext cx="1309010" cy="38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227" b="1">
                <a:solidFill>
                  <a:srgbClr val="FFFFFF"/>
                </a:solidFill>
                <a:latin typeface="เอฟซี ไอคอนิก Medium"/>
                <a:ea typeface="เอฟซี ไอคอนิก Medium"/>
                <a:cs typeface="เอฟซี ไอคอนิก Medium"/>
                <a:sym typeface="เอฟซี ไอคอนิก Medium"/>
              </a:rPr>
              <a:t>หน้าหลัก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31543" y="3033508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ที่มาความสำคัญ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31543" y="5606697"/>
            <a:ext cx="2447285" cy="691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1F5684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ปัญหาที่อยากแก้</a:t>
            </a:r>
          </a:p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1F5684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ความดีที่อยากทำ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53834" y="7452020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โครงการ/กิจกรรม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45513" y="8739618"/>
            <a:ext cx="2447285" cy="691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งานที่ได้รับ</a:t>
            </a:r>
          </a:p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มอบหมาย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31543" y="4260070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วัตถุประสงค์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011416" y="868746"/>
            <a:ext cx="10157045" cy="1806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04"/>
              </a:lnSpc>
            </a:pPr>
            <a:r>
              <a:rPr lang="en-US" sz="6400" b="1" spc="192" dirty="0" err="1">
                <a:solidFill>
                  <a:srgbClr val="0D3B66"/>
                </a:solidFill>
                <a:latin typeface="Prompt Bold"/>
                <a:ea typeface="Prompt Bold"/>
                <a:cs typeface="Prompt Bold"/>
                <a:sym typeface="Prompt Bold"/>
              </a:rPr>
              <a:t>ปัญหาที่อยากแก้</a:t>
            </a:r>
            <a:r>
              <a:rPr lang="en-US" sz="6400" b="1" spc="192" dirty="0">
                <a:solidFill>
                  <a:srgbClr val="0D3B66"/>
                </a:solidFill>
                <a:latin typeface="Prompt Bold"/>
                <a:ea typeface="Prompt Bold"/>
                <a:cs typeface="Prompt Bold"/>
                <a:sym typeface="Prompt Bold"/>
              </a:rPr>
              <a:t> </a:t>
            </a:r>
          </a:p>
          <a:p>
            <a:pPr algn="l">
              <a:lnSpc>
                <a:spcPts val="7104"/>
              </a:lnSpc>
            </a:pPr>
            <a:r>
              <a:rPr lang="en-US" sz="6400" b="1" spc="192" dirty="0" err="1">
                <a:solidFill>
                  <a:srgbClr val="0D3B66"/>
                </a:solidFill>
                <a:latin typeface="Prompt Bold"/>
                <a:ea typeface="Prompt Bold"/>
                <a:cs typeface="Prompt Bold"/>
                <a:sym typeface="Prompt Bold"/>
              </a:rPr>
              <a:t>และความดีที่อยากทำ</a:t>
            </a:r>
            <a:endParaRPr lang="en-US" sz="6400" b="1" spc="192" dirty="0">
              <a:solidFill>
                <a:srgbClr val="0D3B66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3769134" y="3985336"/>
            <a:ext cx="4066668" cy="512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2800" b="1" dirty="0" err="1">
                <a:solidFill>
                  <a:srgbClr val="0097B2"/>
                </a:solidFill>
                <a:latin typeface="Prompt Bold"/>
                <a:ea typeface="Prompt Bold"/>
                <a:cs typeface="Prompt Bold"/>
                <a:sym typeface="Prompt Bold"/>
              </a:rPr>
              <a:t>ด้านพอเพียง</a:t>
            </a:r>
            <a:endParaRPr lang="en-US" sz="2800" b="1" dirty="0">
              <a:solidFill>
                <a:srgbClr val="0097B2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4132992" y="4440608"/>
            <a:ext cx="7405620" cy="792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1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1. </a:t>
            </a:r>
            <a:r>
              <a:rPr lang="en-US" sz="21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โครงการ</a:t>
            </a:r>
            <a:r>
              <a:rPr lang="en-US" sz="21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“</a:t>
            </a:r>
            <a:r>
              <a:rPr lang="en-US" sz="21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โต๊ะพอเพียง</a:t>
            </a:r>
            <a:r>
              <a:rPr lang="en-US" sz="21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1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ปันสุข</a:t>
            </a:r>
            <a:r>
              <a:rPr lang="en-US" sz="21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”</a:t>
            </a:r>
          </a:p>
          <a:p>
            <a:pPr algn="l">
              <a:lnSpc>
                <a:spcPts val="3299"/>
              </a:lnSpc>
            </a:pPr>
            <a:r>
              <a:rPr lang="en-US" sz="21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2. </a:t>
            </a:r>
            <a:r>
              <a:rPr lang="en-US" sz="21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โครงการ</a:t>
            </a:r>
            <a:r>
              <a:rPr lang="en-US" sz="21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“</a:t>
            </a:r>
            <a:r>
              <a:rPr lang="en-US" sz="21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ปิดก่อนพัก</a:t>
            </a:r>
            <a:r>
              <a:rPr lang="en-US" sz="21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”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120150" y="3067826"/>
            <a:ext cx="4609484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dirty="0" err="1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คุณธรรมเป้าหมาย</a:t>
            </a:r>
            <a:endParaRPr lang="en-US" sz="3999" b="1" dirty="0">
              <a:solidFill>
                <a:srgbClr val="F3CE0B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4132992" y="5902283"/>
            <a:ext cx="7405620" cy="792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1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3. </a:t>
            </a:r>
            <a:r>
              <a:rPr lang="en-US" sz="21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โครงการ</a:t>
            </a:r>
            <a:r>
              <a:rPr lang="en-US" sz="21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“5ส </a:t>
            </a:r>
            <a:r>
              <a:rPr lang="en-US" sz="21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รวมพลัง</a:t>
            </a:r>
            <a:r>
              <a:rPr lang="en-US" sz="21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” </a:t>
            </a:r>
          </a:p>
          <a:p>
            <a:pPr algn="l">
              <a:lnSpc>
                <a:spcPts val="3299"/>
              </a:lnSpc>
            </a:pPr>
            <a:r>
              <a:rPr lang="en-US" sz="21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4. </a:t>
            </a:r>
            <a:r>
              <a:rPr lang="en-US" sz="21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โครงการ</a:t>
            </a:r>
            <a:r>
              <a:rPr lang="en-US" sz="21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“</a:t>
            </a:r>
            <a:r>
              <a:rPr lang="en-US" sz="21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รณรงค์แต่งชุดราชการ</a:t>
            </a:r>
            <a:r>
              <a:rPr lang="en-US" sz="21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”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132992" y="7440887"/>
            <a:ext cx="9452529" cy="1202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1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5. </a:t>
            </a:r>
            <a:r>
              <a:rPr lang="en-US" sz="21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โครงการ</a:t>
            </a:r>
            <a:r>
              <a:rPr lang="en-US" sz="21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“No Gift Policy”</a:t>
            </a:r>
          </a:p>
          <a:p>
            <a:pPr algn="l">
              <a:lnSpc>
                <a:spcPts val="3299"/>
              </a:lnSpc>
            </a:pPr>
            <a:r>
              <a:rPr lang="en-US" sz="21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6. </a:t>
            </a:r>
            <a:r>
              <a:rPr lang="en-US" sz="21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โครงการเข้าร่วมเป็นสมาชิกชมรม</a:t>
            </a:r>
            <a:r>
              <a:rPr lang="en-US" sz="21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STRONG </a:t>
            </a:r>
          </a:p>
          <a:p>
            <a:pPr algn="l">
              <a:lnSpc>
                <a:spcPts val="3299"/>
              </a:lnSpc>
            </a:pPr>
            <a:r>
              <a:rPr lang="en-US" sz="21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กรมทรัพยากรน้ำ</a:t>
            </a:r>
            <a:endParaRPr lang="en-US" sz="2199" dirty="0">
              <a:solidFill>
                <a:srgbClr val="1F5684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0951747" y="4483262"/>
            <a:ext cx="9452529" cy="2021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1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โครงการจิตอาสา</a:t>
            </a:r>
            <a:endParaRPr lang="en-US" sz="2199" dirty="0">
              <a:solidFill>
                <a:srgbClr val="1F5684"/>
              </a:solidFill>
              <a:latin typeface="Prompt"/>
              <a:ea typeface="Prompt"/>
              <a:cs typeface="Prompt"/>
              <a:sym typeface="Prompt"/>
            </a:endParaRPr>
          </a:p>
          <a:p>
            <a:pPr algn="l">
              <a:lnSpc>
                <a:spcPts val="3299"/>
              </a:lnSpc>
            </a:pPr>
            <a:r>
              <a:rPr lang="en-US" sz="21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7. </a:t>
            </a:r>
            <a:r>
              <a:rPr lang="en-US" sz="21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กิจกรรม</a:t>
            </a:r>
            <a:r>
              <a:rPr lang="en-US" sz="21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“</a:t>
            </a:r>
            <a:r>
              <a:rPr lang="en-US" sz="21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คุณไม่ใช้</a:t>
            </a:r>
            <a:r>
              <a:rPr lang="en-US" sz="21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1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เราขอ</a:t>
            </a:r>
            <a:r>
              <a:rPr lang="en-US" sz="21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”</a:t>
            </a:r>
          </a:p>
          <a:p>
            <a:pPr algn="l">
              <a:lnSpc>
                <a:spcPts val="3299"/>
              </a:lnSpc>
            </a:pPr>
            <a:r>
              <a:rPr lang="en-US" sz="21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8. </a:t>
            </a:r>
            <a:r>
              <a:rPr lang="en-US" sz="21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กิจกรรม</a:t>
            </a:r>
            <a:r>
              <a:rPr lang="en-US" sz="21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“</a:t>
            </a:r>
            <a:r>
              <a:rPr lang="en-US" sz="21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เปลี่ยนขยะให้เป็นบุญ</a:t>
            </a:r>
            <a:r>
              <a:rPr lang="en-US" sz="21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”</a:t>
            </a:r>
          </a:p>
          <a:p>
            <a:pPr algn="l">
              <a:lnSpc>
                <a:spcPts val="3299"/>
              </a:lnSpc>
            </a:pPr>
            <a:r>
              <a:rPr lang="en-US" sz="21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9. </a:t>
            </a:r>
            <a:r>
              <a:rPr lang="en-US" sz="21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กิจกรรม</a:t>
            </a:r>
            <a:r>
              <a:rPr lang="en-US" sz="21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“</a:t>
            </a:r>
            <a:r>
              <a:rPr lang="en-US" sz="21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อะลูมิเนียม</a:t>
            </a:r>
            <a:r>
              <a:rPr lang="en-US" sz="21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1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เพื่อจัดทำขาเทียมพระราชทาน</a:t>
            </a:r>
            <a:r>
              <a:rPr lang="en-US" sz="21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”</a:t>
            </a:r>
          </a:p>
          <a:p>
            <a:pPr algn="l">
              <a:lnSpc>
                <a:spcPts val="3299"/>
              </a:lnSpc>
            </a:pPr>
            <a:r>
              <a:rPr lang="en-US" sz="21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10. </a:t>
            </a:r>
            <a:r>
              <a:rPr lang="en-US" sz="21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กิจกรรม</a:t>
            </a:r>
            <a:r>
              <a:rPr lang="en-US" sz="21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“</a:t>
            </a:r>
            <a:r>
              <a:rPr lang="en-US" sz="2199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บริจาคโลหิต</a:t>
            </a:r>
            <a:r>
              <a:rPr lang="en-US" sz="2199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”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149075" y="7121551"/>
            <a:ext cx="9452529" cy="382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199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11. โครงการ “รดน้ำดำหัวผู้ใหญ่ในวันสงกรานต์”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131770" y="8164342"/>
            <a:ext cx="9452529" cy="382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199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12. โครงการ “ตั้งสติสักนิด ด้วยข้อคิดเตือนใจ”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1131770" y="9069776"/>
            <a:ext cx="9452529" cy="382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199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13. โครงการ “สวมใส่ผ้าไทย”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769134" y="5345802"/>
            <a:ext cx="4066668" cy="512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2800" b="1" dirty="0" err="1">
                <a:solidFill>
                  <a:srgbClr val="0097B2"/>
                </a:solidFill>
                <a:latin typeface="Prompt Bold"/>
                <a:ea typeface="Prompt Bold"/>
                <a:cs typeface="Prompt Bold"/>
                <a:sym typeface="Prompt Bold"/>
              </a:rPr>
              <a:t>ด้านวินัย</a:t>
            </a:r>
            <a:endParaRPr lang="en-US" sz="2800" b="1" dirty="0">
              <a:solidFill>
                <a:srgbClr val="0097B2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3769134" y="6845258"/>
            <a:ext cx="4066668" cy="512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2800" b="1" dirty="0" err="1">
                <a:solidFill>
                  <a:srgbClr val="0097B2"/>
                </a:solidFill>
                <a:latin typeface="Prompt Bold"/>
                <a:ea typeface="Prompt Bold"/>
                <a:cs typeface="Prompt Bold"/>
                <a:sym typeface="Prompt Bold"/>
              </a:rPr>
              <a:t>ด้านสุจริต</a:t>
            </a:r>
            <a:endParaRPr lang="en-US" sz="2800" b="1" dirty="0">
              <a:solidFill>
                <a:srgbClr val="0097B2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10672085" y="3998415"/>
            <a:ext cx="4066668" cy="512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2800" b="1" dirty="0" err="1">
                <a:solidFill>
                  <a:srgbClr val="0097B2"/>
                </a:solidFill>
                <a:latin typeface="Prompt Bold"/>
                <a:ea typeface="Prompt Bold"/>
                <a:cs typeface="Prompt Bold"/>
                <a:sym typeface="Prompt Bold"/>
              </a:rPr>
              <a:t>ด้านจิตอาสา</a:t>
            </a:r>
            <a:endParaRPr lang="en-US" sz="2800" b="1" dirty="0">
              <a:solidFill>
                <a:srgbClr val="0097B2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0685660" y="6609130"/>
            <a:ext cx="4066668" cy="512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2800" b="1" dirty="0" err="1">
                <a:solidFill>
                  <a:srgbClr val="0097B2"/>
                </a:solidFill>
                <a:latin typeface="Prompt Bold"/>
                <a:ea typeface="Prompt Bold"/>
                <a:cs typeface="Prompt Bold"/>
                <a:sym typeface="Prompt Bold"/>
              </a:rPr>
              <a:t>ด้านกตัญญู</a:t>
            </a:r>
            <a:endParaRPr lang="en-US" sz="2800" b="1" dirty="0">
              <a:solidFill>
                <a:srgbClr val="0097B2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10685660" y="7635901"/>
            <a:ext cx="4066668" cy="512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2800" b="1" dirty="0" err="1">
                <a:solidFill>
                  <a:srgbClr val="0097B2"/>
                </a:solidFill>
                <a:latin typeface="Prompt Bold"/>
                <a:ea typeface="Prompt Bold"/>
                <a:cs typeface="Prompt Bold"/>
                <a:sym typeface="Prompt Bold"/>
              </a:rPr>
              <a:t>มิติศาสนา</a:t>
            </a:r>
            <a:endParaRPr lang="en-US" sz="2800" b="1" dirty="0">
              <a:solidFill>
                <a:srgbClr val="0097B2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10672085" y="8557355"/>
            <a:ext cx="4066668" cy="512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2800" b="1" dirty="0" err="1">
                <a:solidFill>
                  <a:srgbClr val="0097B2"/>
                </a:solidFill>
                <a:latin typeface="Prompt Bold"/>
                <a:ea typeface="Prompt Bold"/>
                <a:cs typeface="Prompt Bold"/>
                <a:sym typeface="Prompt Bold"/>
              </a:rPr>
              <a:t>วิถีวัฒนธรรมไทย</a:t>
            </a:r>
            <a:endParaRPr lang="en-US" sz="2800" b="1" dirty="0">
              <a:solidFill>
                <a:srgbClr val="0097B2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5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543" y="231543"/>
            <a:ext cx="17824914" cy="9823914"/>
            <a:chOff x="0" y="0"/>
            <a:chExt cx="4694628" cy="25873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4627" cy="2587368"/>
            </a:xfrm>
            <a:custGeom>
              <a:avLst/>
              <a:gdLst/>
              <a:ahLst/>
              <a:cxnLst/>
              <a:rect l="l" t="t" r="r" b="b"/>
              <a:pathLst>
                <a:path w="4694627" h="2587368">
                  <a:moveTo>
                    <a:pt x="26494" y="0"/>
                  </a:moveTo>
                  <a:lnTo>
                    <a:pt x="4668133" y="0"/>
                  </a:lnTo>
                  <a:cubicBezTo>
                    <a:pt x="4682766" y="0"/>
                    <a:pt x="4694627" y="11862"/>
                    <a:pt x="4694627" y="26494"/>
                  </a:cubicBezTo>
                  <a:lnTo>
                    <a:pt x="4694627" y="2560874"/>
                  </a:lnTo>
                  <a:cubicBezTo>
                    <a:pt x="4694627" y="2575506"/>
                    <a:pt x="4682766" y="2587368"/>
                    <a:pt x="4668133" y="2587368"/>
                  </a:cubicBezTo>
                  <a:lnTo>
                    <a:pt x="26494" y="2587368"/>
                  </a:lnTo>
                  <a:cubicBezTo>
                    <a:pt x="11862" y="2587368"/>
                    <a:pt x="0" y="2575506"/>
                    <a:pt x="0" y="2560874"/>
                  </a:cubicBezTo>
                  <a:lnTo>
                    <a:pt x="0" y="26494"/>
                  </a:lnTo>
                  <a:cubicBezTo>
                    <a:pt x="0" y="11862"/>
                    <a:pt x="11862" y="0"/>
                    <a:pt x="26494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94628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1543" y="231543"/>
            <a:ext cx="2447285" cy="9823914"/>
            <a:chOff x="0" y="0"/>
            <a:chExt cx="644552" cy="25873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4552" cy="2587368"/>
            </a:xfrm>
            <a:custGeom>
              <a:avLst/>
              <a:gdLst/>
              <a:ahLst/>
              <a:cxnLst/>
              <a:rect l="l" t="t" r="r" b="b"/>
              <a:pathLst>
                <a:path w="644552" h="2587368">
                  <a:moveTo>
                    <a:pt x="192972" y="0"/>
                  </a:moveTo>
                  <a:lnTo>
                    <a:pt x="451581" y="0"/>
                  </a:lnTo>
                  <a:cubicBezTo>
                    <a:pt x="502760" y="0"/>
                    <a:pt x="551843" y="20331"/>
                    <a:pt x="588032" y="56520"/>
                  </a:cubicBezTo>
                  <a:cubicBezTo>
                    <a:pt x="624222" y="92709"/>
                    <a:pt x="644552" y="141793"/>
                    <a:pt x="644552" y="192972"/>
                  </a:cubicBezTo>
                  <a:lnTo>
                    <a:pt x="644552" y="2394396"/>
                  </a:lnTo>
                  <a:cubicBezTo>
                    <a:pt x="644552" y="2445576"/>
                    <a:pt x="624222" y="2494659"/>
                    <a:pt x="588032" y="2530848"/>
                  </a:cubicBezTo>
                  <a:cubicBezTo>
                    <a:pt x="551843" y="2567037"/>
                    <a:pt x="502760" y="2587368"/>
                    <a:pt x="451581" y="2587368"/>
                  </a:cubicBezTo>
                  <a:lnTo>
                    <a:pt x="192972" y="2587368"/>
                  </a:lnTo>
                  <a:cubicBezTo>
                    <a:pt x="141793" y="2587368"/>
                    <a:pt x="92709" y="2567037"/>
                    <a:pt x="56520" y="2530848"/>
                  </a:cubicBezTo>
                  <a:cubicBezTo>
                    <a:pt x="20331" y="2494659"/>
                    <a:pt x="0" y="2445576"/>
                    <a:pt x="0" y="2394396"/>
                  </a:cubicBezTo>
                  <a:lnTo>
                    <a:pt x="0" y="192972"/>
                  </a:lnTo>
                  <a:cubicBezTo>
                    <a:pt x="0" y="141793"/>
                    <a:pt x="20331" y="92709"/>
                    <a:pt x="56520" y="56520"/>
                  </a:cubicBezTo>
                  <a:cubicBezTo>
                    <a:pt x="92709" y="20331"/>
                    <a:pt x="141793" y="0"/>
                    <a:pt x="192972" y="0"/>
                  </a:cubicBezTo>
                  <a:close/>
                </a:path>
              </a:pathLst>
            </a:custGeom>
            <a:solidFill>
              <a:srgbClr val="1F568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44552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1543" y="6082336"/>
            <a:ext cx="3065925" cy="1380486"/>
            <a:chOff x="0" y="0"/>
            <a:chExt cx="807486" cy="3635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7486" cy="363585"/>
            </a:xfrm>
            <a:custGeom>
              <a:avLst/>
              <a:gdLst/>
              <a:ahLst/>
              <a:cxnLst/>
              <a:rect l="l" t="t" r="r" b="b"/>
              <a:pathLst>
                <a:path w="807486" h="363585">
                  <a:moveTo>
                    <a:pt x="101006" y="0"/>
                  </a:moveTo>
                  <a:lnTo>
                    <a:pt x="706480" y="0"/>
                  </a:lnTo>
                  <a:cubicBezTo>
                    <a:pt x="762265" y="0"/>
                    <a:pt x="807486" y="45222"/>
                    <a:pt x="807486" y="101006"/>
                  </a:cubicBezTo>
                  <a:lnTo>
                    <a:pt x="807486" y="262579"/>
                  </a:lnTo>
                  <a:cubicBezTo>
                    <a:pt x="807486" y="318363"/>
                    <a:pt x="762265" y="363585"/>
                    <a:pt x="706480" y="363585"/>
                  </a:cubicBezTo>
                  <a:lnTo>
                    <a:pt x="101006" y="363585"/>
                  </a:lnTo>
                  <a:cubicBezTo>
                    <a:pt x="45222" y="363585"/>
                    <a:pt x="0" y="318363"/>
                    <a:pt x="0" y="262579"/>
                  </a:cubicBezTo>
                  <a:lnTo>
                    <a:pt x="0" y="101006"/>
                  </a:lnTo>
                  <a:cubicBezTo>
                    <a:pt x="0" y="45222"/>
                    <a:pt x="45222" y="0"/>
                    <a:pt x="101006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07486" cy="411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04041" y="660876"/>
            <a:ext cx="702289" cy="702289"/>
          </a:xfrm>
          <a:custGeom>
            <a:avLst/>
            <a:gdLst/>
            <a:ahLst/>
            <a:cxnLst/>
            <a:rect l="l" t="t" r="r" b="b"/>
            <a:pathLst>
              <a:path w="702289" h="702289">
                <a:moveTo>
                  <a:pt x="0" y="0"/>
                </a:moveTo>
                <a:lnTo>
                  <a:pt x="702289" y="0"/>
                </a:lnTo>
                <a:lnTo>
                  <a:pt x="702289" y="702289"/>
                </a:lnTo>
                <a:lnTo>
                  <a:pt x="0" y="702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2339" y="2216203"/>
            <a:ext cx="825693" cy="750630"/>
          </a:xfrm>
          <a:custGeom>
            <a:avLst/>
            <a:gdLst/>
            <a:ahLst/>
            <a:cxnLst/>
            <a:rect l="l" t="t" r="r" b="b"/>
            <a:pathLst>
              <a:path w="825693" h="750630">
                <a:moveTo>
                  <a:pt x="0" y="0"/>
                </a:moveTo>
                <a:lnTo>
                  <a:pt x="825693" y="0"/>
                </a:lnTo>
                <a:lnTo>
                  <a:pt x="825693" y="750630"/>
                </a:lnTo>
                <a:lnTo>
                  <a:pt x="0" y="750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7398" y="6221943"/>
            <a:ext cx="718932" cy="790825"/>
          </a:xfrm>
          <a:custGeom>
            <a:avLst/>
            <a:gdLst/>
            <a:ahLst/>
            <a:cxnLst/>
            <a:rect l="l" t="t" r="r" b="b"/>
            <a:pathLst>
              <a:path w="718932" h="790825">
                <a:moveTo>
                  <a:pt x="0" y="0"/>
                </a:moveTo>
                <a:lnTo>
                  <a:pt x="718932" y="0"/>
                </a:lnTo>
                <a:lnTo>
                  <a:pt x="718932" y="790825"/>
                </a:lnTo>
                <a:lnTo>
                  <a:pt x="0" y="790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7841" y="7599440"/>
            <a:ext cx="996681" cy="634252"/>
          </a:xfrm>
          <a:custGeom>
            <a:avLst/>
            <a:gdLst/>
            <a:ahLst/>
            <a:cxnLst/>
            <a:rect l="l" t="t" r="r" b="b"/>
            <a:pathLst>
              <a:path w="996681" h="634252">
                <a:moveTo>
                  <a:pt x="0" y="0"/>
                </a:moveTo>
                <a:lnTo>
                  <a:pt x="996681" y="0"/>
                </a:lnTo>
                <a:lnTo>
                  <a:pt x="996681" y="634251"/>
                </a:lnTo>
                <a:lnTo>
                  <a:pt x="0" y="634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769134" y="992356"/>
            <a:ext cx="1841582" cy="2444685"/>
            <a:chOff x="0" y="0"/>
            <a:chExt cx="379892" cy="5043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9892" cy="504304"/>
            </a:xfrm>
            <a:custGeom>
              <a:avLst/>
              <a:gdLst/>
              <a:ahLst/>
              <a:cxnLst/>
              <a:rect l="l" t="t" r="r" b="b"/>
              <a:pathLst>
                <a:path w="379892" h="504304">
                  <a:moveTo>
                    <a:pt x="0" y="0"/>
                  </a:moveTo>
                  <a:lnTo>
                    <a:pt x="379892" y="0"/>
                  </a:lnTo>
                  <a:lnTo>
                    <a:pt x="379892" y="504304"/>
                  </a:lnTo>
                  <a:lnTo>
                    <a:pt x="0" y="504304"/>
                  </a:lnTo>
                  <a:close/>
                </a:path>
              </a:pathLst>
            </a:custGeom>
            <a:solidFill>
              <a:srgbClr val="9DD1FF">
                <a:alpha val="62745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79892" cy="55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00680" y="1372206"/>
            <a:ext cx="1309010" cy="38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227" b="1">
                <a:solidFill>
                  <a:srgbClr val="FFFFFF"/>
                </a:solidFill>
                <a:latin typeface="เอฟซี ไอคอนิก Medium"/>
                <a:ea typeface="เอฟซี ไอคอนิก Medium"/>
                <a:cs typeface="เอฟซี ไอคอนิก Medium"/>
                <a:sym typeface="เอฟซี ไอคอนิก Medium"/>
              </a:rPr>
              <a:t>หน้าหลัก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31543" y="3033508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ที่มาความสำคัญ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1543" y="5606697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ผลการดำเนินงาน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31543" y="6984193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1F5684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โครงการ/กิจกรรม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3222" y="8271791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ผลสำเร็จ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31543" y="4260070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วัตถุประสงค์</a:t>
            </a:r>
          </a:p>
        </p:txBody>
      </p:sp>
      <p:sp>
        <p:nvSpPr>
          <p:cNvPr id="24" name="Freeform 24"/>
          <p:cNvSpPr/>
          <p:nvPr/>
        </p:nvSpPr>
        <p:spPr>
          <a:xfrm>
            <a:off x="1140302" y="3622617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8"/>
                </a:lnTo>
                <a:lnTo>
                  <a:pt x="0" y="666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140302" y="4846741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9"/>
                </a:lnTo>
                <a:lnTo>
                  <a:pt x="0" y="6660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5075010" y="310178"/>
            <a:ext cx="2761776" cy="2281341"/>
            <a:chOff x="0" y="0"/>
            <a:chExt cx="3682368" cy="3041788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3264797" cy="3041788"/>
              <a:chOff x="0" y="0"/>
              <a:chExt cx="812800" cy="75728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75728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57280">
                    <a:moveTo>
                      <a:pt x="406400" y="0"/>
                    </a:moveTo>
                    <a:cubicBezTo>
                      <a:pt x="181951" y="0"/>
                      <a:pt x="0" y="169523"/>
                      <a:pt x="0" y="378640"/>
                    </a:cubicBezTo>
                    <a:cubicBezTo>
                      <a:pt x="0" y="587757"/>
                      <a:pt x="181951" y="757280"/>
                      <a:pt x="406400" y="757280"/>
                    </a:cubicBezTo>
                    <a:cubicBezTo>
                      <a:pt x="630849" y="757280"/>
                      <a:pt x="812800" y="587757"/>
                      <a:pt x="812800" y="378640"/>
                    </a:cubicBezTo>
                    <a:cubicBezTo>
                      <a:pt x="812800" y="169523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684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23370"/>
                <a:ext cx="660400" cy="662915"/>
              </a:xfrm>
              <a:prstGeom prst="rect">
                <a:avLst/>
              </a:prstGeom>
            </p:spPr>
            <p:txBody>
              <a:bodyPr lIns="25664" tIns="25664" rIns="25664" bIns="25664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>
              <a:off x="464619" y="190187"/>
              <a:ext cx="3217749" cy="2149188"/>
            </a:xfrm>
            <a:custGeom>
              <a:avLst/>
              <a:gdLst/>
              <a:ahLst/>
              <a:cxnLst/>
              <a:rect l="l" t="t" r="r" b="b"/>
              <a:pathLst>
                <a:path w="3217749" h="2149188">
                  <a:moveTo>
                    <a:pt x="0" y="0"/>
                  </a:moveTo>
                  <a:lnTo>
                    <a:pt x="3217749" y="0"/>
                  </a:lnTo>
                  <a:lnTo>
                    <a:pt x="3217749" y="2149188"/>
                  </a:lnTo>
                  <a:lnTo>
                    <a:pt x="0" y="2149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31" name="TextBox 31"/>
          <p:cNvSpPr txBox="1"/>
          <p:nvPr/>
        </p:nvSpPr>
        <p:spPr>
          <a:xfrm>
            <a:off x="3769134" y="7999490"/>
            <a:ext cx="7405620" cy="1579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ประชาสัมพันธ์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รณรงค์การประหยัดพลังงานและรู้จักใช้ทรัพยากรอย่างรู้คุณค่าผ่านช่องทางสื่อสารต่าง ๆ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ไม่น้อยกว่า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3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ช่องทาง</a:t>
            </a:r>
            <a:endParaRPr lang="en-US" sz="2800" dirty="0">
              <a:solidFill>
                <a:srgbClr val="1F5684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3769134" y="3833120"/>
            <a:ext cx="9911183" cy="2112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ประชาสัมพันธ์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รณรงค์การประหยัดพลังงานและรู้จักใช้ทรัพยากรอย่างรู้คุณค่าผ่านช่องทางสื่อสารต่างๆ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เช่น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Website, Facebook, Line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และติดป้ายตามจุดต่าง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ๆ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ให้บุคลากร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ร่วมกันตะหนักถึงการใช้พลังงานอย่างประหยัด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769134" y="7208915"/>
            <a:ext cx="3066422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dirty="0" err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ตัวชี้วัด</a:t>
            </a:r>
            <a:endParaRPr lang="en-US" sz="3999" b="1" dirty="0">
              <a:solidFill>
                <a:srgbClr val="1F5684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3963522" y="763756"/>
            <a:ext cx="5180478" cy="144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1. </a:t>
            </a:r>
            <a:r>
              <a:rPr lang="en-US" sz="8000" b="1" spc="56" dirty="0" err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โครงการ</a:t>
            </a: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610716" y="2189239"/>
            <a:ext cx="6368467" cy="124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99"/>
              </a:lnSpc>
            </a:pPr>
            <a:r>
              <a:rPr lang="en-US" sz="6999" b="1" dirty="0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“</a:t>
            </a:r>
            <a:r>
              <a:rPr lang="en-US" sz="6999" b="1" dirty="0" err="1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ปิดก่อนพัก</a:t>
            </a:r>
            <a:r>
              <a:rPr lang="en-US" sz="6999" b="1" dirty="0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”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136904" y="6203007"/>
            <a:ext cx="4196587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 b="1" dirty="0" err="1">
                <a:solidFill>
                  <a:srgbClr val="0097B2"/>
                </a:solidFill>
                <a:latin typeface="Prompt Bold"/>
                <a:ea typeface="Prompt Bold"/>
                <a:cs typeface="Prompt Bold"/>
                <a:sym typeface="Prompt Bold"/>
              </a:rPr>
              <a:t>ผลความสำเร็จ</a:t>
            </a:r>
            <a:endParaRPr lang="en-US" sz="3999" b="1" dirty="0">
              <a:solidFill>
                <a:srgbClr val="0097B2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769134" y="6203007"/>
            <a:ext cx="9968324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 dirty="0" err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คุณธรรมเป้าหมาย</a:t>
            </a:r>
            <a:r>
              <a:rPr lang="en-US" sz="3999" b="1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 : </a:t>
            </a:r>
            <a:r>
              <a:rPr lang="en-US" sz="3999" b="1" dirty="0" err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ด้านพอเพียง</a:t>
            </a:r>
            <a:endParaRPr lang="en-US" sz="3999" b="1" dirty="0">
              <a:solidFill>
                <a:srgbClr val="1F5684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3136904" y="6631655"/>
            <a:ext cx="4196587" cy="1800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99"/>
              </a:lnSpc>
            </a:pPr>
            <a:r>
              <a:rPr lang="en-US" sz="9999" b="1" dirty="0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100%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allAtOnce"/>
      <p:bldP spid="32" grpId="0" build="allAtOnce"/>
      <p:bldP spid="33" grpId="0" build="allAtOnce"/>
      <p:bldP spid="34" grpId="0" build="allAtOnce"/>
      <p:bldP spid="35" grpId="0" build="allAtOnce"/>
      <p:bldP spid="36" grpId="0"/>
      <p:bldP spid="37" grpId="0" build="allAtOnce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543" y="231543"/>
            <a:ext cx="17824914" cy="9823914"/>
            <a:chOff x="0" y="0"/>
            <a:chExt cx="4694628" cy="25873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4627" cy="2587368"/>
            </a:xfrm>
            <a:custGeom>
              <a:avLst/>
              <a:gdLst/>
              <a:ahLst/>
              <a:cxnLst/>
              <a:rect l="l" t="t" r="r" b="b"/>
              <a:pathLst>
                <a:path w="4694627" h="2587368">
                  <a:moveTo>
                    <a:pt x="26494" y="0"/>
                  </a:moveTo>
                  <a:lnTo>
                    <a:pt x="4668133" y="0"/>
                  </a:lnTo>
                  <a:cubicBezTo>
                    <a:pt x="4682766" y="0"/>
                    <a:pt x="4694627" y="11862"/>
                    <a:pt x="4694627" y="26494"/>
                  </a:cubicBezTo>
                  <a:lnTo>
                    <a:pt x="4694627" y="2560874"/>
                  </a:lnTo>
                  <a:cubicBezTo>
                    <a:pt x="4694627" y="2575506"/>
                    <a:pt x="4682766" y="2587368"/>
                    <a:pt x="4668133" y="2587368"/>
                  </a:cubicBezTo>
                  <a:lnTo>
                    <a:pt x="26494" y="2587368"/>
                  </a:lnTo>
                  <a:cubicBezTo>
                    <a:pt x="11862" y="2587368"/>
                    <a:pt x="0" y="2575506"/>
                    <a:pt x="0" y="2560874"/>
                  </a:cubicBezTo>
                  <a:lnTo>
                    <a:pt x="0" y="26494"/>
                  </a:lnTo>
                  <a:cubicBezTo>
                    <a:pt x="0" y="11862"/>
                    <a:pt x="11862" y="0"/>
                    <a:pt x="26494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94628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1543" y="231543"/>
            <a:ext cx="2447285" cy="9823914"/>
            <a:chOff x="0" y="0"/>
            <a:chExt cx="644552" cy="25873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4552" cy="2587368"/>
            </a:xfrm>
            <a:custGeom>
              <a:avLst/>
              <a:gdLst/>
              <a:ahLst/>
              <a:cxnLst/>
              <a:rect l="l" t="t" r="r" b="b"/>
              <a:pathLst>
                <a:path w="644552" h="2587368">
                  <a:moveTo>
                    <a:pt x="192972" y="0"/>
                  </a:moveTo>
                  <a:lnTo>
                    <a:pt x="451581" y="0"/>
                  </a:lnTo>
                  <a:cubicBezTo>
                    <a:pt x="502760" y="0"/>
                    <a:pt x="551843" y="20331"/>
                    <a:pt x="588032" y="56520"/>
                  </a:cubicBezTo>
                  <a:cubicBezTo>
                    <a:pt x="624222" y="92709"/>
                    <a:pt x="644552" y="141793"/>
                    <a:pt x="644552" y="192972"/>
                  </a:cubicBezTo>
                  <a:lnTo>
                    <a:pt x="644552" y="2394396"/>
                  </a:lnTo>
                  <a:cubicBezTo>
                    <a:pt x="644552" y="2445576"/>
                    <a:pt x="624222" y="2494659"/>
                    <a:pt x="588032" y="2530848"/>
                  </a:cubicBezTo>
                  <a:cubicBezTo>
                    <a:pt x="551843" y="2567037"/>
                    <a:pt x="502760" y="2587368"/>
                    <a:pt x="451581" y="2587368"/>
                  </a:cubicBezTo>
                  <a:lnTo>
                    <a:pt x="192972" y="2587368"/>
                  </a:lnTo>
                  <a:cubicBezTo>
                    <a:pt x="141793" y="2587368"/>
                    <a:pt x="92709" y="2567037"/>
                    <a:pt x="56520" y="2530848"/>
                  </a:cubicBezTo>
                  <a:cubicBezTo>
                    <a:pt x="20331" y="2494659"/>
                    <a:pt x="0" y="2445576"/>
                    <a:pt x="0" y="2394396"/>
                  </a:cubicBezTo>
                  <a:lnTo>
                    <a:pt x="0" y="192972"/>
                  </a:lnTo>
                  <a:cubicBezTo>
                    <a:pt x="0" y="141793"/>
                    <a:pt x="20331" y="92709"/>
                    <a:pt x="56520" y="56520"/>
                  </a:cubicBezTo>
                  <a:cubicBezTo>
                    <a:pt x="92709" y="20331"/>
                    <a:pt x="141793" y="0"/>
                    <a:pt x="192972" y="0"/>
                  </a:cubicBezTo>
                  <a:close/>
                </a:path>
              </a:pathLst>
            </a:custGeom>
            <a:solidFill>
              <a:srgbClr val="1F568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44552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1543" y="6082336"/>
            <a:ext cx="3065925" cy="1380486"/>
            <a:chOff x="0" y="0"/>
            <a:chExt cx="807486" cy="3635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7486" cy="363585"/>
            </a:xfrm>
            <a:custGeom>
              <a:avLst/>
              <a:gdLst/>
              <a:ahLst/>
              <a:cxnLst/>
              <a:rect l="l" t="t" r="r" b="b"/>
              <a:pathLst>
                <a:path w="807486" h="363585">
                  <a:moveTo>
                    <a:pt x="101006" y="0"/>
                  </a:moveTo>
                  <a:lnTo>
                    <a:pt x="706480" y="0"/>
                  </a:lnTo>
                  <a:cubicBezTo>
                    <a:pt x="762265" y="0"/>
                    <a:pt x="807486" y="45222"/>
                    <a:pt x="807486" y="101006"/>
                  </a:cubicBezTo>
                  <a:lnTo>
                    <a:pt x="807486" y="262579"/>
                  </a:lnTo>
                  <a:cubicBezTo>
                    <a:pt x="807486" y="318363"/>
                    <a:pt x="762265" y="363585"/>
                    <a:pt x="706480" y="363585"/>
                  </a:cubicBezTo>
                  <a:lnTo>
                    <a:pt x="101006" y="363585"/>
                  </a:lnTo>
                  <a:cubicBezTo>
                    <a:pt x="45222" y="363585"/>
                    <a:pt x="0" y="318363"/>
                    <a:pt x="0" y="262579"/>
                  </a:cubicBezTo>
                  <a:lnTo>
                    <a:pt x="0" y="101006"/>
                  </a:lnTo>
                  <a:cubicBezTo>
                    <a:pt x="0" y="45222"/>
                    <a:pt x="45222" y="0"/>
                    <a:pt x="101006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07486" cy="411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04041" y="660876"/>
            <a:ext cx="702289" cy="702289"/>
          </a:xfrm>
          <a:custGeom>
            <a:avLst/>
            <a:gdLst/>
            <a:ahLst/>
            <a:cxnLst/>
            <a:rect l="l" t="t" r="r" b="b"/>
            <a:pathLst>
              <a:path w="702289" h="702289">
                <a:moveTo>
                  <a:pt x="0" y="0"/>
                </a:moveTo>
                <a:lnTo>
                  <a:pt x="702289" y="0"/>
                </a:lnTo>
                <a:lnTo>
                  <a:pt x="702289" y="702289"/>
                </a:lnTo>
                <a:lnTo>
                  <a:pt x="0" y="702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2339" y="2216203"/>
            <a:ext cx="825693" cy="750630"/>
          </a:xfrm>
          <a:custGeom>
            <a:avLst/>
            <a:gdLst/>
            <a:ahLst/>
            <a:cxnLst/>
            <a:rect l="l" t="t" r="r" b="b"/>
            <a:pathLst>
              <a:path w="825693" h="750630">
                <a:moveTo>
                  <a:pt x="0" y="0"/>
                </a:moveTo>
                <a:lnTo>
                  <a:pt x="825693" y="0"/>
                </a:lnTo>
                <a:lnTo>
                  <a:pt x="825693" y="750630"/>
                </a:lnTo>
                <a:lnTo>
                  <a:pt x="0" y="750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7398" y="6221943"/>
            <a:ext cx="718932" cy="790825"/>
          </a:xfrm>
          <a:custGeom>
            <a:avLst/>
            <a:gdLst/>
            <a:ahLst/>
            <a:cxnLst/>
            <a:rect l="l" t="t" r="r" b="b"/>
            <a:pathLst>
              <a:path w="718932" h="790825">
                <a:moveTo>
                  <a:pt x="0" y="0"/>
                </a:moveTo>
                <a:lnTo>
                  <a:pt x="718932" y="0"/>
                </a:lnTo>
                <a:lnTo>
                  <a:pt x="718932" y="790825"/>
                </a:lnTo>
                <a:lnTo>
                  <a:pt x="0" y="790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7841" y="7599440"/>
            <a:ext cx="996681" cy="634252"/>
          </a:xfrm>
          <a:custGeom>
            <a:avLst/>
            <a:gdLst/>
            <a:ahLst/>
            <a:cxnLst/>
            <a:rect l="l" t="t" r="r" b="b"/>
            <a:pathLst>
              <a:path w="996681" h="634252">
                <a:moveTo>
                  <a:pt x="0" y="0"/>
                </a:moveTo>
                <a:lnTo>
                  <a:pt x="996681" y="0"/>
                </a:lnTo>
                <a:lnTo>
                  <a:pt x="996681" y="634251"/>
                </a:lnTo>
                <a:lnTo>
                  <a:pt x="0" y="634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769134" y="992356"/>
            <a:ext cx="1841582" cy="2444685"/>
            <a:chOff x="0" y="0"/>
            <a:chExt cx="379892" cy="5043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9892" cy="504304"/>
            </a:xfrm>
            <a:custGeom>
              <a:avLst/>
              <a:gdLst/>
              <a:ahLst/>
              <a:cxnLst/>
              <a:rect l="l" t="t" r="r" b="b"/>
              <a:pathLst>
                <a:path w="379892" h="504304">
                  <a:moveTo>
                    <a:pt x="0" y="0"/>
                  </a:moveTo>
                  <a:lnTo>
                    <a:pt x="379892" y="0"/>
                  </a:lnTo>
                  <a:lnTo>
                    <a:pt x="379892" y="504304"/>
                  </a:lnTo>
                  <a:lnTo>
                    <a:pt x="0" y="504304"/>
                  </a:lnTo>
                  <a:close/>
                </a:path>
              </a:pathLst>
            </a:custGeom>
            <a:solidFill>
              <a:srgbClr val="9DD1FF">
                <a:alpha val="62745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79892" cy="55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140302" y="3622617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8"/>
                </a:lnTo>
                <a:lnTo>
                  <a:pt x="0" y="666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40302" y="4846741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9"/>
                </a:lnTo>
                <a:lnTo>
                  <a:pt x="0" y="6660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5075010" y="310178"/>
            <a:ext cx="2761776" cy="2281341"/>
            <a:chOff x="0" y="0"/>
            <a:chExt cx="3682368" cy="3041788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3264797" cy="3041788"/>
              <a:chOff x="0" y="0"/>
              <a:chExt cx="812800" cy="75728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75728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57280">
                    <a:moveTo>
                      <a:pt x="406400" y="0"/>
                    </a:moveTo>
                    <a:cubicBezTo>
                      <a:pt x="181951" y="0"/>
                      <a:pt x="0" y="169523"/>
                      <a:pt x="0" y="378640"/>
                    </a:cubicBezTo>
                    <a:cubicBezTo>
                      <a:pt x="0" y="587757"/>
                      <a:pt x="181951" y="757280"/>
                      <a:pt x="406400" y="757280"/>
                    </a:cubicBezTo>
                    <a:cubicBezTo>
                      <a:pt x="630849" y="757280"/>
                      <a:pt x="812800" y="587757"/>
                      <a:pt x="812800" y="378640"/>
                    </a:cubicBezTo>
                    <a:cubicBezTo>
                      <a:pt x="812800" y="169523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684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23370"/>
                <a:ext cx="660400" cy="662915"/>
              </a:xfrm>
              <a:prstGeom prst="rect">
                <a:avLst/>
              </a:prstGeom>
            </p:spPr>
            <p:txBody>
              <a:bodyPr lIns="25664" tIns="25664" rIns="25664" bIns="25664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464619" y="190187"/>
              <a:ext cx="3217749" cy="2149188"/>
            </a:xfrm>
            <a:custGeom>
              <a:avLst/>
              <a:gdLst/>
              <a:ahLst/>
              <a:cxnLst/>
              <a:rect l="l" t="t" r="r" b="b"/>
              <a:pathLst>
                <a:path w="3217749" h="2149188">
                  <a:moveTo>
                    <a:pt x="0" y="0"/>
                  </a:moveTo>
                  <a:lnTo>
                    <a:pt x="3217749" y="0"/>
                  </a:lnTo>
                  <a:lnTo>
                    <a:pt x="3217749" y="2149188"/>
                  </a:lnTo>
                  <a:lnTo>
                    <a:pt x="0" y="2149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25" name="Freeform 25"/>
          <p:cNvSpPr/>
          <p:nvPr/>
        </p:nvSpPr>
        <p:spPr>
          <a:xfrm>
            <a:off x="9144000" y="4184132"/>
            <a:ext cx="8035745" cy="4779106"/>
          </a:xfrm>
          <a:custGeom>
            <a:avLst/>
            <a:gdLst/>
            <a:ahLst/>
            <a:cxnLst/>
            <a:rect l="l" t="t" r="r" b="b"/>
            <a:pathLst>
              <a:path w="8035745" h="4779106">
                <a:moveTo>
                  <a:pt x="0" y="0"/>
                </a:moveTo>
                <a:lnTo>
                  <a:pt x="8035745" y="0"/>
                </a:lnTo>
                <a:lnTo>
                  <a:pt x="8035745" y="4779106"/>
                </a:lnTo>
                <a:lnTo>
                  <a:pt x="0" y="477910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2864" r="-2864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3575583" y="4184132"/>
            <a:ext cx="5583172" cy="4779106"/>
            <a:chOff x="0" y="0"/>
            <a:chExt cx="7444229" cy="6372141"/>
          </a:xfrm>
        </p:grpSpPr>
        <p:sp>
          <p:nvSpPr>
            <p:cNvPr id="27" name="Freeform 27"/>
            <p:cNvSpPr/>
            <p:nvPr/>
          </p:nvSpPr>
          <p:spPr>
            <a:xfrm>
              <a:off x="3806709" y="0"/>
              <a:ext cx="3637520" cy="4683373"/>
            </a:xfrm>
            <a:custGeom>
              <a:avLst/>
              <a:gdLst/>
              <a:ahLst/>
              <a:cxnLst/>
              <a:rect l="l" t="t" r="r" b="b"/>
              <a:pathLst>
                <a:path w="3637520" h="4683373">
                  <a:moveTo>
                    <a:pt x="0" y="0"/>
                  </a:moveTo>
                  <a:lnTo>
                    <a:pt x="3637520" y="0"/>
                  </a:lnTo>
                  <a:lnTo>
                    <a:pt x="3637520" y="4683373"/>
                  </a:lnTo>
                  <a:lnTo>
                    <a:pt x="0" y="4683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37804" t="-5468" r="-66846" b="-13771"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0" y="3128501"/>
              <a:ext cx="7444229" cy="3243639"/>
            </a:xfrm>
            <a:custGeom>
              <a:avLst/>
              <a:gdLst/>
              <a:ahLst/>
              <a:cxnLst/>
              <a:rect l="l" t="t" r="r" b="b"/>
              <a:pathLst>
                <a:path w="7444229" h="3243639">
                  <a:moveTo>
                    <a:pt x="0" y="0"/>
                  </a:moveTo>
                  <a:lnTo>
                    <a:pt x="7444229" y="0"/>
                  </a:lnTo>
                  <a:lnTo>
                    <a:pt x="7444229" y="3243640"/>
                  </a:lnTo>
                  <a:lnTo>
                    <a:pt x="0" y="3243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114253" y="0"/>
              <a:ext cx="4798093" cy="3164148"/>
            </a:xfrm>
            <a:custGeom>
              <a:avLst/>
              <a:gdLst/>
              <a:ahLst/>
              <a:cxnLst/>
              <a:rect l="l" t="t" r="r" b="b"/>
              <a:pathLst>
                <a:path w="4798093" h="3164148">
                  <a:moveTo>
                    <a:pt x="0" y="0"/>
                  </a:moveTo>
                  <a:lnTo>
                    <a:pt x="4798093" y="0"/>
                  </a:lnTo>
                  <a:lnTo>
                    <a:pt x="4798093" y="3164148"/>
                  </a:lnTo>
                  <a:lnTo>
                    <a:pt x="0" y="31641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</p:grpSp>
      <p:sp>
        <p:nvSpPr>
          <p:cNvPr id="30" name="TextBox 30"/>
          <p:cNvSpPr txBox="1"/>
          <p:nvPr/>
        </p:nvSpPr>
        <p:spPr>
          <a:xfrm>
            <a:off x="800680" y="1372206"/>
            <a:ext cx="1309010" cy="38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227" b="1">
                <a:solidFill>
                  <a:srgbClr val="FFFFFF"/>
                </a:solidFill>
                <a:latin typeface="เอฟซี ไอคอนิก Medium"/>
                <a:ea typeface="เอฟซี ไอคอนิก Medium"/>
                <a:cs typeface="เอฟซี ไอคอนิก Medium"/>
                <a:sym typeface="เอฟซี ไอคอนิก Medium"/>
              </a:rPr>
              <a:t>หน้าหลัก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31543" y="3033508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ที่มาความสำคัญ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31543" y="5606697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ผลการดำเนินงาน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31543" y="6984193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1F5684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โครงการ/กิจกรรม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23222" y="8271791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ผลสำเร็จ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31543" y="4260070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วัตถุประสงค์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978276" y="783421"/>
            <a:ext cx="5180478" cy="144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1. </a:t>
            </a:r>
            <a:r>
              <a:rPr lang="en-US" sz="8000" b="1" spc="56" dirty="0" err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โครงการ</a:t>
            </a: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610716" y="2040720"/>
            <a:ext cx="6368467" cy="124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99"/>
              </a:lnSpc>
            </a:pPr>
            <a:r>
              <a:rPr lang="en-US" sz="6999" b="1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“ปิดก่อนพัก”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543" y="231543"/>
            <a:ext cx="17824914" cy="9823914"/>
            <a:chOff x="0" y="0"/>
            <a:chExt cx="4694628" cy="25873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4627" cy="2587368"/>
            </a:xfrm>
            <a:custGeom>
              <a:avLst/>
              <a:gdLst/>
              <a:ahLst/>
              <a:cxnLst/>
              <a:rect l="l" t="t" r="r" b="b"/>
              <a:pathLst>
                <a:path w="4694627" h="2587368">
                  <a:moveTo>
                    <a:pt x="26494" y="0"/>
                  </a:moveTo>
                  <a:lnTo>
                    <a:pt x="4668133" y="0"/>
                  </a:lnTo>
                  <a:cubicBezTo>
                    <a:pt x="4682766" y="0"/>
                    <a:pt x="4694627" y="11862"/>
                    <a:pt x="4694627" y="26494"/>
                  </a:cubicBezTo>
                  <a:lnTo>
                    <a:pt x="4694627" y="2560874"/>
                  </a:lnTo>
                  <a:cubicBezTo>
                    <a:pt x="4694627" y="2575506"/>
                    <a:pt x="4682766" y="2587368"/>
                    <a:pt x="4668133" y="2587368"/>
                  </a:cubicBezTo>
                  <a:lnTo>
                    <a:pt x="26494" y="2587368"/>
                  </a:lnTo>
                  <a:cubicBezTo>
                    <a:pt x="11862" y="2587368"/>
                    <a:pt x="0" y="2575506"/>
                    <a:pt x="0" y="2560874"/>
                  </a:cubicBezTo>
                  <a:lnTo>
                    <a:pt x="0" y="26494"/>
                  </a:lnTo>
                  <a:cubicBezTo>
                    <a:pt x="0" y="11862"/>
                    <a:pt x="11862" y="0"/>
                    <a:pt x="26494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94628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1543" y="231543"/>
            <a:ext cx="2447285" cy="9823914"/>
            <a:chOff x="0" y="0"/>
            <a:chExt cx="644552" cy="25873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4552" cy="2587368"/>
            </a:xfrm>
            <a:custGeom>
              <a:avLst/>
              <a:gdLst/>
              <a:ahLst/>
              <a:cxnLst/>
              <a:rect l="l" t="t" r="r" b="b"/>
              <a:pathLst>
                <a:path w="644552" h="2587368">
                  <a:moveTo>
                    <a:pt x="192972" y="0"/>
                  </a:moveTo>
                  <a:lnTo>
                    <a:pt x="451581" y="0"/>
                  </a:lnTo>
                  <a:cubicBezTo>
                    <a:pt x="502760" y="0"/>
                    <a:pt x="551843" y="20331"/>
                    <a:pt x="588032" y="56520"/>
                  </a:cubicBezTo>
                  <a:cubicBezTo>
                    <a:pt x="624222" y="92709"/>
                    <a:pt x="644552" y="141793"/>
                    <a:pt x="644552" y="192972"/>
                  </a:cubicBezTo>
                  <a:lnTo>
                    <a:pt x="644552" y="2394396"/>
                  </a:lnTo>
                  <a:cubicBezTo>
                    <a:pt x="644552" y="2445576"/>
                    <a:pt x="624222" y="2494659"/>
                    <a:pt x="588032" y="2530848"/>
                  </a:cubicBezTo>
                  <a:cubicBezTo>
                    <a:pt x="551843" y="2567037"/>
                    <a:pt x="502760" y="2587368"/>
                    <a:pt x="451581" y="2587368"/>
                  </a:cubicBezTo>
                  <a:lnTo>
                    <a:pt x="192972" y="2587368"/>
                  </a:lnTo>
                  <a:cubicBezTo>
                    <a:pt x="141793" y="2587368"/>
                    <a:pt x="92709" y="2567037"/>
                    <a:pt x="56520" y="2530848"/>
                  </a:cubicBezTo>
                  <a:cubicBezTo>
                    <a:pt x="20331" y="2494659"/>
                    <a:pt x="0" y="2445576"/>
                    <a:pt x="0" y="2394396"/>
                  </a:cubicBezTo>
                  <a:lnTo>
                    <a:pt x="0" y="192972"/>
                  </a:lnTo>
                  <a:cubicBezTo>
                    <a:pt x="0" y="141793"/>
                    <a:pt x="20331" y="92709"/>
                    <a:pt x="56520" y="56520"/>
                  </a:cubicBezTo>
                  <a:cubicBezTo>
                    <a:pt x="92709" y="20331"/>
                    <a:pt x="141793" y="0"/>
                    <a:pt x="192972" y="0"/>
                  </a:cubicBezTo>
                  <a:close/>
                </a:path>
              </a:pathLst>
            </a:custGeom>
            <a:solidFill>
              <a:srgbClr val="1F568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44552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1543" y="6082336"/>
            <a:ext cx="3065925" cy="1380486"/>
            <a:chOff x="0" y="0"/>
            <a:chExt cx="807486" cy="3635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7486" cy="363585"/>
            </a:xfrm>
            <a:custGeom>
              <a:avLst/>
              <a:gdLst/>
              <a:ahLst/>
              <a:cxnLst/>
              <a:rect l="l" t="t" r="r" b="b"/>
              <a:pathLst>
                <a:path w="807486" h="363585">
                  <a:moveTo>
                    <a:pt x="101006" y="0"/>
                  </a:moveTo>
                  <a:lnTo>
                    <a:pt x="706480" y="0"/>
                  </a:lnTo>
                  <a:cubicBezTo>
                    <a:pt x="762265" y="0"/>
                    <a:pt x="807486" y="45222"/>
                    <a:pt x="807486" y="101006"/>
                  </a:cubicBezTo>
                  <a:lnTo>
                    <a:pt x="807486" y="262579"/>
                  </a:lnTo>
                  <a:cubicBezTo>
                    <a:pt x="807486" y="318363"/>
                    <a:pt x="762265" y="363585"/>
                    <a:pt x="706480" y="363585"/>
                  </a:cubicBezTo>
                  <a:lnTo>
                    <a:pt x="101006" y="363585"/>
                  </a:lnTo>
                  <a:cubicBezTo>
                    <a:pt x="45222" y="363585"/>
                    <a:pt x="0" y="318363"/>
                    <a:pt x="0" y="262579"/>
                  </a:cubicBezTo>
                  <a:lnTo>
                    <a:pt x="0" y="101006"/>
                  </a:lnTo>
                  <a:cubicBezTo>
                    <a:pt x="0" y="45222"/>
                    <a:pt x="45222" y="0"/>
                    <a:pt x="101006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07486" cy="411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04041" y="660876"/>
            <a:ext cx="702289" cy="702289"/>
          </a:xfrm>
          <a:custGeom>
            <a:avLst/>
            <a:gdLst/>
            <a:ahLst/>
            <a:cxnLst/>
            <a:rect l="l" t="t" r="r" b="b"/>
            <a:pathLst>
              <a:path w="702289" h="702289">
                <a:moveTo>
                  <a:pt x="0" y="0"/>
                </a:moveTo>
                <a:lnTo>
                  <a:pt x="702289" y="0"/>
                </a:lnTo>
                <a:lnTo>
                  <a:pt x="702289" y="702289"/>
                </a:lnTo>
                <a:lnTo>
                  <a:pt x="0" y="702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2339" y="2216203"/>
            <a:ext cx="825693" cy="750630"/>
          </a:xfrm>
          <a:custGeom>
            <a:avLst/>
            <a:gdLst/>
            <a:ahLst/>
            <a:cxnLst/>
            <a:rect l="l" t="t" r="r" b="b"/>
            <a:pathLst>
              <a:path w="825693" h="750630">
                <a:moveTo>
                  <a:pt x="0" y="0"/>
                </a:moveTo>
                <a:lnTo>
                  <a:pt x="825693" y="0"/>
                </a:lnTo>
                <a:lnTo>
                  <a:pt x="825693" y="750630"/>
                </a:lnTo>
                <a:lnTo>
                  <a:pt x="0" y="750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7398" y="6221943"/>
            <a:ext cx="718932" cy="790825"/>
          </a:xfrm>
          <a:custGeom>
            <a:avLst/>
            <a:gdLst/>
            <a:ahLst/>
            <a:cxnLst/>
            <a:rect l="l" t="t" r="r" b="b"/>
            <a:pathLst>
              <a:path w="718932" h="790825">
                <a:moveTo>
                  <a:pt x="0" y="0"/>
                </a:moveTo>
                <a:lnTo>
                  <a:pt x="718932" y="0"/>
                </a:lnTo>
                <a:lnTo>
                  <a:pt x="718932" y="790825"/>
                </a:lnTo>
                <a:lnTo>
                  <a:pt x="0" y="790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7841" y="7599440"/>
            <a:ext cx="996681" cy="634252"/>
          </a:xfrm>
          <a:custGeom>
            <a:avLst/>
            <a:gdLst/>
            <a:ahLst/>
            <a:cxnLst/>
            <a:rect l="l" t="t" r="r" b="b"/>
            <a:pathLst>
              <a:path w="996681" h="634252">
                <a:moveTo>
                  <a:pt x="0" y="0"/>
                </a:moveTo>
                <a:lnTo>
                  <a:pt x="996681" y="0"/>
                </a:lnTo>
                <a:lnTo>
                  <a:pt x="996681" y="634251"/>
                </a:lnTo>
                <a:lnTo>
                  <a:pt x="0" y="634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769134" y="992356"/>
            <a:ext cx="1841582" cy="2444685"/>
            <a:chOff x="0" y="0"/>
            <a:chExt cx="379892" cy="5043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9892" cy="504304"/>
            </a:xfrm>
            <a:custGeom>
              <a:avLst/>
              <a:gdLst/>
              <a:ahLst/>
              <a:cxnLst/>
              <a:rect l="l" t="t" r="r" b="b"/>
              <a:pathLst>
                <a:path w="379892" h="504304">
                  <a:moveTo>
                    <a:pt x="0" y="0"/>
                  </a:moveTo>
                  <a:lnTo>
                    <a:pt x="379892" y="0"/>
                  </a:lnTo>
                  <a:lnTo>
                    <a:pt x="379892" y="504304"/>
                  </a:lnTo>
                  <a:lnTo>
                    <a:pt x="0" y="504304"/>
                  </a:lnTo>
                  <a:close/>
                </a:path>
              </a:pathLst>
            </a:custGeom>
            <a:solidFill>
              <a:srgbClr val="9DD1FF">
                <a:alpha val="62745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79892" cy="55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00680" y="1372206"/>
            <a:ext cx="1309010" cy="38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227" b="1">
                <a:solidFill>
                  <a:srgbClr val="FFFFFF"/>
                </a:solidFill>
                <a:latin typeface="เอฟซี ไอคอนิก Medium"/>
                <a:ea typeface="เอฟซี ไอคอนิก Medium"/>
                <a:cs typeface="เอฟซี ไอคอนิก Medium"/>
                <a:sym typeface="เอฟซี ไอคอนิก Medium"/>
              </a:rPr>
              <a:t>หน้าหลัก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31543" y="3033508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ที่มาความสำคัญ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1543" y="5606697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ผลการดำเนินงาน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31543" y="6984193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1F5684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โครงการ/กิจกรรม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3222" y="8271791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ผลสำเร็จ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31543" y="4260070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วัตถุประสงค์</a:t>
            </a:r>
          </a:p>
        </p:txBody>
      </p:sp>
      <p:sp>
        <p:nvSpPr>
          <p:cNvPr id="24" name="Freeform 24"/>
          <p:cNvSpPr/>
          <p:nvPr/>
        </p:nvSpPr>
        <p:spPr>
          <a:xfrm>
            <a:off x="1140302" y="3622617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8"/>
                </a:lnTo>
                <a:lnTo>
                  <a:pt x="0" y="666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140302" y="4846741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9"/>
                </a:lnTo>
                <a:lnTo>
                  <a:pt x="0" y="6660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5075010" y="310178"/>
            <a:ext cx="2761776" cy="2281341"/>
            <a:chOff x="0" y="0"/>
            <a:chExt cx="3682368" cy="3041788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3264797" cy="3041788"/>
              <a:chOff x="0" y="0"/>
              <a:chExt cx="812800" cy="75728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75728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57280">
                    <a:moveTo>
                      <a:pt x="406400" y="0"/>
                    </a:moveTo>
                    <a:cubicBezTo>
                      <a:pt x="181951" y="0"/>
                      <a:pt x="0" y="169523"/>
                      <a:pt x="0" y="378640"/>
                    </a:cubicBezTo>
                    <a:cubicBezTo>
                      <a:pt x="0" y="587757"/>
                      <a:pt x="181951" y="757280"/>
                      <a:pt x="406400" y="757280"/>
                    </a:cubicBezTo>
                    <a:cubicBezTo>
                      <a:pt x="630849" y="757280"/>
                      <a:pt x="812800" y="587757"/>
                      <a:pt x="812800" y="378640"/>
                    </a:cubicBezTo>
                    <a:cubicBezTo>
                      <a:pt x="812800" y="169523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684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23370"/>
                <a:ext cx="660400" cy="662915"/>
              </a:xfrm>
              <a:prstGeom prst="rect">
                <a:avLst/>
              </a:prstGeom>
            </p:spPr>
            <p:txBody>
              <a:bodyPr lIns="25664" tIns="25664" rIns="25664" bIns="25664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>
              <a:off x="464619" y="190187"/>
              <a:ext cx="3217749" cy="2149188"/>
            </a:xfrm>
            <a:custGeom>
              <a:avLst/>
              <a:gdLst/>
              <a:ahLst/>
              <a:cxnLst/>
              <a:rect l="l" t="t" r="r" b="b"/>
              <a:pathLst>
                <a:path w="3217749" h="2149188">
                  <a:moveTo>
                    <a:pt x="0" y="0"/>
                  </a:moveTo>
                  <a:lnTo>
                    <a:pt x="3217749" y="0"/>
                  </a:lnTo>
                  <a:lnTo>
                    <a:pt x="3217749" y="2149188"/>
                  </a:lnTo>
                  <a:lnTo>
                    <a:pt x="0" y="2149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31" name="TextBox 31"/>
          <p:cNvSpPr txBox="1"/>
          <p:nvPr/>
        </p:nvSpPr>
        <p:spPr>
          <a:xfrm>
            <a:off x="3769134" y="7999490"/>
            <a:ext cx="7405620" cy="104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80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ร้อยละของความร่วมมือของบุคลากร </a:t>
            </a:r>
          </a:p>
          <a:p>
            <a:pPr algn="l">
              <a:lnSpc>
                <a:spcPts val="4200"/>
              </a:lnSpc>
            </a:pPr>
            <a:r>
              <a:rPr lang="en-US" sz="280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ไม่น้อยกว่าร้อยละ 80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769134" y="3833120"/>
            <a:ext cx="9911183" cy="1579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บุคลากรร่วมกัน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5ส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ทำความสะอาดโต๊ะทำงานและพื้นที่ส่วนกลางภายในสำนักงาน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เพื่อให้เกิดความสะดวกในการปฏิบัติงาน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สะอาด</a:t>
            </a:r>
            <a:r>
              <a:rPr lang="en-US" sz="2800" dirty="0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2800" dirty="0" err="1">
                <a:solidFill>
                  <a:srgbClr val="1F5684"/>
                </a:solidFill>
                <a:latin typeface="Prompt"/>
                <a:ea typeface="Prompt"/>
                <a:cs typeface="Prompt"/>
                <a:sym typeface="Prompt"/>
              </a:rPr>
              <a:t>และปลอดภัย</a:t>
            </a:r>
            <a:endParaRPr lang="en-US" sz="2800" dirty="0">
              <a:solidFill>
                <a:srgbClr val="1F5684"/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3769134" y="7208915"/>
            <a:ext cx="3066422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ตัวชี้วัด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978276" y="749386"/>
            <a:ext cx="5376588" cy="144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2. </a:t>
            </a:r>
            <a:r>
              <a:rPr lang="en-US" sz="8000" b="1" spc="56" dirty="0" err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โครงการ</a:t>
            </a: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610716" y="2189239"/>
            <a:ext cx="6368467" cy="124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99"/>
              </a:lnSpc>
            </a:pPr>
            <a:r>
              <a:rPr lang="en-US" sz="6999" b="1" dirty="0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“5ส </a:t>
            </a:r>
            <a:r>
              <a:rPr lang="en-US" sz="6999" b="1" dirty="0" err="1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รวมพลัง</a:t>
            </a:r>
            <a:r>
              <a:rPr lang="en-US" sz="6999" b="1" dirty="0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”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136904" y="5968036"/>
            <a:ext cx="4196587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 b="1" dirty="0" err="1">
                <a:solidFill>
                  <a:srgbClr val="0097B2"/>
                </a:solidFill>
                <a:latin typeface="Prompt Bold"/>
                <a:ea typeface="Prompt Bold"/>
                <a:cs typeface="Prompt Bold"/>
                <a:sym typeface="Prompt Bold"/>
              </a:rPr>
              <a:t>ผลความสำเร็จ</a:t>
            </a:r>
            <a:endParaRPr lang="en-US" sz="3999" b="1" dirty="0">
              <a:solidFill>
                <a:srgbClr val="0097B2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740564" y="5968036"/>
            <a:ext cx="9968324" cy="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คุณธรรมเป้าหมาย : ด้านวินัย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136904" y="6541510"/>
            <a:ext cx="4196587" cy="1800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99"/>
              </a:lnSpc>
            </a:pPr>
            <a:r>
              <a:rPr lang="en-US" sz="9999" b="1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100%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allAtOnce"/>
      <p:bldP spid="32" grpId="0" build="allAtOnce"/>
      <p:bldP spid="33" grpId="0" build="allAtOnce"/>
      <p:bldP spid="34" grpId="0" build="allAtOnce"/>
      <p:bldP spid="35" grpId="0" build="allAtOnce"/>
      <p:bldP spid="36" grpId="0"/>
      <p:bldP spid="37" grpId="0" build="allAtOnce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543" y="231543"/>
            <a:ext cx="17824914" cy="9823914"/>
            <a:chOff x="0" y="0"/>
            <a:chExt cx="4694628" cy="25873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4627" cy="2587368"/>
            </a:xfrm>
            <a:custGeom>
              <a:avLst/>
              <a:gdLst/>
              <a:ahLst/>
              <a:cxnLst/>
              <a:rect l="l" t="t" r="r" b="b"/>
              <a:pathLst>
                <a:path w="4694627" h="2587368">
                  <a:moveTo>
                    <a:pt x="26494" y="0"/>
                  </a:moveTo>
                  <a:lnTo>
                    <a:pt x="4668133" y="0"/>
                  </a:lnTo>
                  <a:cubicBezTo>
                    <a:pt x="4682766" y="0"/>
                    <a:pt x="4694627" y="11862"/>
                    <a:pt x="4694627" y="26494"/>
                  </a:cubicBezTo>
                  <a:lnTo>
                    <a:pt x="4694627" y="2560874"/>
                  </a:lnTo>
                  <a:cubicBezTo>
                    <a:pt x="4694627" y="2575506"/>
                    <a:pt x="4682766" y="2587368"/>
                    <a:pt x="4668133" y="2587368"/>
                  </a:cubicBezTo>
                  <a:lnTo>
                    <a:pt x="26494" y="2587368"/>
                  </a:lnTo>
                  <a:cubicBezTo>
                    <a:pt x="11862" y="2587368"/>
                    <a:pt x="0" y="2575506"/>
                    <a:pt x="0" y="2560874"/>
                  </a:cubicBezTo>
                  <a:lnTo>
                    <a:pt x="0" y="26494"/>
                  </a:lnTo>
                  <a:cubicBezTo>
                    <a:pt x="0" y="11862"/>
                    <a:pt x="11862" y="0"/>
                    <a:pt x="26494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94628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1543" y="231543"/>
            <a:ext cx="2447285" cy="9823914"/>
            <a:chOff x="0" y="0"/>
            <a:chExt cx="644552" cy="25873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4552" cy="2587368"/>
            </a:xfrm>
            <a:custGeom>
              <a:avLst/>
              <a:gdLst/>
              <a:ahLst/>
              <a:cxnLst/>
              <a:rect l="l" t="t" r="r" b="b"/>
              <a:pathLst>
                <a:path w="644552" h="2587368">
                  <a:moveTo>
                    <a:pt x="192972" y="0"/>
                  </a:moveTo>
                  <a:lnTo>
                    <a:pt x="451581" y="0"/>
                  </a:lnTo>
                  <a:cubicBezTo>
                    <a:pt x="502760" y="0"/>
                    <a:pt x="551843" y="20331"/>
                    <a:pt x="588032" y="56520"/>
                  </a:cubicBezTo>
                  <a:cubicBezTo>
                    <a:pt x="624222" y="92709"/>
                    <a:pt x="644552" y="141793"/>
                    <a:pt x="644552" y="192972"/>
                  </a:cubicBezTo>
                  <a:lnTo>
                    <a:pt x="644552" y="2394396"/>
                  </a:lnTo>
                  <a:cubicBezTo>
                    <a:pt x="644552" y="2445576"/>
                    <a:pt x="624222" y="2494659"/>
                    <a:pt x="588032" y="2530848"/>
                  </a:cubicBezTo>
                  <a:cubicBezTo>
                    <a:pt x="551843" y="2567037"/>
                    <a:pt x="502760" y="2587368"/>
                    <a:pt x="451581" y="2587368"/>
                  </a:cubicBezTo>
                  <a:lnTo>
                    <a:pt x="192972" y="2587368"/>
                  </a:lnTo>
                  <a:cubicBezTo>
                    <a:pt x="141793" y="2587368"/>
                    <a:pt x="92709" y="2567037"/>
                    <a:pt x="56520" y="2530848"/>
                  </a:cubicBezTo>
                  <a:cubicBezTo>
                    <a:pt x="20331" y="2494659"/>
                    <a:pt x="0" y="2445576"/>
                    <a:pt x="0" y="2394396"/>
                  </a:cubicBezTo>
                  <a:lnTo>
                    <a:pt x="0" y="192972"/>
                  </a:lnTo>
                  <a:cubicBezTo>
                    <a:pt x="0" y="141793"/>
                    <a:pt x="20331" y="92709"/>
                    <a:pt x="56520" y="56520"/>
                  </a:cubicBezTo>
                  <a:cubicBezTo>
                    <a:pt x="92709" y="20331"/>
                    <a:pt x="141793" y="0"/>
                    <a:pt x="192972" y="0"/>
                  </a:cubicBezTo>
                  <a:close/>
                </a:path>
              </a:pathLst>
            </a:custGeom>
            <a:solidFill>
              <a:srgbClr val="1F568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44552" cy="2634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1543" y="6082336"/>
            <a:ext cx="3065925" cy="1380486"/>
            <a:chOff x="0" y="0"/>
            <a:chExt cx="807486" cy="3635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7486" cy="363585"/>
            </a:xfrm>
            <a:custGeom>
              <a:avLst/>
              <a:gdLst/>
              <a:ahLst/>
              <a:cxnLst/>
              <a:rect l="l" t="t" r="r" b="b"/>
              <a:pathLst>
                <a:path w="807486" h="363585">
                  <a:moveTo>
                    <a:pt x="101006" y="0"/>
                  </a:moveTo>
                  <a:lnTo>
                    <a:pt x="706480" y="0"/>
                  </a:lnTo>
                  <a:cubicBezTo>
                    <a:pt x="762265" y="0"/>
                    <a:pt x="807486" y="45222"/>
                    <a:pt x="807486" y="101006"/>
                  </a:cubicBezTo>
                  <a:lnTo>
                    <a:pt x="807486" y="262579"/>
                  </a:lnTo>
                  <a:cubicBezTo>
                    <a:pt x="807486" y="318363"/>
                    <a:pt x="762265" y="363585"/>
                    <a:pt x="706480" y="363585"/>
                  </a:cubicBezTo>
                  <a:lnTo>
                    <a:pt x="101006" y="363585"/>
                  </a:lnTo>
                  <a:cubicBezTo>
                    <a:pt x="45222" y="363585"/>
                    <a:pt x="0" y="318363"/>
                    <a:pt x="0" y="262579"/>
                  </a:cubicBezTo>
                  <a:lnTo>
                    <a:pt x="0" y="101006"/>
                  </a:lnTo>
                  <a:cubicBezTo>
                    <a:pt x="0" y="45222"/>
                    <a:pt x="45222" y="0"/>
                    <a:pt x="101006" y="0"/>
                  </a:cubicBezTo>
                  <a:close/>
                </a:path>
              </a:pathLst>
            </a:custGeom>
            <a:solidFill>
              <a:srgbClr val="F4FA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07486" cy="411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04041" y="660876"/>
            <a:ext cx="702289" cy="702289"/>
          </a:xfrm>
          <a:custGeom>
            <a:avLst/>
            <a:gdLst/>
            <a:ahLst/>
            <a:cxnLst/>
            <a:rect l="l" t="t" r="r" b="b"/>
            <a:pathLst>
              <a:path w="702289" h="702289">
                <a:moveTo>
                  <a:pt x="0" y="0"/>
                </a:moveTo>
                <a:lnTo>
                  <a:pt x="702289" y="0"/>
                </a:lnTo>
                <a:lnTo>
                  <a:pt x="702289" y="702289"/>
                </a:lnTo>
                <a:lnTo>
                  <a:pt x="0" y="702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2339" y="2216203"/>
            <a:ext cx="825693" cy="750630"/>
          </a:xfrm>
          <a:custGeom>
            <a:avLst/>
            <a:gdLst/>
            <a:ahLst/>
            <a:cxnLst/>
            <a:rect l="l" t="t" r="r" b="b"/>
            <a:pathLst>
              <a:path w="825693" h="750630">
                <a:moveTo>
                  <a:pt x="0" y="0"/>
                </a:moveTo>
                <a:lnTo>
                  <a:pt x="825693" y="0"/>
                </a:lnTo>
                <a:lnTo>
                  <a:pt x="825693" y="750630"/>
                </a:lnTo>
                <a:lnTo>
                  <a:pt x="0" y="750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7398" y="6221943"/>
            <a:ext cx="718932" cy="790825"/>
          </a:xfrm>
          <a:custGeom>
            <a:avLst/>
            <a:gdLst/>
            <a:ahLst/>
            <a:cxnLst/>
            <a:rect l="l" t="t" r="r" b="b"/>
            <a:pathLst>
              <a:path w="718932" h="790825">
                <a:moveTo>
                  <a:pt x="0" y="0"/>
                </a:moveTo>
                <a:lnTo>
                  <a:pt x="718932" y="0"/>
                </a:lnTo>
                <a:lnTo>
                  <a:pt x="718932" y="790825"/>
                </a:lnTo>
                <a:lnTo>
                  <a:pt x="0" y="790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7841" y="7599440"/>
            <a:ext cx="996681" cy="634252"/>
          </a:xfrm>
          <a:custGeom>
            <a:avLst/>
            <a:gdLst/>
            <a:ahLst/>
            <a:cxnLst/>
            <a:rect l="l" t="t" r="r" b="b"/>
            <a:pathLst>
              <a:path w="996681" h="634252">
                <a:moveTo>
                  <a:pt x="0" y="0"/>
                </a:moveTo>
                <a:lnTo>
                  <a:pt x="996681" y="0"/>
                </a:lnTo>
                <a:lnTo>
                  <a:pt x="996681" y="634251"/>
                </a:lnTo>
                <a:lnTo>
                  <a:pt x="0" y="634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769134" y="992356"/>
            <a:ext cx="1841582" cy="2444685"/>
            <a:chOff x="0" y="0"/>
            <a:chExt cx="379892" cy="5043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9892" cy="504304"/>
            </a:xfrm>
            <a:custGeom>
              <a:avLst/>
              <a:gdLst/>
              <a:ahLst/>
              <a:cxnLst/>
              <a:rect l="l" t="t" r="r" b="b"/>
              <a:pathLst>
                <a:path w="379892" h="504304">
                  <a:moveTo>
                    <a:pt x="0" y="0"/>
                  </a:moveTo>
                  <a:lnTo>
                    <a:pt x="379892" y="0"/>
                  </a:lnTo>
                  <a:lnTo>
                    <a:pt x="379892" y="504304"/>
                  </a:lnTo>
                  <a:lnTo>
                    <a:pt x="0" y="504304"/>
                  </a:lnTo>
                  <a:close/>
                </a:path>
              </a:pathLst>
            </a:custGeom>
            <a:solidFill>
              <a:srgbClr val="9DD1FF">
                <a:alpha val="62745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79892" cy="55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140302" y="3622617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8"/>
                </a:lnTo>
                <a:lnTo>
                  <a:pt x="0" y="666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40302" y="4846741"/>
            <a:ext cx="666028" cy="666028"/>
          </a:xfrm>
          <a:custGeom>
            <a:avLst/>
            <a:gdLst/>
            <a:ahLst/>
            <a:cxnLst/>
            <a:rect l="l" t="t" r="r" b="b"/>
            <a:pathLst>
              <a:path w="666028" h="666028">
                <a:moveTo>
                  <a:pt x="0" y="0"/>
                </a:moveTo>
                <a:lnTo>
                  <a:pt x="666028" y="0"/>
                </a:lnTo>
                <a:lnTo>
                  <a:pt x="666028" y="666029"/>
                </a:lnTo>
                <a:lnTo>
                  <a:pt x="0" y="6660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5075010" y="310178"/>
            <a:ext cx="2761776" cy="2281341"/>
            <a:chOff x="0" y="0"/>
            <a:chExt cx="3682368" cy="3041788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3264797" cy="3041788"/>
              <a:chOff x="0" y="0"/>
              <a:chExt cx="812800" cy="75728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75728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57280">
                    <a:moveTo>
                      <a:pt x="406400" y="0"/>
                    </a:moveTo>
                    <a:cubicBezTo>
                      <a:pt x="181951" y="0"/>
                      <a:pt x="0" y="169523"/>
                      <a:pt x="0" y="378640"/>
                    </a:cubicBezTo>
                    <a:cubicBezTo>
                      <a:pt x="0" y="587757"/>
                      <a:pt x="181951" y="757280"/>
                      <a:pt x="406400" y="757280"/>
                    </a:cubicBezTo>
                    <a:cubicBezTo>
                      <a:pt x="630849" y="757280"/>
                      <a:pt x="812800" y="587757"/>
                      <a:pt x="812800" y="378640"/>
                    </a:cubicBezTo>
                    <a:cubicBezTo>
                      <a:pt x="812800" y="169523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684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23370"/>
                <a:ext cx="660400" cy="662915"/>
              </a:xfrm>
              <a:prstGeom prst="rect">
                <a:avLst/>
              </a:prstGeom>
            </p:spPr>
            <p:txBody>
              <a:bodyPr lIns="25664" tIns="25664" rIns="25664" bIns="25664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464619" y="190187"/>
              <a:ext cx="3217749" cy="2149188"/>
            </a:xfrm>
            <a:custGeom>
              <a:avLst/>
              <a:gdLst/>
              <a:ahLst/>
              <a:cxnLst/>
              <a:rect l="l" t="t" r="r" b="b"/>
              <a:pathLst>
                <a:path w="3217749" h="2149188">
                  <a:moveTo>
                    <a:pt x="0" y="0"/>
                  </a:moveTo>
                  <a:lnTo>
                    <a:pt x="3217749" y="0"/>
                  </a:lnTo>
                  <a:lnTo>
                    <a:pt x="3217749" y="2149188"/>
                  </a:lnTo>
                  <a:lnTo>
                    <a:pt x="0" y="2149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25" name="Freeform 25"/>
          <p:cNvSpPr/>
          <p:nvPr/>
        </p:nvSpPr>
        <p:spPr>
          <a:xfrm>
            <a:off x="4893221" y="3724223"/>
            <a:ext cx="10886149" cy="6096713"/>
          </a:xfrm>
          <a:custGeom>
            <a:avLst/>
            <a:gdLst/>
            <a:ahLst/>
            <a:cxnLst/>
            <a:rect l="l" t="t" r="r" b="b"/>
            <a:pathLst>
              <a:path w="10886149" h="6096713">
                <a:moveTo>
                  <a:pt x="0" y="0"/>
                </a:moveTo>
                <a:lnTo>
                  <a:pt x="10886149" y="0"/>
                </a:lnTo>
                <a:lnTo>
                  <a:pt x="10886149" y="6096712"/>
                </a:lnTo>
                <a:lnTo>
                  <a:pt x="0" y="609671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777" b="-777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800680" y="1372206"/>
            <a:ext cx="1309010" cy="38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</a:pPr>
            <a:r>
              <a:rPr lang="en-US" sz="2227" b="1">
                <a:solidFill>
                  <a:srgbClr val="FFFFFF"/>
                </a:solidFill>
                <a:latin typeface="เอฟซี ไอคอนิก Medium"/>
                <a:ea typeface="เอฟซี ไอคอนิก Medium"/>
                <a:cs typeface="เอฟซี ไอคอนิก Medium"/>
                <a:sym typeface="เอฟซี ไอคอนิก Medium"/>
              </a:rPr>
              <a:t>หน้าหลัก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31543" y="3033508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ที่มาความสำคัญ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31543" y="5606697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ผลการดำเนินงาน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31543" y="6984193"/>
            <a:ext cx="2447285" cy="3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1F5684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โครงการ/กิจกรรม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23222" y="8271791"/>
            <a:ext cx="2447285" cy="691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งานที่ได้รับ</a:t>
            </a:r>
          </a:p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มอบหมาย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31543" y="4260070"/>
            <a:ext cx="2447285" cy="33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8"/>
              </a:lnSpc>
            </a:pPr>
            <a:r>
              <a:rPr lang="en-US" sz="2027">
                <a:solidFill>
                  <a:srgbClr val="FFFFFF"/>
                </a:solidFill>
                <a:latin typeface="เอฟซี ไอคอนิก Thin"/>
                <a:ea typeface="เอฟซี ไอคอนิก Thin"/>
                <a:cs typeface="เอฟซี ไอคอนิก Thin"/>
                <a:sym typeface="เอฟซี ไอคอนิก Thin"/>
              </a:rPr>
              <a:t>วัตถุประสงค์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978276" y="749386"/>
            <a:ext cx="5376588" cy="1447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2. </a:t>
            </a:r>
            <a:r>
              <a:rPr lang="en-US" sz="8000" b="1" spc="56" dirty="0" err="1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โครงการ</a:t>
            </a:r>
            <a:r>
              <a:rPr lang="en-US" sz="8000" b="1" spc="56" dirty="0">
                <a:solidFill>
                  <a:srgbClr val="1F5684"/>
                </a:solidFill>
                <a:latin typeface="Prompt Bold"/>
                <a:ea typeface="Prompt Bold"/>
                <a:cs typeface="Prompt Bold"/>
                <a:sym typeface="Prompt Bold"/>
              </a:rPr>
              <a:t>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610716" y="2189239"/>
            <a:ext cx="6368467" cy="124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99"/>
              </a:lnSpc>
            </a:pPr>
            <a:r>
              <a:rPr lang="en-US" sz="6999" b="1">
                <a:solidFill>
                  <a:srgbClr val="F3CE0B"/>
                </a:solidFill>
                <a:latin typeface="Prompt Bold"/>
                <a:ea typeface="Prompt Bold"/>
                <a:cs typeface="Prompt Bold"/>
                <a:sym typeface="Prompt Bold"/>
              </a:rPr>
              <a:t>“5ส รวมพลัง”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uild="allAtOnce"/>
      <p:bldP spid="33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1899</Words>
  <Application>Microsoft Office PowerPoint</Application>
  <PresentationFormat>กำหนดเอง</PresentationFormat>
  <Paragraphs>400</Paragraphs>
  <Slides>33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9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33</vt:i4>
      </vt:variant>
    </vt:vector>
  </HeadingPairs>
  <TitlesOfParts>
    <vt:vector size="43" baseType="lpstr">
      <vt:lpstr>เอฟซี ไอคอนิก</vt:lpstr>
      <vt:lpstr>Prompt Bold</vt:lpstr>
      <vt:lpstr>Arial</vt:lpstr>
      <vt:lpstr>Garet</vt:lpstr>
      <vt:lpstr>เอฟซี ไอคอนิก Bold</vt:lpstr>
      <vt:lpstr>Calibri</vt:lpstr>
      <vt:lpstr>เอฟซี ไอคอนิก Thin</vt:lpstr>
      <vt:lpstr>Prompt</vt:lpstr>
      <vt:lpstr>เอฟซี ไอคอนิก Medium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การประเมินองค์กรคุณธรรม</dc:title>
  <cp:lastModifiedBy>DWR006 DIVITA</cp:lastModifiedBy>
  <cp:revision>5</cp:revision>
  <dcterms:created xsi:type="dcterms:W3CDTF">2006-08-16T00:00:00Z</dcterms:created>
  <dcterms:modified xsi:type="dcterms:W3CDTF">2025-05-14T06:46:54Z</dcterms:modified>
  <dc:identifier>DAGlzd0diRs</dc:identifier>
</cp:coreProperties>
</file>