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8288000" cy="10287000"/>
  <p:notesSz cx="6858000" cy="9144000"/>
  <p:embeddedFontLst>
    <p:embeddedFont>
      <p:font typeface="Akzidenz-Grotesk" panose="020B0604020202020204" charset="0"/>
      <p:regular r:id="rId20"/>
    </p:embeddedFont>
    <p:embeddedFont>
      <p:font typeface="Akzidenz-Grotesk Bold" panose="020B0604020202020204" charset="0"/>
      <p:regular r:id="rId21"/>
    </p:embeddedFont>
    <p:embeddedFont>
      <p:font typeface="Akzidenz-Grotesk Italics" panose="020B0604020202020204" charset="0"/>
      <p:regular r:id="rId22"/>
    </p:embeddedFont>
    <p:embeddedFont>
      <p:font typeface="Arimo Bold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6" d="100"/>
          <a:sy n="66" d="100"/>
        </p:scale>
        <p:origin x="101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2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43.png"/><Relationship Id="rId2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44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2" Type="http://schemas.openxmlformats.org/officeDocument/2006/relationships/image" Target="../media/image4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5" Type="http://schemas.openxmlformats.org/officeDocument/2006/relationships/image" Target="../media/image48.svg"/><Relationship Id="rId4" Type="http://schemas.openxmlformats.org/officeDocument/2006/relationships/image" Target="../media/image4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46.svg"/><Relationship Id="rId7" Type="http://schemas.openxmlformats.org/officeDocument/2006/relationships/image" Target="../media/image53.svg"/><Relationship Id="rId2" Type="http://schemas.openxmlformats.org/officeDocument/2006/relationships/image" Target="../media/image4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5" Type="http://schemas.openxmlformats.org/officeDocument/2006/relationships/image" Target="../media/image51.svg"/><Relationship Id="rId4" Type="http://schemas.openxmlformats.org/officeDocument/2006/relationships/image" Target="../media/image47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46.svg"/><Relationship Id="rId7" Type="http://schemas.openxmlformats.org/officeDocument/2006/relationships/image" Target="../media/image56.svg"/><Relationship Id="rId2" Type="http://schemas.openxmlformats.org/officeDocument/2006/relationships/image" Target="../media/image4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5" Type="http://schemas.openxmlformats.org/officeDocument/2006/relationships/image" Target="../media/image51.svg"/><Relationship Id="rId4" Type="http://schemas.openxmlformats.org/officeDocument/2006/relationships/image" Target="../media/image4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8.sv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1.svg"/><Relationship Id="rId4" Type="http://schemas.openxmlformats.org/officeDocument/2006/relationships/image" Target="../media/image6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svg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2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955" y="7612586"/>
            <a:ext cx="18243045" cy="2674414"/>
            <a:chOff x="0" y="0"/>
            <a:chExt cx="4804753" cy="7043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04752" cy="704372"/>
            </a:xfrm>
            <a:custGeom>
              <a:avLst/>
              <a:gdLst/>
              <a:ahLst/>
              <a:cxnLst/>
              <a:rect l="l" t="t" r="r" b="b"/>
              <a:pathLst>
                <a:path w="4804752" h="704372">
                  <a:moveTo>
                    <a:pt x="0" y="0"/>
                  </a:moveTo>
                  <a:lnTo>
                    <a:pt x="4804752" y="0"/>
                  </a:lnTo>
                  <a:lnTo>
                    <a:pt x="4804752" y="704372"/>
                  </a:lnTo>
                  <a:lnTo>
                    <a:pt x="0" y="704372"/>
                  </a:lnTo>
                  <a:close/>
                </a:path>
              </a:pathLst>
            </a:custGeom>
            <a:solidFill>
              <a:srgbClr val="3743A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04753" cy="742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568151" y="502796"/>
            <a:ext cx="3950526" cy="3950526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7464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-293724" y="3661513"/>
            <a:ext cx="19722269" cy="7171734"/>
          </a:xfrm>
          <a:custGeom>
            <a:avLst/>
            <a:gdLst/>
            <a:ahLst/>
            <a:cxnLst/>
            <a:rect l="l" t="t" r="r" b="b"/>
            <a:pathLst>
              <a:path w="19722269" h="7171734">
                <a:moveTo>
                  <a:pt x="19722269" y="0"/>
                </a:moveTo>
                <a:lnTo>
                  <a:pt x="0" y="0"/>
                </a:lnTo>
                <a:lnTo>
                  <a:pt x="0" y="7171735"/>
                </a:lnTo>
                <a:lnTo>
                  <a:pt x="19722269" y="7171735"/>
                </a:lnTo>
                <a:lnTo>
                  <a:pt x="19722269" y="0"/>
                </a:lnTo>
                <a:close/>
              </a:path>
            </a:pathLst>
          </a:custGeom>
          <a:blipFill>
            <a:blip>
              <a:alphaModFix amt="6999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003899" y="8176294"/>
            <a:ext cx="5564414" cy="1372923"/>
            <a:chOff x="-6532" y="-24144"/>
            <a:chExt cx="1465525" cy="36159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58993" cy="304443"/>
            </a:xfrm>
            <a:custGeom>
              <a:avLst/>
              <a:gdLst/>
              <a:ahLst/>
              <a:cxnLst/>
              <a:rect l="l" t="t" r="r" b="b"/>
              <a:pathLst>
                <a:path w="1458993" h="304443">
                  <a:moveTo>
                    <a:pt x="139756" y="0"/>
                  </a:moveTo>
                  <a:lnTo>
                    <a:pt x="1319237" y="0"/>
                  </a:lnTo>
                  <a:cubicBezTo>
                    <a:pt x="1396422" y="0"/>
                    <a:pt x="1458993" y="62571"/>
                    <a:pt x="1458993" y="139756"/>
                  </a:cubicBezTo>
                  <a:lnTo>
                    <a:pt x="1458993" y="164688"/>
                  </a:lnTo>
                  <a:cubicBezTo>
                    <a:pt x="1458993" y="241872"/>
                    <a:pt x="1396422" y="304443"/>
                    <a:pt x="1319237" y="304443"/>
                  </a:cubicBezTo>
                  <a:lnTo>
                    <a:pt x="139756" y="304443"/>
                  </a:lnTo>
                  <a:cubicBezTo>
                    <a:pt x="62571" y="304443"/>
                    <a:pt x="0" y="241872"/>
                    <a:pt x="0" y="164688"/>
                  </a:cubicBezTo>
                  <a:lnTo>
                    <a:pt x="0" y="139756"/>
                  </a:lnTo>
                  <a:cubicBezTo>
                    <a:pt x="0" y="62571"/>
                    <a:pt x="62571" y="0"/>
                    <a:pt x="139756" y="0"/>
                  </a:cubicBezTo>
                  <a:close/>
                </a:path>
              </a:pathLst>
            </a:custGeom>
            <a:solidFill>
              <a:srgbClr val="FFFFFF">
                <a:alpha val="64706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-6532" y="-24144"/>
              <a:ext cx="1458993" cy="361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85"/>
                </a:lnSpc>
              </a:pPr>
              <a:r>
                <a:rPr lang="en-US" sz="3150" b="1" dirty="0" err="1">
                  <a:solidFill>
                    <a:srgbClr val="3743A2">
                      <a:alpha val="64706"/>
                    </a:srgbClr>
                  </a:solidFill>
                  <a:latin typeface="Akzidenz-Grotesk Bold"/>
                  <a:ea typeface="Akzidenz-Grotesk Bold"/>
                  <a:cs typeface="Akzidenz-Grotesk Bold"/>
                  <a:sym typeface="Akzidenz-Grotesk Bold"/>
                </a:rPr>
                <a:t>กองยุทธศาสตร์และแผนงาน</a:t>
              </a:r>
              <a:endParaRPr lang="en-US" sz="3150" b="1" dirty="0">
                <a:solidFill>
                  <a:srgbClr val="3743A2">
                    <a:alpha val="64706"/>
                  </a:srgbClr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endParaRPr>
            </a:p>
            <a:p>
              <a:pPr algn="ctr">
                <a:lnSpc>
                  <a:spcPts val="3685"/>
                </a:lnSpc>
              </a:pPr>
              <a:r>
                <a:rPr lang="en-US" sz="3150" b="1" dirty="0" err="1">
                  <a:solidFill>
                    <a:srgbClr val="3743A2">
                      <a:alpha val="64706"/>
                    </a:srgbClr>
                  </a:solidFill>
                  <a:latin typeface="Akzidenz-Grotesk Bold"/>
                  <a:ea typeface="Akzidenz-Grotesk Bold"/>
                  <a:cs typeface="Akzidenz-Grotesk Bold"/>
                  <a:sym typeface="Akzidenz-Grotesk Bold"/>
                </a:rPr>
                <a:t>กรมทรัพยากรน้ำ</a:t>
              </a:r>
              <a:endParaRPr lang="en-US" sz="3150" b="1" dirty="0">
                <a:solidFill>
                  <a:srgbClr val="3743A2">
                    <a:alpha val="64706"/>
                  </a:srgbClr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623428" y="4240736"/>
            <a:ext cx="2837585" cy="2837585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9BDD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406174" y="-863547"/>
            <a:ext cx="4109676" cy="4109676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EC655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9715465" y="1904398"/>
            <a:ext cx="8183429" cy="7692423"/>
          </a:xfrm>
          <a:custGeom>
            <a:avLst/>
            <a:gdLst/>
            <a:ahLst/>
            <a:cxnLst/>
            <a:rect l="l" t="t" r="r" b="b"/>
            <a:pathLst>
              <a:path w="8183429" h="7692423">
                <a:moveTo>
                  <a:pt x="0" y="0"/>
                </a:moveTo>
                <a:lnTo>
                  <a:pt x="8183429" y="0"/>
                </a:lnTo>
                <a:lnTo>
                  <a:pt x="8183429" y="7692423"/>
                </a:lnTo>
                <a:lnTo>
                  <a:pt x="0" y="76924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353809" y="424263"/>
            <a:ext cx="2820062" cy="1885917"/>
          </a:xfrm>
          <a:custGeom>
            <a:avLst/>
            <a:gdLst/>
            <a:ahLst/>
            <a:cxnLst/>
            <a:rect l="l" t="t" r="r" b="b"/>
            <a:pathLst>
              <a:path w="2820062" h="1885917">
                <a:moveTo>
                  <a:pt x="0" y="0"/>
                </a:moveTo>
                <a:lnTo>
                  <a:pt x="2820062" y="0"/>
                </a:lnTo>
                <a:lnTo>
                  <a:pt x="2820062" y="1885917"/>
                </a:lnTo>
                <a:lnTo>
                  <a:pt x="0" y="18859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028700" y="1211586"/>
            <a:ext cx="1229060" cy="1737039"/>
          </a:xfrm>
          <a:custGeom>
            <a:avLst/>
            <a:gdLst/>
            <a:ahLst/>
            <a:cxnLst/>
            <a:rect l="l" t="t" r="r" b="b"/>
            <a:pathLst>
              <a:path w="1229060" h="1737039">
                <a:moveTo>
                  <a:pt x="0" y="0"/>
                </a:moveTo>
                <a:lnTo>
                  <a:pt x="1229060" y="0"/>
                </a:lnTo>
                <a:lnTo>
                  <a:pt x="1229060" y="1737039"/>
                </a:lnTo>
                <a:lnTo>
                  <a:pt x="0" y="17370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1003897" y="3017030"/>
            <a:ext cx="9166290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6500" b="1" dirty="0" err="1">
                <a:solidFill>
                  <a:srgbClr val="3743A2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การ</a:t>
            </a:r>
            <a:r>
              <a:rPr lang="th-TH" sz="6500" b="1" dirty="0">
                <a:solidFill>
                  <a:srgbClr val="3743A2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ขับเคลื่อน</a:t>
            </a:r>
            <a:endParaRPr lang="en-US" sz="6500" b="1" dirty="0">
              <a:solidFill>
                <a:srgbClr val="3743A2"/>
              </a:solidFill>
              <a:latin typeface="Akzidenz-Grotesk Bold"/>
              <a:ea typeface="Akzidenz-Grotesk Bold"/>
              <a:cs typeface="Akzidenz-Grotesk Bold"/>
              <a:sym typeface="Akzidenz-Grotesk Bold"/>
            </a:endParaRPr>
          </a:p>
          <a:p>
            <a:pPr algn="l"/>
            <a:r>
              <a:rPr lang="en-US" sz="6500" b="1" dirty="0" err="1">
                <a:solidFill>
                  <a:srgbClr val="3743A2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องค์กรคุณธรรม</a:t>
            </a:r>
            <a:r>
              <a:rPr lang="th-TH" sz="6500" b="1" dirty="0">
                <a:solidFill>
                  <a:srgbClr val="3743A2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ต้นแบบ</a:t>
            </a:r>
            <a:endParaRPr lang="en-US" sz="6500" b="1" dirty="0">
              <a:solidFill>
                <a:srgbClr val="3743A2"/>
              </a:solidFill>
              <a:latin typeface="Akzidenz-Grotesk Bold"/>
              <a:ea typeface="Akzidenz-Grotesk Bold"/>
              <a:cs typeface="Akzidenz-Grotesk Bold"/>
              <a:sym typeface="Akzidenz-Grotesk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028700" y="5180110"/>
            <a:ext cx="5984979" cy="592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95"/>
              </a:lnSpc>
            </a:pPr>
            <a:r>
              <a:rPr lang="en-US" sz="3500" b="1">
                <a:solidFill>
                  <a:srgbClr val="000000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ประจำปีงบประมาณ พ.ศ. 2569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3061534"/>
            <a:ext cx="16230600" cy="7633641"/>
            <a:chOff x="0" y="0"/>
            <a:chExt cx="4274726" cy="20105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010506"/>
            </a:xfrm>
            <a:custGeom>
              <a:avLst/>
              <a:gdLst/>
              <a:ahLst/>
              <a:cxnLst/>
              <a:rect l="l" t="t" r="r" b="b"/>
              <a:pathLst>
                <a:path w="4274726" h="2010506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986180"/>
                  </a:lnTo>
                  <a:cubicBezTo>
                    <a:pt x="4274726" y="1999615"/>
                    <a:pt x="4263834" y="2010506"/>
                    <a:pt x="4250399" y="2010506"/>
                  </a:cubicBezTo>
                  <a:lnTo>
                    <a:pt x="24327" y="2010506"/>
                  </a:lnTo>
                  <a:cubicBezTo>
                    <a:pt x="10891" y="2010506"/>
                    <a:pt x="0" y="1999615"/>
                    <a:pt x="0" y="198618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C7464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0486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802766" y="3614394"/>
            <a:ext cx="320202" cy="478712"/>
          </a:xfrm>
          <a:custGeom>
            <a:avLst/>
            <a:gdLst/>
            <a:ahLst/>
            <a:cxnLst/>
            <a:rect l="l" t="t" r="r" b="b"/>
            <a:pathLst>
              <a:path w="320202" h="478712">
                <a:moveTo>
                  <a:pt x="0" y="0"/>
                </a:moveTo>
                <a:lnTo>
                  <a:pt x="320203" y="0"/>
                </a:lnTo>
                <a:lnTo>
                  <a:pt x="320203" y="478712"/>
                </a:lnTo>
                <a:lnTo>
                  <a:pt x="0" y="47871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3251598" y="-246112"/>
            <a:ext cx="1859540" cy="185954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7464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2551627" y="-1164512"/>
            <a:ext cx="1399943" cy="3696340"/>
          </a:xfrm>
          <a:custGeom>
            <a:avLst/>
            <a:gdLst/>
            <a:ahLst/>
            <a:cxnLst/>
            <a:rect l="l" t="t" r="r" b="b"/>
            <a:pathLst>
              <a:path w="1399943" h="3696340">
                <a:moveTo>
                  <a:pt x="0" y="0"/>
                </a:moveTo>
                <a:lnTo>
                  <a:pt x="1399942" y="0"/>
                </a:lnTo>
                <a:lnTo>
                  <a:pt x="1399942" y="3696340"/>
                </a:lnTo>
                <a:lnTo>
                  <a:pt x="0" y="36963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TextBox 10"/>
          <p:cNvSpPr txBox="1"/>
          <p:nvPr/>
        </p:nvSpPr>
        <p:spPr>
          <a:xfrm>
            <a:off x="765557" y="679000"/>
            <a:ext cx="9964087" cy="1056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47"/>
              </a:lnSpc>
            </a:pPr>
            <a:r>
              <a:rPr lang="en-US" sz="6471" b="1">
                <a:solidFill>
                  <a:srgbClr val="3743A2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ผลการดำเนินงาน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280533" y="3546464"/>
            <a:ext cx="10971065" cy="519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90"/>
              </a:lnSpc>
            </a:pPr>
            <a:r>
              <a:rPr lang="en-US" sz="2707" b="1" i="1" dirty="0" err="1">
                <a:solidFill>
                  <a:srgbClr val="FFFFFF"/>
                </a:solidFill>
                <a:latin typeface="Akzidenz-Grotesk Italics"/>
                <a:ea typeface="Akzidenz-Grotesk Italics"/>
                <a:cs typeface="Akzidenz-Grotesk Italics"/>
                <a:sym typeface="Akzidenz-Grotesk Italics"/>
              </a:rPr>
              <a:t>กิจกรรมเทิดทูนสถาบันชาติ</a:t>
            </a:r>
            <a:r>
              <a:rPr lang="en-US" sz="2707" b="1" i="1" dirty="0">
                <a:solidFill>
                  <a:srgbClr val="FFFFFF"/>
                </a:solidFill>
                <a:latin typeface="Akzidenz-Grotesk Italics"/>
                <a:ea typeface="Akzidenz-Grotesk Italics"/>
                <a:cs typeface="Akzidenz-Grotesk Italics"/>
                <a:sym typeface="Akzidenz-Grotesk Italics"/>
              </a:rPr>
              <a:t> </a:t>
            </a:r>
            <a:r>
              <a:rPr lang="en-US" sz="2707" b="1" i="1" dirty="0" err="1">
                <a:solidFill>
                  <a:srgbClr val="FFFFFF"/>
                </a:solidFill>
                <a:latin typeface="Akzidenz-Grotesk Italics"/>
                <a:ea typeface="Akzidenz-Grotesk Italics"/>
                <a:cs typeface="Akzidenz-Grotesk Italics"/>
                <a:sym typeface="Akzidenz-Grotesk Italics"/>
              </a:rPr>
              <a:t>ศาสนา</a:t>
            </a:r>
            <a:r>
              <a:rPr lang="en-US" sz="2707" b="1" i="1" dirty="0">
                <a:solidFill>
                  <a:srgbClr val="FFFFFF"/>
                </a:solidFill>
                <a:latin typeface="Akzidenz-Grotesk Italics"/>
                <a:ea typeface="Akzidenz-Grotesk Italics"/>
                <a:cs typeface="Akzidenz-Grotesk Italics"/>
                <a:sym typeface="Akzidenz-Grotesk Italics"/>
              </a:rPr>
              <a:t> </a:t>
            </a:r>
            <a:r>
              <a:rPr lang="en-US" sz="2707" b="1" i="1" dirty="0" err="1">
                <a:solidFill>
                  <a:srgbClr val="FFFFFF"/>
                </a:solidFill>
                <a:latin typeface="Akzidenz-Grotesk Italics"/>
                <a:ea typeface="Akzidenz-Grotesk Italics"/>
                <a:cs typeface="Akzidenz-Grotesk Italics"/>
                <a:sym typeface="Akzidenz-Grotesk Italics"/>
              </a:rPr>
              <a:t>และพระมหากษัตริย์</a:t>
            </a:r>
            <a:endParaRPr lang="en-US" sz="2707" b="1" i="1" dirty="0">
              <a:solidFill>
                <a:srgbClr val="FFFFFF"/>
              </a:solidFill>
              <a:latin typeface="Akzidenz-Grotesk Italics"/>
              <a:ea typeface="Akzidenz-Grotesk Italics"/>
              <a:cs typeface="Akzidenz-Grotesk Italics"/>
              <a:sym typeface="Akzidenz-Grotesk Italic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280533" y="4483400"/>
            <a:ext cx="14607066" cy="316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17"/>
              </a:lnSpc>
            </a:pPr>
            <a:r>
              <a:rPr lang="en-US" sz="2226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จัดกิจกรรมและเข้าร่วมกิจกรรมเทิดทูนสถาบันชาติ ศาสนา และพระมหากษัตริย์ จำนวน 4 ครั้ง </a:t>
            </a:r>
          </a:p>
          <a:p>
            <a:pPr algn="l">
              <a:lnSpc>
                <a:spcPts val="3117"/>
              </a:lnSpc>
            </a:pPr>
            <a:r>
              <a:rPr lang="en-US" sz="2226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1. โครงการหนึ่งความดี ล้านความรัก ภูมิใจภักดิ์พระพันปีหลวง เพื่อถวายเป็นพระราชกุศลแด่สมเด็จพระนางเจ้าสิริกิติ์ </a:t>
            </a:r>
          </a:p>
          <a:p>
            <a:pPr algn="l">
              <a:lnSpc>
                <a:spcPts val="3117"/>
              </a:lnSpc>
            </a:pPr>
            <a:r>
              <a:rPr lang="en-US" sz="2226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พระบรมราชินีนาถ พระบรมราชชนนีพันปีหลวง</a:t>
            </a:r>
          </a:p>
          <a:p>
            <a:pPr algn="l">
              <a:lnSpc>
                <a:spcPts val="3117"/>
              </a:lnSpc>
            </a:pPr>
            <a:r>
              <a:rPr lang="en-US" sz="2226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2. กิจกรรมจิตอาสา กระทรวงทรัพยากรธรรมชาติและสิ่งแวดล้อม (จิตอาสา ทส.) ปฏิบัติงานร่วมกับศูนย์อำนวยความสะดวก </a:t>
            </a:r>
          </a:p>
          <a:p>
            <a:pPr algn="l">
              <a:lnSpc>
                <a:spcPts val="3117"/>
              </a:lnSpc>
            </a:pPr>
            <a:r>
              <a:rPr lang="en-US" sz="2226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ดูแลประชาชนเข้าถวายสักการะพระบรมศพ สมเด็จพระนางเจ้าสิริกิติ์พระบรมราชินีนาถ พระบรมราชชนนีพันปีหลวง </a:t>
            </a:r>
          </a:p>
          <a:p>
            <a:pPr algn="l">
              <a:lnSpc>
                <a:spcPts val="3117"/>
              </a:lnSpc>
            </a:pPr>
            <a:r>
              <a:rPr lang="en-US" sz="2226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(2 ครั้ง)</a:t>
            </a:r>
          </a:p>
          <a:p>
            <a:pPr algn="l">
              <a:lnSpc>
                <a:spcPts val="3117"/>
              </a:lnSpc>
            </a:pPr>
            <a:r>
              <a:rPr lang="en-US" sz="2226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3. กิจกรรมพิธีถวายความอาลัยเพื่อน้อมรำลึกในพระมหากรุณาธิคุณสมเด็จพระนางเจ้าสิริกิติ์ พระบรมราชินีนาถ </a:t>
            </a:r>
          </a:p>
          <a:p>
            <a:pPr algn="l">
              <a:lnSpc>
                <a:spcPts val="3117"/>
              </a:lnSpc>
              <a:spcBef>
                <a:spcPct val="0"/>
              </a:spcBef>
            </a:pPr>
            <a:r>
              <a:rPr lang="en-US" sz="2226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พระบรมราชนนีพันปีหลวง</a:t>
            </a:r>
          </a:p>
        </p:txBody>
      </p:sp>
      <p:sp>
        <p:nvSpPr>
          <p:cNvPr id="13" name="Freeform 13"/>
          <p:cNvSpPr/>
          <p:nvPr/>
        </p:nvSpPr>
        <p:spPr>
          <a:xfrm>
            <a:off x="7766065" y="7493977"/>
            <a:ext cx="7093816" cy="2578724"/>
          </a:xfrm>
          <a:custGeom>
            <a:avLst/>
            <a:gdLst/>
            <a:ahLst/>
            <a:cxnLst/>
            <a:rect l="l" t="t" r="r" b="b"/>
            <a:pathLst>
              <a:path w="7093816" h="2578724">
                <a:moveTo>
                  <a:pt x="0" y="0"/>
                </a:moveTo>
                <a:lnTo>
                  <a:pt x="7093816" y="0"/>
                </a:lnTo>
                <a:lnTo>
                  <a:pt x="7093816" y="2578724"/>
                </a:lnTo>
                <a:lnTo>
                  <a:pt x="0" y="25787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44" r="-1344" b="-5226"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4859881" y="6112492"/>
            <a:ext cx="2399419" cy="3960209"/>
            <a:chOff x="0" y="0"/>
            <a:chExt cx="3199225" cy="5280278"/>
          </a:xfrm>
        </p:grpSpPr>
        <p:sp>
          <p:nvSpPr>
            <p:cNvPr id="15" name="Freeform 15"/>
            <p:cNvSpPr/>
            <p:nvPr/>
          </p:nvSpPr>
          <p:spPr>
            <a:xfrm>
              <a:off x="35022" y="1372185"/>
              <a:ext cx="3129180" cy="3908093"/>
            </a:xfrm>
            <a:custGeom>
              <a:avLst/>
              <a:gdLst/>
              <a:ahLst/>
              <a:cxnLst/>
              <a:rect l="l" t="t" r="r" b="b"/>
              <a:pathLst>
                <a:path w="3129180" h="3908093">
                  <a:moveTo>
                    <a:pt x="0" y="0"/>
                  </a:moveTo>
                  <a:lnTo>
                    <a:pt x="3129181" y="0"/>
                  </a:lnTo>
                  <a:lnTo>
                    <a:pt x="3129181" y="3908093"/>
                  </a:lnTo>
                  <a:lnTo>
                    <a:pt x="0" y="39080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6977" b="-6977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3199225" cy="1768688"/>
            </a:xfrm>
            <a:custGeom>
              <a:avLst/>
              <a:gdLst/>
              <a:ahLst/>
              <a:cxnLst/>
              <a:rect l="l" t="t" r="r" b="b"/>
              <a:pathLst>
                <a:path w="3199225" h="1768688">
                  <a:moveTo>
                    <a:pt x="0" y="0"/>
                  </a:moveTo>
                  <a:lnTo>
                    <a:pt x="3199225" y="0"/>
                  </a:lnTo>
                  <a:lnTo>
                    <a:pt x="3199225" y="1768688"/>
                  </a:lnTo>
                  <a:lnTo>
                    <a:pt x="0" y="1768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6977" b="-6977"/>
              </a:stretch>
            </a:blipFill>
          </p:spPr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3151482"/>
            <a:ext cx="16230600" cy="7543694"/>
            <a:chOff x="0" y="0"/>
            <a:chExt cx="4274726" cy="19868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1986817"/>
            </a:xfrm>
            <a:custGeom>
              <a:avLst/>
              <a:gdLst/>
              <a:ahLst/>
              <a:cxnLst/>
              <a:rect l="l" t="t" r="r" b="b"/>
              <a:pathLst>
                <a:path w="4274726" h="198681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962490"/>
                  </a:lnTo>
                  <a:cubicBezTo>
                    <a:pt x="4274726" y="1975925"/>
                    <a:pt x="4263834" y="1986817"/>
                    <a:pt x="4250399" y="1986817"/>
                  </a:cubicBezTo>
                  <a:lnTo>
                    <a:pt x="24327" y="1986817"/>
                  </a:lnTo>
                  <a:cubicBezTo>
                    <a:pt x="10891" y="1986817"/>
                    <a:pt x="0" y="1975925"/>
                    <a:pt x="0" y="196249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EC65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024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870371" y="3749315"/>
            <a:ext cx="320202" cy="478712"/>
          </a:xfrm>
          <a:custGeom>
            <a:avLst/>
            <a:gdLst/>
            <a:ahLst/>
            <a:cxnLst/>
            <a:rect l="l" t="t" r="r" b="b"/>
            <a:pathLst>
              <a:path w="320202" h="478712">
                <a:moveTo>
                  <a:pt x="0" y="0"/>
                </a:moveTo>
                <a:lnTo>
                  <a:pt x="320203" y="0"/>
                </a:lnTo>
                <a:lnTo>
                  <a:pt x="320203" y="478713"/>
                </a:lnTo>
                <a:lnTo>
                  <a:pt x="0" y="47871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3251598" y="-246112"/>
            <a:ext cx="1859540" cy="185954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7464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2551627" y="-1164512"/>
            <a:ext cx="1399943" cy="3696340"/>
          </a:xfrm>
          <a:custGeom>
            <a:avLst/>
            <a:gdLst/>
            <a:ahLst/>
            <a:cxnLst/>
            <a:rect l="l" t="t" r="r" b="b"/>
            <a:pathLst>
              <a:path w="1399943" h="3696340">
                <a:moveTo>
                  <a:pt x="0" y="0"/>
                </a:moveTo>
                <a:lnTo>
                  <a:pt x="1399942" y="0"/>
                </a:lnTo>
                <a:lnTo>
                  <a:pt x="1399942" y="3696340"/>
                </a:lnTo>
                <a:lnTo>
                  <a:pt x="0" y="36963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TextBox 10"/>
          <p:cNvSpPr txBox="1"/>
          <p:nvPr/>
        </p:nvSpPr>
        <p:spPr>
          <a:xfrm>
            <a:off x="765557" y="679000"/>
            <a:ext cx="9964087" cy="1056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47"/>
              </a:lnSpc>
            </a:pPr>
            <a:r>
              <a:rPr lang="en-US" sz="6471" b="1">
                <a:solidFill>
                  <a:srgbClr val="3743A2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ผลการดำเนินงาน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348138" y="3715767"/>
            <a:ext cx="10903460" cy="511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90"/>
              </a:lnSpc>
            </a:pPr>
            <a:r>
              <a:rPr lang="en-US" sz="2707" b="1" i="1" dirty="0" err="1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กิจกรรมสืบสานวันสำคัญทางพระพุทธศาสนา</a:t>
            </a:r>
            <a:r>
              <a:rPr lang="en-US" sz="2707" b="1" i="1" dirty="0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 </a:t>
            </a:r>
            <a:r>
              <a:rPr lang="en-US" sz="2707" b="1" i="1" dirty="0" err="1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หรือวัฒนธรรมประเพณีไทย</a:t>
            </a:r>
            <a:endParaRPr lang="en-US" sz="2707" b="1" i="1" dirty="0">
              <a:solidFill>
                <a:srgbClr val="000000"/>
              </a:solidFill>
              <a:latin typeface="Akzidenz-Grotesk"/>
              <a:ea typeface="Akzidenz-Grotesk"/>
              <a:cs typeface="Akzidenz-Grotesk"/>
              <a:sym typeface="Akzidenz-Grotesk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348138" y="4528374"/>
            <a:ext cx="13986532" cy="2772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17"/>
              </a:lnSpc>
            </a:pPr>
            <a:r>
              <a:rPr lang="en-US" sz="2226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จัดกิจกรรมและเข้าร่วมกิจกรรมสืบสานวันสำคัญทางพระพุทธศาสนา หรือวัฒนธรรมประเพณีไทย จำนวน 6 ครั้ง </a:t>
            </a:r>
          </a:p>
          <a:p>
            <a:pPr algn="just">
              <a:lnSpc>
                <a:spcPts val="3117"/>
              </a:lnSpc>
            </a:pPr>
            <a:r>
              <a:rPr lang="en-US" sz="2226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1. กิจกรรม ทำบุญตักบาตรเนื่องในวันนวมินทรมหาราช 13 ตุลาคม 2568</a:t>
            </a:r>
          </a:p>
          <a:p>
            <a:pPr algn="just">
              <a:lnSpc>
                <a:spcPts val="3117"/>
              </a:lnSpc>
            </a:pPr>
            <a:r>
              <a:rPr lang="en-US" sz="2226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2. กิจกรรม ทำบุญตักบาตรเนื่องในวันมาฆบูชา</a:t>
            </a:r>
          </a:p>
          <a:p>
            <a:pPr algn="just">
              <a:lnSpc>
                <a:spcPts val="3117"/>
              </a:lnSpc>
            </a:pPr>
            <a:r>
              <a:rPr lang="en-US" sz="2226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3. กิจกรรม ทำบุญตักบาตรเนื่องในวันสงกรานต์</a:t>
            </a:r>
          </a:p>
          <a:p>
            <a:pPr algn="just">
              <a:lnSpc>
                <a:spcPts val="3117"/>
              </a:lnSpc>
            </a:pPr>
            <a:r>
              <a:rPr lang="en-US" sz="2226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4. กิจกรรม สรงน้ำพระ และรดน้ำขอพร</a:t>
            </a:r>
          </a:p>
          <a:p>
            <a:pPr algn="just">
              <a:lnSpc>
                <a:spcPts val="3117"/>
              </a:lnSpc>
            </a:pPr>
            <a:r>
              <a:rPr lang="en-US" sz="2226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5. กิจกรรม แต่งผ้าไทย ผ้าพื้นเมืองทุกวันศุกร์</a:t>
            </a:r>
          </a:p>
          <a:p>
            <a:pPr algn="l">
              <a:lnSpc>
                <a:spcPts val="3117"/>
              </a:lnSpc>
              <a:spcBef>
                <a:spcPct val="0"/>
              </a:spcBef>
            </a:pPr>
            <a:r>
              <a:rPr lang="en-US" sz="2226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6. กิจกรรม ทำบุญตักบาตรเนื่องในวันวิสาขบูชา</a:t>
            </a:r>
          </a:p>
        </p:txBody>
      </p:sp>
      <p:sp>
        <p:nvSpPr>
          <p:cNvPr id="13" name="Freeform 13"/>
          <p:cNvSpPr/>
          <p:nvPr/>
        </p:nvSpPr>
        <p:spPr>
          <a:xfrm>
            <a:off x="8563310" y="6485170"/>
            <a:ext cx="8398283" cy="3924798"/>
          </a:xfrm>
          <a:custGeom>
            <a:avLst/>
            <a:gdLst/>
            <a:ahLst/>
            <a:cxnLst/>
            <a:rect l="l" t="t" r="r" b="b"/>
            <a:pathLst>
              <a:path w="8398283" h="3924798">
                <a:moveTo>
                  <a:pt x="0" y="0"/>
                </a:moveTo>
                <a:lnTo>
                  <a:pt x="8398283" y="0"/>
                </a:lnTo>
                <a:lnTo>
                  <a:pt x="8398283" y="3924798"/>
                </a:lnTo>
                <a:lnTo>
                  <a:pt x="0" y="39247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734" t="-34799" r="-4789" b="-27147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076755" y="7514383"/>
            <a:ext cx="4334155" cy="2834101"/>
          </a:xfrm>
          <a:custGeom>
            <a:avLst/>
            <a:gdLst/>
            <a:ahLst/>
            <a:cxnLst/>
            <a:rect l="l" t="t" r="r" b="b"/>
            <a:pathLst>
              <a:path w="4334155" h="2834101">
                <a:moveTo>
                  <a:pt x="0" y="0"/>
                </a:moveTo>
                <a:lnTo>
                  <a:pt x="4334155" y="0"/>
                </a:lnTo>
                <a:lnTo>
                  <a:pt x="4334155" y="2834101"/>
                </a:lnTo>
                <a:lnTo>
                  <a:pt x="0" y="28341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532" t="-37749" r="-19593" b="-18382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58091" y="7452899"/>
            <a:ext cx="2568629" cy="2957069"/>
          </a:xfrm>
          <a:custGeom>
            <a:avLst/>
            <a:gdLst/>
            <a:ahLst/>
            <a:cxnLst/>
            <a:rect l="l" t="t" r="r" b="b"/>
            <a:pathLst>
              <a:path w="2568629" h="2957069">
                <a:moveTo>
                  <a:pt x="0" y="0"/>
                </a:moveTo>
                <a:lnTo>
                  <a:pt x="2568628" y="0"/>
                </a:lnTo>
                <a:lnTo>
                  <a:pt x="2568628" y="2957069"/>
                </a:lnTo>
                <a:lnTo>
                  <a:pt x="0" y="29570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2647" r="-7257" b="-11577"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79648" y="5143500"/>
            <a:ext cx="320202" cy="478712"/>
          </a:xfrm>
          <a:custGeom>
            <a:avLst/>
            <a:gdLst/>
            <a:ahLst/>
            <a:cxnLst/>
            <a:rect l="l" t="t" r="r" b="b"/>
            <a:pathLst>
              <a:path w="320202" h="478712">
                <a:moveTo>
                  <a:pt x="0" y="0"/>
                </a:moveTo>
                <a:lnTo>
                  <a:pt x="320202" y="0"/>
                </a:lnTo>
                <a:lnTo>
                  <a:pt x="320202" y="478712"/>
                </a:lnTo>
                <a:lnTo>
                  <a:pt x="0" y="47871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251598" y="-246112"/>
            <a:ext cx="1859540" cy="185954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7464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2551627" y="-1164512"/>
            <a:ext cx="1399943" cy="3696340"/>
          </a:xfrm>
          <a:custGeom>
            <a:avLst/>
            <a:gdLst/>
            <a:ahLst/>
            <a:cxnLst/>
            <a:rect l="l" t="t" r="r" b="b"/>
            <a:pathLst>
              <a:path w="1399943" h="3696340">
                <a:moveTo>
                  <a:pt x="0" y="0"/>
                </a:moveTo>
                <a:lnTo>
                  <a:pt x="1399942" y="0"/>
                </a:lnTo>
                <a:lnTo>
                  <a:pt x="1399942" y="3696340"/>
                </a:lnTo>
                <a:lnTo>
                  <a:pt x="0" y="36963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7" name="Group 7"/>
          <p:cNvGrpSpPr/>
          <p:nvPr/>
        </p:nvGrpSpPr>
        <p:grpSpPr>
          <a:xfrm>
            <a:off x="766084" y="3241429"/>
            <a:ext cx="16728676" cy="7453746"/>
            <a:chOff x="0" y="0"/>
            <a:chExt cx="4405906" cy="196312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405906" cy="1963127"/>
            </a:xfrm>
            <a:custGeom>
              <a:avLst/>
              <a:gdLst/>
              <a:ahLst/>
              <a:cxnLst/>
              <a:rect l="l" t="t" r="r" b="b"/>
              <a:pathLst>
                <a:path w="4405906" h="1963127">
                  <a:moveTo>
                    <a:pt x="23602" y="0"/>
                  </a:moveTo>
                  <a:lnTo>
                    <a:pt x="4382304" y="0"/>
                  </a:lnTo>
                  <a:cubicBezTo>
                    <a:pt x="4388564" y="0"/>
                    <a:pt x="4394567" y="2487"/>
                    <a:pt x="4398993" y="6913"/>
                  </a:cubicBezTo>
                  <a:cubicBezTo>
                    <a:pt x="4403420" y="11339"/>
                    <a:pt x="4405906" y="17343"/>
                    <a:pt x="4405906" y="23602"/>
                  </a:cubicBezTo>
                  <a:lnTo>
                    <a:pt x="4405906" y="1939524"/>
                  </a:lnTo>
                  <a:cubicBezTo>
                    <a:pt x="4405906" y="1945784"/>
                    <a:pt x="4403420" y="1951787"/>
                    <a:pt x="4398993" y="1956214"/>
                  </a:cubicBezTo>
                  <a:cubicBezTo>
                    <a:pt x="4394567" y="1960640"/>
                    <a:pt x="4388564" y="1963127"/>
                    <a:pt x="4382304" y="1963127"/>
                  </a:cubicBezTo>
                  <a:lnTo>
                    <a:pt x="23602" y="1963127"/>
                  </a:lnTo>
                  <a:cubicBezTo>
                    <a:pt x="10567" y="1963127"/>
                    <a:pt x="0" y="1952560"/>
                    <a:pt x="0" y="1939524"/>
                  </a:cubicBezTo>
                  <a:lnTo>
                    <a:pt x="0" y="23602"/>
                  </a:lnTo>
                  <a:cubicBezTo>
                    <a:pt x="0" y="17343"/>
                    <a:pt x="2487" y="11339"/>
                    <a:pt x="6913" y="6913"/>
                  </a:cubicBezTo>
                  <a:cubicBezTo>
                    <a:pt x="11339" y="2487"/>
                    <a:pt x="17343" y="0"/>
                    <a:pt x="23602" y="0"/>
                  </a:cubicBezTo>
                  <a:close/>
                </a:path>
              </a:pathLst>
            </a:custGeom>
            <a:solidFill>
              <a:srgbClr val="3743A2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405906" cy="20012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765557" y="679000"/>
            <a:ext cx="9964087" cy="1056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47"/>
              </a:lnSpc>
            </a:pPr>
            <a:r>
              <a:rPr lang="en-US" sz="6471" b="1">
                <a:solidFill>
                  <a:srgbClr val="3743A2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ผลการดำเนินงาน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851014" y="3714439"/>
            <a:ext cx="15437424" cy="465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00" b="1" i="1" dirty="0" err="1">
                <a:solidFill>
                  <a:srgbClr val="FFFFFF"/>
                </a:solidFill>
                <a:latin typeface="Akzidenz-Grotesk Italics"/>
                <a:ea typeface="Akzidenz-Grotesk Italics"/>
                <a:cs typeface="Akzidenz-Grotesk Italics"/>
                <a:sym typeface="Akzidenz-Grotesk Italics"/>
              </a:rPr>
              <a:t>การยกย่องเชิดชูเกียรติบุคคล</a:t>
            </a:r>
            <a:r>
              <a:rPr lang="en-US" sz="2400" b="1" i="1" dirty="0">
                <a:solidFill>
                  <a:srgbClr val="FFFFFF"/>
                </a:solidFill>
                <a:latin typeface="Akzidenz-Grotesk Italics"/>
                <a:ea typeface="Akzidenz-Grotesk Italics"/>
                <a:cs typeface="Akzidenz-Grotesk Italics"/>
                <a:sym typeface="Akzidenz-Grotesk Italics"/>
              </a:rPr>
              <a:t>/หน่วยงานภายในกองยุทธศาสตร์และแผนงานที่มีคุณธรรมหรือทำความดีจนเป็นแบบอย่าง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851014" y="4558716"/>
            <a:ext cx="13806637" cy="824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17"/>
              </a:lnSpc>
            </a:pPr>
            <a:r>
              <a:rPr lang="en-US" sz="2226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จัดกิจกรรมยกย่องเชิดชูเกียรติบุคลากรและหน่วยงานที่มีคุณธรรมหรือทำความดีจนเป็นแบบอย่าง </a:t>
            </a:r>
          </a:p>
          <a:p>
            <a:pPr algn="just">
              <a:lnSpc>
                <a:spcPts val="3117"/>
              </a:lnSpc>
              <a:spcBef>
                <a:spcPct val="0"/>
              </a:spcBef>
            </a:pPr>
            <a:r>
              <a:rPr lang="en-US" sz="2226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“The Guiding Star ดาวคุณธรรม กยผ. 2569” จำนวน 1 คน และ 1 หน่วยงาน</a:t>
            </a:r>
          </a:p>
        </p:txBody>
      </p:sp>
      <p:sp>
        <p:nvSpPr>
          <p:cNvPr id="13" name="Freeform 13"/>
          <p:cNvSpPr/>
          <p:nvPr/>
        </p:nvSpPr>
        <p:spPr>
          <a:xfrm>
            <a:off x="1339749" y="3761364"/>
            <a:ext cx="320202" cy="478712"/>
          </a:xfrm>
          <a:custGeom>
            <a:avLst/>
            <a:gdLst/>
            <a:ahLst/>
            <a:cxnLst/>
            <a:rect l="l" t="t" r="r" b="b"/>
            <a:pathLst>
              <a:path w="320202" h="478712">
                <a:moveTo>
                  <a:pt x="0" y="0"/>
                </a:moveTo>
                <a:lnTo>
                  <a:pt x="320202" y="0"/>
                </a:lnTo>
                <a:lnTo>
                  <a:pt x="320202" y="478712"/>
                </a:lnTo>
                <a:lnTo>
                  <a:pt x="0" y="47871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220027" y="6296337"/>
            <a:ext cx="3689929" cy="2610625"/>
          </a:xfrm>
          <a:custGeom>
            <a:avLst/>
            <a:gdLst/>
            <a:ahLst/>
            <a:cxnLst/>
            <a:rect l="l" t="t" r="r" b="b"/>
            <a:pathLst>
              <a:path w="3689929" h="2610625">
                <a:moveTo>
                  <a:pt x="0" y="0"/>
                </a:moveTo>
                <a:lnTo>
                  <a:pt x="3689929" y="0"/>
                </a:lnTo>
                <a:lnTo>
                  <a:pt x="3689929" y="2610625"/>
                </a:lnTo>
                <a:lnTo>
                  <a:pt x="0" y="26106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38100" cap="rnd">
            <a:solidFill>
              <a:srgbClr val="D9D9D9"/>
            </a:solidFill>
            <a:prstDash val="solid"/>
            <a:round/>
          </a:ln>
        </p:spPr>
      </p:sp>
      <p:sp>
        <p:nvSpPr>
          <p:cNvPr id="15" name="Freeform 15"/>
          <p:cNvSpPr/>
          <p:nvPr/>
        </p:nvSpPr>
        <p:spPr>
          <a:xfrm>
            <a:off x="5135913" y="6296337"/>
            <a:ext cx="3742473" cy="2647799"/>
          </a:xfrm>
          <a:custGeom>
            <a:avLst/>
            <a:gdLst/>
            <a:ahLst/>
            <a:cxnLst/>
            <a:rect l="l" t="t" r="r" b="b"/>
            <a:pathLst>
              <a:path w="3742473" h="2647799">
                <a:moveTo>
                  <a:pt x="0" y="0"/>
                </a:moveTo>
                <a:lnTo>
                  <a:pt x="3742473" y="0"/>
                </a:lnTo>
                <a:lnTo>
                  <a:pt x="3742473" y="2647799"/>
                </a:lnTo>
                <a:lnTo>
                  <a:pt x="0" y="26477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38100" cap="rnd">
            <a:solidFill>
              <a:srgbClr val="D9D9D9"/>
            </a:solidFill>
            <a:prstDash val="solid"/>
            <a:round/>
          </a:ln>
        </p:spPr>
      </p:sp>
      <p:sp>
        <p:nvSpPr>
          <p:cNvPr id="16" name="Freeform 16"/>
          <p:cNvSpPr/>
          <p:nvPr/>
        </p:nvSpPr>
        <p:spPr>
          <a:xfrm>
            <a:off x="13251598" y="6732963"/>
            <a:ext cx="3061970" cy="2173999"/>
          </a:xfrm>
          <a:custGeom>
            <a:avLst/>
            <a:gdLst/>
            <a:ahLst/>
            <a:cxnLst/>
            <a:rect l="l" t="t" r="r" b="b"/>
            <a:pathLst>
              <a:path w="3061970" h="2173999">
                <a:moveTo>
                  <a:pt x="0" y="0"/>
                </a:moveTo>
                <a:lnTo>
                  <a:pt x="3061970" y="0"/>
                </a:lnTo>
                <a:lnTo>
                  <a:pt x="3061970" y="2173999"/>
                </a:lnTo>
                <a:lnTo>
                  <a:pt x="0" y="21739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w="38100" cap="rnd">
            <a:solidFill>
              <a:srgbClr val="D9D9D9"/>
            </a:solidFill>
            <a:prstDash val="solid"/>
            <a:round/>
          </a:ln>
        </p:spPr>
      </p:sp>
      <p:sp>
        <p:nvSpPr>
          <p:cNvPr id="17" name="Freeform 17"/>
          <p:cNvSpPr/>
          <p:nvPr/>
        </p:nvSpPr>
        <p:spPr>
          <a:xfrm>
            <a:off x="1787730" y="6810386"/>
            <a:ext cx="3005283" cy="2133751"/>
          </a:xfrm>
          <a:custGeom>
            <a:avLst/>
            <a:gdLst/>
            <a:ahLst/>
            <a:cxnLst/>
            <a:rect l="l" t="t" r="r" b="b"/>
            <a:pathLst>
              <a:path w="3005283" h="2133751">
                <a:moveTo>
                  <a:pt x="0" y="0"/>
                </a:moveTo>
                <a:lnTo>
                  <a:pt x="3005283" y="0"/>
                </a:lnTo>
                <a:lnTo>
                  <a:pt x="3005283" y="2133750"/>
                </a:lnTo>
                <a:lnTo>
                  <a:pt x="0" y="21337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w="38100" cap="rnd">
            <a:solidFill>
              <a:srgbClr val="D9D9D9"/>
            </a:solidFill>
            <a:prstDash val="solid"/>
            <a:round/>
          </a:ln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3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009247" y="848805"/>
            <a:ext cx="7608259" cy="6172200"/>
          </a:xfrm>
          <a:custGeom>
            <a:avLst/>
            <a:gdLst/>
            <a:ahLst/>
            <a:cxnLst/>
            <a:rect l="l" t="t" r="r" b="b"/>
            <a:pathLst>
              <a:path w="7608259" h="6172200">
                <a:moveTo>
                  <a:pt x="0" y="0"/>
                </a:moveTo>
                <a:lnTo>
                  <a:pt x="7608259" y="0"/>
                </a:lnTo>
                <a:lnTo>
                  <a:pt x="7608259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42396" y="6112400"/>
            <a:ext cx="11185189" cy="3426870"/>
            <a:chOff x="0" y="0"/>
            <a:chExt cx="2945893" cy="9025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45893" cy="902550"/>
            </a:xfrm>
            <a:custGeom>
              <a:avLst/>
              <a:gdLst/>
              <a:ahLst/>
              <a:cxnLst/>
              <a:rect l="l" t="t" r="r" b="b"/>
              <a:pathLst>
                <a:path w="2945893" h="902550">
                  <a:moveTo>
                    <a:pt x="35300" y="0"/>
                  </a:moveTo>
                  <a:lnTo>
                    <a:pt x="2910593" y="0"/>
                  </a:lnTo>
                  <a:cubicBezTo>
                    <a:pt x="2919955" y="0"/>
                    <a:pt x="2928934" y="3719"/>
                    <a:pt x="2935554" y="10339"/>
                  </a:cubicBezTo>
                  <a:cubicBezTo>
                    <a:pt x="2942174" y="16959"/>
                    <a:pt x="2945893" y="25938"/>
                    <a:pt x="2945893" y="35300"/>
                  </a:cubicBezTo>
                  <a:lnTo>
                    <a:pt x="2945893" y="867250"/>
                  </a:lnTo>
                  <a:cubicBezTo>
                    <a:pt x="2945893" y="876612"/>
                    <a:pt x="2942174" y="885591"/>
                    <a:pt x="2935554" y="892211"/>
                  </a:cubicBezTo>
                  <a:cubicBezTo>
                    <a:pt x="2928934" y="898831"/>
                    <a:pt x="2919955" y="902550"/>
                    <a:pt x="2910593" y="902550"/>
                  </a:cubicBezTo>
                  <a:lnTo>
                    <a:pt x="35300" y="902550"/>
                  </a:lnTo>
                  <a:cubicBezTo>
                    <a:pt x="25938" y="902550"/>
                    <a:pt x="16959" y="898831"/>
                    <a:pt x="10339" y="892211"/>
                  </a:cubicBezTo>
                  <a:cubicBezTo>
                    <a:pt x="3719" y="885591"/>
                    <a:pt x="0" y="876612"/>
                    <a:pt x="0" y="867250"/>
                  </a:cubicBezTo>
                  <a:lnTo>
                    <a:pt x="0" y="35300"/>
                  </a:lnTo>
                  <a:cubicBezTo>
                    <a:pt x="0" y="25938"/>
                    <a:pt x="3719" y="16959"/>
                    <a:pt x="10339" y="10339"/>
                  </a:cubicBezTo>
                  <a:cubicBezTo>
                    <a:pt x="16959" y="3719"/>
                    <a:pt x="25938" y="0"/>
                    <a:pt x="35300" y="0"/>
                  </a:cubicBezTo>
                  <a:close/>
                </a:path>
              </a:pathLst>
            </a:custGeom>
            <a:solidFill>
              <a:srgbClr val="EEC65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945893" cy="940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216624" y="7205572"/>
            <a:ext cx="9370619" cy="1154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39"/>
              </a:lnSpc>
            </a:pPr>
            <a:r>
              <a:rPr lang="en-US" sz="6999" b="1">
                <a:solidFill>
                  <a:srgbClr val="3743A2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ผลการประเมิน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9144000" y="7291297"/>
            <a:ext cx="1730494" cy="862381"/>
            <a:chOff x="0" y="0"/>
            <a:chExt cx="2307326" cy="114984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69109" cy="1149842"/>
            </a:xfrm>
            <a:custGeom>
              <a:avLst/>
              <a:gdLst/>
              <a:ahLst/>
              <a:cxnLst/>
              <a:rect l="l" t="t" r="r" b="b"/>
              <a:pathLst>
                <a:path w="769109" h="1149842">
                  <a:moveTo>
                    <a:pt x="0" y="0"/>
                  </a:moveTo>
                  <a:lnTo>
                    <a:pt x="769109" y="0"/>
                  </a:lnTo>
                  <a:lnTo>
                    <a:pt x="769109" y="1149842"/>
                  </a:lnTo>
                  <a:lnTo>
                    <a:pt x="0" y="11498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769109" y="0"/>
              <a:ext cx="769109" cy="1149842"/>
            </a:xfrm>
            <a:custGeom>
              <a:avLst/>
              <a:gdLst/>
              <a:ahLst/>
              <a:cxnLst/>
              <a:rect l="l" t="t" r="r" b="b"/>
              <a:pathLst>
                <a:path w="769109" h="1149842">
                  <a:moveTo>
                    <a:pt x="0" y="0"/>
                  </a:moveTo>
                  <a:lnTo>
                    <a:pt x="769108" y="0"/>
                  </a:lnTo>
                  <a:lnTo>
                    <a:pt x="769108" y="1149842"/>
                  </a:lnTo>
                  <a:lnTo>
                    <a:pt x="0" y="11498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538217" y="0"/>
              <a:ext cx="769109" cy="1149842"/>
            </a:xfrm>
            <a:custGeom>
              <a:avLst/>
              <a:gdLst/>
              <a:ahLst/>
              <a:cxnLst/>
              <a:rect l="l" t="t" r="r" b="b"/>
              <a:pathLst>
                <a:path w="769109" h="1149842">
                  <a:moveTo>
                    <a:pt x="0" y="0"/>
                  </a:moveTo>
                  <a:lnTo>
                    <a:pt x="769109" y="0"/>
                  </a:lnTo>
                  <a:lnTo>
                    <a:pt x="769109" y="1149842"/>
                  </a:lnTo>
                  <a:lnTo>
                    <a:pt x="0" y="11498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1742396" y="4304322"/>
            <a:ext cx="3678800" cy="2460197"/>
          </a:xfrm>
          <a:custGeom>
            <a:avLst/>
            <a:gdLst/>
            <a:ahLst/>
            <a:cxnLst/>
            <a:rect l="l" t="t" r="r" b="b"/>
            <a:pathLst>
              <a:path w="3678800" h="2460197">
                <a:moveTo>
                  <a:pt x="0" y="0"/>
                </a:moveTo>
                <a:lnTo>
                  <a:pt x="3678800" y="0"/>
                </a:lnTo>
                <a:lnTo>
                  <a:pt x="3678800" y="2460197"/>
                </a:lnTo>
                <a:lnTo>
                  <a:pt x="0" y="24601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1329038" y="4587294"/>
            <a:ext cx="6102537" cy="2620403"/>
          </a:xfrm>
          <a:custGeom>
            <a:avLst/>
            <a:gdLst/>
            <a:ahLst/>
            <a:cxnLst/>
            <a:rect l="l" t="t" r="r" b="b"/>
            <a:pathLst>
              <a:path w="6102537" h="2620403">
                <a:moveTo>
                  <a:pt x="0" y="0"/>
                </a:moveTo>
                <a:lnTo>
                  <a:pt x="6102536" y="0"/>
                </a:lnTo>
                <a:lnTo>
                  <a:pt x="6102536" y="2620403"/>
                </a:lnTo>
                <a:lnTo>
                  <a:pt x="0" y="262040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r="-31992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2699276" y="5047750"/>
            <a:ext cx="16630547" cy="0"/>
          </a:xfrm>
          <a:prstGeom prst="line">
            <a:avLst/>
          </a:prstGeom>
          <a:ln w="47625" cap="flat">
            <a:solidFill>
              <a:srgbClr val="3743A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2699276" y="7074173"/>
            <a:ext cx="16630547" cy="0"/>
          </a:xfrm>
          <a:prstGeom prst="line">
            <a:avLst/>
          </a:prstGeom>
          <a:ln w="47625" cap="flat">
            <a:solidFill>
              <a:srgbClr val="3743A2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" name="Group 5"/>
          <p:cNvGrpSpPr/>
          <p:nvPr/>
        </p:nvGrpSpPr>
        <p:grpSpPr>
          <a:xfrm>
            <a:off x="36279" y="0"/>
            <a:ext cx="18251721" cy="2092423"/>
            <a:chOff x="0" y="0"/>
            <a:chExt cx="4807038" cy="55109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07038" cy="551091"/>
            </a:xfrm>
            <a:custGeom>
              <a:avLst/>
              <a:gdLst/>
              <a:ahLst/>
              <a:cxnLst/>
              <a:rect l="l" t="t" r="r" b="b"/>
              <a:pathLst>
                <a:path w="4807038" h="551091">
                  <a:moveTo>
                    <a:pt x="0" y="0"/>
                  </a:moveTo>
                  <a:lnTo>
                    <a:pt x="4807038" y="0"/>
                  </a:lnTo>
                  <a:lnTo>
                    <a:pt x="4807038" y="551091"/>
                  </a:lnTo>
                  <a:lnTo>
                    <a:pt x="0" y="551091"/>
                  </a:lnTo>
                  <a:close/>
                </a:path>
              </a:pathLst>
            </a:custGeom>
            <a:solidFill>
              <a:srgbClr val="EEC65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07038" cy="5891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532492" y="2991419"/>
            <a:ext cx="1077983" cy="1395448"/>
          </a:xfrm>
          <a:custGeom>
            <a:avLst/>
            <a:gdLst/>
            <a:ahLst/>
            <a:cxnLst/>
            <a:rect l="l" t="t" r="r" b="b"/>
            <a:pathLst>
              <a:path w="1077983" h="1395448">
                <a:moveTo>
                  <a:pt x="0" y="0"/>
                </a:moveTo>
                <a:lnTo>
                  <a:pt x="1077983" y="0"/>
                </a:lnTo>
                <a:lnTo>
                  <a:pt x="1077983" y="1395447"/>
                </a:lnTo>
                <a:lnTo>
                  <a:pt x="0" y="139544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532492" y="5143500"/>
            <a:ext cx="1077983" cy="1395448"/>
          </a:xfrm>
          <a:custGeom>
            <a:avLst/>
            <a:gdLst/>
            <a:ahLst/>
            <a:cxnLst/>
            <a:rect l="l" t="t" r="r" b="b"/>
            <a:pathLst>
              <a:path w="1077983" h="1395448">
                <a:moveTo>
                  <a:pt x="0" y="0"/>
                </a:moveTo>
                <a:lnTo>
                  <a:pt x="1077983" y="0"/>
                </a:lnTo>
                <a:lnTo>
                  <a:pt x="1077983" y="1395448"/>
                </a:lnTo>
                <a:lnTo>
                  <a:pt x="0" y="13954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532492" y="7323152"/>
            <a:ext cx="1077983" cy="1395448"/>
          </a:xfrm>
          <a:custGeom>
            <a:avLst/>
            <a:gdLst/>
            <a:ahLst/>
            <a:cxnLst/>
            <a:rect l="l" t="t" r="r" b="b"/>
            <a:pathLst>
              <a:path w="1077983" h="1395448">
                <a:moveTo>
                  <a:pt x="0" y="0"/>
                </a:moveTo>
                <a:lnTo>
                  <a:pt x="1077983" y="0"/>
                </a:lnTo>
                <a:lnTo>
                  <a:pt x="1077983" y="1395448"/>
                </a:lnTo>
                <a:lnTo>
                  <a:pt x="0" y="13954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67941" y="330121"/>
            <a:ext cx="2464491" cy="1608080"/>
          </a:xfrm>
          <a:custGeom>
            <a:avLst/>
            <a:gdLst/>
            <a:ahLst/>
            <a:cxnLst/>
            <a:rect l="l" t="t" r="r" b="b"/>
            <a:pathLst>
              <a:path w="2464491" h="1608080">
                <a:moveTo>
                  <a:pt x="0" y="0"/>
                </a:moveTo>
                <a:lnTo>
                  <a:pt x="2464491" y="0"/>
                </a:lnTo>
                <a:lnTo>
                  <a:pt x="2464491" y="1608080"/>
                </a:lnTo>
                <a:lnTo>
                  <a:pt x="0" y="160808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28700" y="5480006"/>
            <a:ext cx="897160" cy="983189"/>
          </a:xfrm>
          <a:custGeom>
            <a:avLst/>
            <a:gdLst/>
            <a:ahLst/>
            <a:cxnLst/>
            <a:rect l="l" t="t" r="r" b="b"/>
            <a:pathLst>
              <a:path w="897160" h="983189">
                <a:moveTo>
                  <a:pt x="0" y="0"/>
                </a:moveTo>
                <a:lnTo>
                  <a:pt x="897160" y="0"/>
                </a:lnTo>
                <a:lnTo>
                  <a:pt x="897160" y="983189"/>
                </a:lnTo>
                <a:lnTo>
                  <a:pt x="0" y="98318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28700" y="7513075"/>
            <a:ext cx="987673" cy="1015603"/>
          </a:xfrm>
          <a:custGeom>
            <a:avLst/>
            <a:gdLst/>
            <a:ahLst/>
            <a:cxnLst/>
            <a:rect l="l" t="t" r="r" b="b"/>
            <a:pathLst>
              <a:path w="987673" h="1015603">
                <a:moveTo>
                  <a:pt x="0" y="0"/>
                </a:moveTo>
                <a:lnTo>
                  <a:pt x="987673" y="0"/>
                </a:lnTo>
                <a:lnTo>
                  <a:pt x="987673" y="1015602"/>
                </a:lnTo>
                <a:lnTo>
                  <a:pt x="0" y="10156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28700" y="3431408"/>
            <a:ext cx="873999" cy="1046706"/>
          </a:xfrm>
          <a:custGeom>
            <a:avLst/>
            <a:gdLst/>
            <a:ahLst/>
            <a:cxnLst/>
            <a:rect l="l" t="t" r="r" b="b"/>
            <a:pathLst>
              <a:path w="873999" h="1046706">
                <a:moveTo>
                  <a:pt x="0" y="0"/>
                </a:moveTo>
                <a:lnTo>
                  <a:pt x="873999" y="0"/>
                </a:lnTo>
                <a:lnTo>
                  <a:pt x="873999" y="1046705"/>
                </a:lnTo>
                <a:lnTo>
                  <a:pt x="0" y="104670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854967" y="1028700"/>
            <a:ext cx="2291582" cy="2402708"/>
          </a:xfrm>
          <a:custGeom>
            <a:avLst/>
            <a:gdLst/>
            <a:ahLst/>
            <a:cxnLst/>
            <a:rect l="l" t="t" r="r" b="b"/>
            <a:pathLst>
              <a:path w="2291582" h="2402708">
                <a:moveTo>
                  <a:pt x="0" y="0"/>
                </a:moveTo>
                <a:lnTo>
                  <a:pt x="2291583" y="0"/>
                </a:lnTo>
                <a:lnTo>
                  <a:pt x="2291583" y="2402708"/>
                </a:lnTo>
                <a:lnTo>
                  <a:pt x="0" y="240270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442147" y="393516"/>
            <a:ext cx="11709828" cy="1233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59"/>
              </a:lnSpc>
              <a:spcBef>
                <a:spcPct val="0"/>
              </a:spcBef>
            </a:pPr>
            <a:r>
              <a:rPr lang="en-US" sz="6471" b="1">
                <a:solidFill>
                  <a:srgbClr val="3743A2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ผลการประเมินองค์กรคุณธรรม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307226" y="3565318"/>
            <a:ext cx="3956443" cy="497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2800" b="1" dirty="0" err="1">
                <a:solidFill>
                  <a:srgbClr val="000000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เกณฑ์การประเมินข้อที่</a:t>
            </a:r>
            <a:r>
              <a:rPr lang="en-US" sz="2800" b="1" dirty="0">
                <a:solidFill>
                  <a:srgbClr val="000000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 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561031" y="3122581"/>
            <a:ext cx="8515061" cy="1720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องค์กรมีการประกาศเจตนารมณ์ร่วมกันที่จะขับเคลื่อนองค์กรให้เป็น องค์กรคุณธรรม โดยยึดมั่นในหลักธรรมทางศาสนาหลักปรัชญาของเศรษฐกิจพอเพียง วิถีวัฒนธรรมไทย และคุณธรรม 5 ประการ พอเพียง วินัย สุจริต จิตอาสา กตัญญู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561031" y="5148383"/>
            <a:ext cx="8807391" cy="1720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องค์กรมีการกำหนดเป้าหมายจาก “ปัญหาที่อยากแก้” “ความดีที่อยากทำ” และปฏิญญาคุณธรรม (Do &amp; Don’t) ที่สอดคล้องกับหลักธรรมทางศาสนา หลักปรัชญาของเศรษฐกิจพอเพียงวิถีวัฒนธรรมไทยและคุณธรรม 5 ประการ พอเพียง วินัย สุจริต จิตอาสา กตัญญู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561031" y="7527439"/>
            <a:ext cx="8807391" cy="882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องค์กรมีการจัดทำแผนการดำเนินงาน ตามเป้าหมายที่กำหนดไว้ในข้อที่ 2 อย่างมีส่วนร่วมของบุคลากร เพื่อการพัฒนาองค์กร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307226" y="5619196"/>
            <a:ext cx="3956443" cy="497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2800" b="1" dirty="0" err="1">
                <a:solidFill>
                  <a:srgbClr val="000000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เกณฑ์การประเมินข้อที่</a:t>
            </a:r>
            <a:r>
              <a:rPr lang="en-US" sz="2800" b="1" dirty="0">
                <a:solidFill>
                  <a:srgbClr val="000000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 2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307226" y="7681393"/>
            <a:ext cx="3956443" cy="497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2800" b="1" dirty="0" err="1">
                <a:solidFill>
                  <a:srgbClr val="000000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เกณฑ์การประเมินข้อที่</a:t>
            </a:r>
            <a:r>
              <a:rPr lang="en-US" sz="2800" b="1" dirty="0">
                <a:solidFill>
                  <a:srgbClr val="000000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 3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5784242" y="1010336"/>
            <a:ext cx="2433033" cy="580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คะแนน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1329038" y="4587294"/>
            <a:ext cx="6102537" cy="2620403"/>
          </a:xfrm>
          <a:custGeom>
            <a:avLst/>
            <a:gdLst/>
            <a:ahLst/>
            <a:cxnLst/>
            <a:rect l="l" t="t" r="r" b="b"/>
            <a:pathLst>
              <a:path w="6102537" h="2620403">
                <a:moveTo>
                  <a:pt x="0" y="0"/>
                </a:moveTo>
                <a:lnTo>
                  <a:pt x="6102536" y="0"/>
                </a:lnTo>
                <a:lnTo>
                  <a:pt x="6102536" y="2620403"/>
                </a:lnTo>
                <a:lnTo>
                  <a:pt x="0" y="262040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r="-31992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2699276" y="5047750"/>
            <a:ext cx="16630547" cy="0"/>
          </a:xfrm>
          <a:prstGeom prst="line">
            <a:avLst/>
          </a:prstGeom>
          <a:ln w="47625" cap="flat">
            <a:solidFill>
              <a:srgbClr val="3743A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2699276" y="7074173"/>
            <a:ext cx="16630547" cy="0"/>
          </a:xfrm>
          <a:prstGeom prst="line">
            <a:avLst/>
          </a:prstGeom>
          <a:ln w="47625" cap="flat">
            <a:solidFill>
              <a:srgbClr val="3743A2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" name="Group 5"/>
          <p:cNvGrpSpPr/>
          <p:nvPr/>
        </p:nvGrpSpPr>
        <p:grpSpPr>
          <a:xfrm>
            <a:off x="36279" y="0"/>
            <a:ext cx="18251721" cy="2092423"/>
            <a:chOff x="0" y="0"/>
            <a:chExt cx="4807038" cy="55109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07038" cy="551091"/>
            </a:xfrm>
            <a:custGeom>
              <a:avLst/>
              <a:gdLst/>
              <a:ahLst/>
              <a:cxnLst/>
              <a:rect l="l" t="t" r="r" b="b"/>
              <a:pathLst>
                <a:path w="4807038" h="551091">
                  <a:moveTo>
                    <a:pt x="0" y="0"/>
                  </a:moveTo>
                  <a:lnTo>
                    <a:pt x="4807038" y="0"/>
                  </a:lnTo>
                  <a:lnTo>
                    <a:pt x="4807038" y="551091"/>
                  </a:lnTo>
                  <a:lnTo>
                    <a:pt x="0" y="551091"/>
                  </a:lnTo>
                  <a:close/>
                </a:path>
              </a:pathLst>
            </a:custGeom>
            <a:solidFill>
              <a:srgbClr val="EEC65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07038" cy="5891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532492" y="2991419"/>
            <a:ext cx="1077983" cy="1395448"/>
          </a:xfrm>
          <a:custGeom>
            <a:avLst/>
            <a:gdLst/>
            <a:ahLst/>
            <a:cxnLst/>
            <a:rect l="l" t="t" r="r" b="b"/>
            <a:pathLst>
              <a:path w="1077983" h="1395448">
                <a:moveTo>
                  <a:pt x="0" y="0"/>
                </a:moveTo>
                <a:lnTo>
                  <a:pt x="1077983" y="0"/>
                </a:lnTo>
                <a:lnTo>
                  <a:pt x="1077983" y="1395447"/>
                </a:lnTo>
                <a:lnTo>
                  <a:pt x="0" y="139544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532492" y="5143500"/>
            <a:ext cx="1077983" cy="1395448"/>
          </a:xfrm>
          <a:custGeom>
            <a:avLst/>
            <a:gdLst/>
            <a:ahLst/>
            <a:cxnLst/>
            <a:rect l="l" t="t" r="r" b="b"/>
            <a:pathLst>
              <a:path w="1077983" h="1395448">
                <a:moveTo>
                  <a:pt x="0" y="0"/>
                </a:moveTo>
                <a:lnTo>
                  <a:pt x="1077983" y="0"/>
                </a:lnTo>
                <a:lnTo>
                  <a:pt x="1077983" y="1395448"/>
                </a:lnTo>
                <a:lnTo>
                  <a:pt x="0" y="13954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532492" y="7323152"/>
            <a:ext cx="1077983" cy="1395448"/>
          </a:xfrm>
          <a:custGeom>
            <a:avLst/>
            <a:gdLst/>
            <a:ahLst/>
            <a:cxnLst/>
            <a:rect l="l" t="t" r="r" b="b"/>
            <a:pathLst>
              <a:path w="1077983" h="1395448">
                <a:moveTo>
                  <a:pt x="0" y="0"/>
                </a:moveTo>
                <a:lnTo>
                  <a:pt x="1077983" y="0"/>
                </a:lnTo>
                <a:lnTo>
                  <a:pt x="1077983" y="1395448"/>
                </a:lnTo>
                <a:lnTo>
                  <a:pt x="0" y="13954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67941" y="330121"/>
            <a:ext cx="2464491" cy="1608080"/>
          </a:xfrm>
          <a:custGeom>
            <a:avLst/>
            <a:gdLst/>
            <a:ahLst/>
            <a:cxnLst/>
            <a:rect l="l" t="t" r="r" b="b"/>
            <a:pathLst>
              <a:path w="2464491" h="1608080">
                <a:moveTo>
                  <a:pt x="0" y="0"/>
                </a:moveTo>
                <a:lnTo>
                  <a:pt x="2464491" y="0"/>
                </a:lnTo>
                <a:lnTo>
                  <a:pt x="2464491" y="1608080"/>
                </a:lnTo>
                <a:lnTo>
                  <a:pt x="0" y="160808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854967" y="1028700"/>
            <a:ext cx="2291582" cy="2402708"/>
          </a:xfrm>
          <a:custGeom>
            <a:avLst/>
            <a:gdLst/>
            <a:ahLst/>
            <a:cxnLst/>
            <a:rect l="l" t="t" r="r" b="b"/>
            <a:pathLst>
              <a:path w="2291582" h="2402708">
                <a:moveTo>
                  <a:pt x="0" y="0"/>
                </a:moveTo>
                <a:lnTo>
                  <a:pt x="2291583" y="0"/>
                </a:lnTo>
                <a:lnTo>
                  <a:pt x="2291583" y="2402708"/>
                </a:lnTo>
                <a:lnTo>
                  <a:pt x="0" y="240270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28700" y="3377545"/>
            <a:ext cx="1080354" cy="1080354"/>
          </a:xfrm>
          <a:custGeom>
            <a:avLst/>
            <a:gdLst/>
            <a:ahLst/>
            <a:cxnLst/>
            <a:rect l="l" t="t" r="r" b="b"/>
            <a:pathLst>
              <a:path w="1080354" h="1080354">
                <a:moveTo>
                  <a:pt x="0" y="0"/>
                </a:moveTo>
                <a:lnTo>
                  <a:pt x="1080354" y="0"/>
                </a:lnTo>
                <a:lnTo>
                  <a:pt x="1080354" y="1080354"/>
                </a:lnTo>
                <a:lnTo>
                  <a:pt x="0" y="108035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64716" y="5350521"/>
            <a:ext cx="1144338" cy="1242158"/>
          </a:xfrm>
          <a:custGeom>
            <a:avLst/>
            <a:gdLst/>
            <a:ahLst/>
            <a:cxnLst/>
            <a:rect l="l" t="t" r="r" b="b"/>
            <a:pathLst>
              <a:path w="1144338" h="1242158">
                <a:moveTo>
                  <a:pt x="0" y="0"/>
                </a:moveTo>
                <a:lnTo>
                  <a:pt x="1144338" y="0"/>
                </a:lnTo>
                <a:lnTo>
                  <a:pt x="1144338" y="1242158"/>
                </a:lnTo>
                <a:lnTo>
                  <a:pt x="0" y="124215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64716" y="7509993"/>
            <a:ext cx="1047610" cy="1047610"/>
          </a:xfrm>
          <a:custGeom>
            <a:avLst/>
            <a:gdLst/>
            <a:ahLst/>
            <a:cxnLst/>
            <a:rect l="l" t="t" r="r" b="b"/>
            <a:pathLst>
              <a:path w="1047610" h="1047610">
                <a:moveTo>
                  <a:pt x="0" y="0"/>
                </a:moveTo>
                <a:lnTo>
                  <a:pt x="1047609" y="0"/>
                </a:lnTo>
                <a:lnTo>
                  <a:pt x="1047609" y="1047610"/>
                </a:lnTo>
                <a:lnTo>
                  <a:pt x="0" y="104761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442147" y="393516"/>
            <a:ext cx="11709828" cy="1233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59"/>
              </a:lnSpc>
              <a:spcBef>
                <a:spcPct val="0"/>
              </a:spcBef>
            </a:pPr>
            <a:r>
              <a:rPr lang="en-US" sz="6471" b="1">
                <a:solidFill>
                  <a:srgbClr val="3743A2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ผลการประเมินองค์กรคุณธรรม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307226" y="3565318"/>
            <a:ext cx="3956443" cy="497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2800" b="1" dirty="0" err="1">
                <a:solidFill>
                  <a:srgbClr val="000000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เกณฑ์การประเมินข้อที่</a:t>
            </a:r>
            <a:r>
              <a:rPr lang="en-US" sz="2800" b="1" dirty="0">
                <a:solidFill>
                  <a:srgbClr val="000000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 4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539894" y="3379839"/>
            <a:ext cx="8807391" cy="882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องค์กรมีผลสำเร็จของการดำเนินงานตามเป้าหมายของแผนการดำเนินงานที่กำหนดไว้ในข้อที่ 3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561031" y="5148383"/>
            <a:ext cx="8611537" cy="1720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องค์กรมีการประเมินผลหรือรายงานผลการดำเนินงานมีการปรับปรุงหรือพัฒนามีการทบทวนหรือถอดบทเรียน เพื่อให้การดำเนินงานมีผลสำเร็จเพิ่มมากขึ้น และเป็นไปตามเป้าหมายของแผนการดำเนินงานที่กำหนดไว้ในข้อที่ 3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561031" y="7527439"/>
            <a:ext cx="8293937" cy="130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องค์กรมีการยกย่อง เชิดชู บุคลากรและหน่วยงานที่มีคุณธรรมหรือทำความดีจนเป็นแบบอย่างได้เพื่อส่งเสริมการดำเนินงานตามเป้าหมายของแผนการดำเนินงานที่กำหนดไว้ในข้อที่ 3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307226" y="5619196"/>
            <a:ext cx="3956443" cy="497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2800" b="1" dirty="0" err="1">
                <a:solidFill>
                  <a:srgbClr val="000000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เกณฑ์การประเมินข้อที่</a:t>
            </a:r>
            <a:r>
              <a:rPr lang="en-US" sz="2800" b="1" dirty="0">
                <a:solidFill>
                  <a:srgbClr val="000000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 5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307226" y="7681393"/>
            <a:ext cx="3956443" cy="497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2800" b="1" dirty="0" err="1">
                <a:solidFill>
                  <a:srgbClr val="000000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เกณฑ์การประเมินข้อที่</a:t>
            </a:r>
            <a:r>
              <a:rPr lang="en-US" sz="2800" b="1" dirty="0">
                <a:solidFill>
                  <a:srgbClr val="000000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 6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5784242" y="1010336"/>
            <a:ext cx="2433033" cy="580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คะแนน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1329038" y="4587294"/>
            <a:ext cx="6102537" cy="2620403"/>
          </a:xfrm>
          <a:custGeom>
            <a:avLst/>
            <a:gdLst/>
            <a:ahLst/>
            <a:cxnLst/>
            <a:rect l="l" t="t" r="r" b="b"/>
            <a:pathLst>
              <a:path w="6102537" h="2620403">
                <a:moveTo>
                  <a:pt x="0" y="0"/>
                </a:moveTo>
                <a:lnTo>
                  <a:pt x="6102536" y="0"/>
                </a:lnTo>
                <a:lnTo>
                  <a:pt x="6102536" y="2620403"/>
                </a:lnTo>
                <a:lnTo>
                  <a:pt x="0" y="262040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r="-31992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2699276" y="5047750"/>
            <a:ext cx="16630547" cy="0"/>
          </a:xfrm>
          <a:prstGeom prst="line">
            <a:avLst/>
          </a:prstGeom>
          <a:ln w="47625" cap="flat">
            <a:solidFill>
              <a:srgbClr val="3743A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2699276" y="7074173"/>
            <a:ext cx="16630547" cy="0"/>
          </a:xfrm>
          <a:prstGeom prst="line">
            <a:avLst/>
          </a:prstGeom>
          <a:ln w="47625" cap="flat">
            <a:solidFill>
              <a:srgbClr val="3743A2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" name="Group 5"/>
          <p:cNvGrpSpPr/>
          <p:nvPr/>
        </p:nvGrpSpPr>
        <p:grpSpPr>
          <a:xfrm>
            <a:off x="36279" y="0"/>
            <a:ext cx="18251721" cy="2092423"/>
            <a:chOff x="0" y="0"/>
            <a:chExt cx="4807038" cy="55109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07038" cy="551091"/>
            </a:xfrm>
            <a:custGeom>
              <a:avLst/>
              <a:gdLst/>
              <a:ahLst/>
              <a:cxnLst/>
              <a:rect l="l" t="t" r="r" b="b"/>
              <a:pathLst>
                <a:path w="4807038" h="551091">
                  <a:moveTo>
                    <a:pt x="0" y="0"/>
                  </a:moveTo>
                  <a:lnTo>
                    <a:pt x="4807038" y="0"/>
                  </a:lnTo>
                  <a:lnTo>
                    <a:pt x="4807038" y="551091"/>
                  </a:lnTo>
                  <a:lnTo>
                    <a:pt x="0" y="551091"/>
                  </a:lnTo>
                  <a:close/>
                </a:path>
              </a:pathLst>
            </a:custGeom>
            <a:solidFill>
              <a:srgbClr val="EEC65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07038" cy="5891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532492" y="2991419"/>
            <a:ext cx="1077983" cy="1395448"/>
          </a:xfrm>
          <a:custGeom>
            <a:avLst/>
            <a:gdLst/>
            <a:ahLst/>
            <a:cxnLst/>
            <a:rect l="l" t="t" r="r" b="b"/>
            <a:pathLst>
              <a:path w="1077983" h="1395448">
                <a:moveTo>
                  <a:pt x="0" y="0"/>
                </a:moveTo>
                <a:lnTo>
                  <a:pt x="1077983" y="0"/>
                </a:lnTo>
                <a:lnTo>
                  <a:pt x="1077983" y="1395447"/>
                </a:lnTo>
                <a:lnTo>
                  <a:pt x="0" y="139544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532492" y="5143500"/>
            <a:ext cx="1077983" cy="1395448"/>
          </a:xfrm>
          <a:custGeom>
            <a:avLst/>
            <a:gdLst/>
            <a:ahLst/>
            <a:cxnLst/>
            <a:rect l="l" t="t" r="r" b="b"/>
            <a:pathLst>
              <a:path w="1077983" h="1395448">
                <a:moveTo>
                  <a:pt x="0" y="0"/>
                </a:moveTo>
                <a:lnTo>
                  <a:pt x="1077983" y="0"/>
                </a:lnTo>
                <a:lnTo>
                  <a:pt x="1077983" y="1395448"/>
                </a:lnTo>
                <a:lnTo>
                  <a:pt x="0" y="13954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532492" y="7323152"/>
            <a:ext cx="1077983" cy="1395448"/>
          </a:xfrm>
          <a:custGeom>
            <a:avLst/>
            <a:gdLst/>
            <a:ahLst/>
            <a:cxnLst/>
            <a:rect l="l" t="t" r="r" b="b"/>
            <a:pathLst>
              <a:path w="1077983" h="1395448">
                <a:moveTo>
                  <a:pt x="0" y="0"/>
                </a:moveTo>
                <a:lnTo>
                  <a:pt x="1077983" y="0"/>
                </a:lnTo>
                <a:lnTo>
                  <a:pt x="1077983" y="1395448"/>
                </a:lnTo>
                <a:lnTo>
                  <a:pt x="0" y="13954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67941" y="330121"/>
            <a:ext cx="2464491" cy="1608080"/>
          </a:xfrm>
          <a:custGeom>
            <a:avLst/>
            <a:gdLst/>
            <a:ahLst/>
            <a:cxnLst/>
            <a:rect l="l" t="t" r="r" b="b"/>
            <a:pathLst>
              <a:path w="2464491" h="1608080">
                <a:moveTo>
                  <a:pt x="0" y="0"/>
                </a:moveTo>
                <a:lnTo>
                  <a:pt x="2464491" y="0"/>
                </a:lnTo>
                <a:lnTo>
                  <a:pt x="2464491" y="1608080"/>
                </a:lnTo>
                <a:lnTo>
                  <a:pt x="0" y="160808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854967" y="1028700"/>
            <a:ext cx="2291582" cy="2402708"/>
          </a:xfrm>
          <a:custGeom>
            <a:avLst/>
            <a:gdLst/>
            <a:ahLst/>
            <a:cxnLst/>
            <a:rect l="l" t="t" r="r" b="b"/>
            <a:pathLst>
              <a:path w="2291582" h="2402708">
                <a:moveTo>
                  <a:pt x="0" y="0"/>
                </a:moveTo>
                <a:lnTo>
                  <a:pt x="2291583" y="0"/>
                </a:lnTo>
                <a:lnTo>
                  <a:pt x="2291583" y="2402708"/>
                </a:lnTo>
                <a:lnTo>
                  <a:pt x="0" y="240270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77180" y="3350289"/>
            <a:ext cx="1134866" cy="1134866"/>
          </a:xfrm>
          <a:custGeom>
            <a:avLst/>
            <a:gdLst/>
            <a:ahLst/>
            <a:cxnLst/>
            <a:rect l="l" t="t" r="r" b="b"/>
            <a:pathLst>
              <a:path w="1134866" h="1134866">
                <a:moveTo>
                  <a:pt x="0" y="0"/>
                </a:moveTo>
                <a:lnTo>
                  <a:pt x="1134866" y="0"/>
                </a:lnTo>
                <a:lnTo>
                  <a:pt x="1134866" y="1134866"/>
                </a:lnTo>
                <a:lnTo>
                  <a:pt x="0" y="113486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46528" y="5473515"/>
            <a:ext cx="1065518" cy="1065518"/>
          </a:xfrm>
          <a:custGeom>
            <a:avLst/>
            <a:gdLst/>
            <a:ahLst/>
            <a:cxnLst/>
            <a:rect l="l" t="t" r="r" b="b"/>
            <a:pathLst>
              <a:path w="1065518" h="1065518">
                <a:moveTo>
                  <a:pt x="0" y="0"/>
                </a:moveTo>
                <a:lnTo>
                  <a:pt x="1065518" y="0"/>
                </a:lnTo>
                <a:lnTo>
                  <a:pt x="1065518" y="1065518"/>
                </a:lnTo>
                <a:lnTo>
                  <a:pt x="0" y="106551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11854" y="7529633"/>
            <a:ext cx="1065518" cy="1067743"/>
          </a:xfrm>
          <a:custGeom>
            <a:avLst/>
            <a:gdLst/>
            <a:ahLst/>
            <a:cxnLst/>
            <a:rect l="l" t="t" r="r" b="b"/>
            <a:pathLst>
              <a:path w="1065518" h="1067743">
                <a:moveTo>
                  <a:pt x="0" y="0"/>
                </a:moveTo>
                <a:lnTo>
                  <a:pt x="1065518" y="0"/>
                </a:lnTo>
                <a:lnTo>
                  <a:pt x="1065518" y="1067743"/>
                </a:lnTo>
                <a:lnTo>
                  <a:pt x="0" y="106774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442147" y="393516"/>
            <a:ext cx="11709828" cy="1233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59"/>
              </a:lnSpc>
              <a:spcBef>
                <a:spcPct val="0"/>
              </a:spcBef>
            </a:pPr>
            <a:r>
              <a:rPr lang="en-US" sz="6471" b="1">
                <a:solidFill>
                  <a:srgbClr val="3743A2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ผลการประเมินองค์กรคุณธรรม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307226" y="3565318"/>
            <a:ext cx="3956443" cy="497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2800" b="1" dirty="0" err="1">
                <a:solidFill>
                  <a:srgbClr val="000000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เกณฑ์การประเมินข้อที่</a:t>
            </a:r>
            <a:r>
              <a:rPr lang="en-US" sz="2800" b="1" dirty="0">
                <a:solidFill>
                  <a:srgbClr val="000000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 7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561031" y="3122581"/>
            <a:ext cx="8807391" cy="1720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องค์กรมีผลสำเร็จของการดำเนินงาน ตามเป้าหมายของแผนการดำเนินงานที่กำหนดไว้ในข้อที่ ๓ เพิ่มมากขึ้น องค์กรมีบรรยากาศหรือสภาพแวดล้อมที่เอื้อต่อการส่งเสริมคุณธรรม และบุคลากร มีพฤติกรรมที่เปลี่ยนแปลงในทางที่ดีขึ้น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561031" y="5368740"/>
            <a:ext cx="8536198" cy="130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องค์กรมีการรวบรวมองค์ความรู้หรือผลสำเร็จการดำเนินกิจกรรม ตามแผนการดำเนินงานที่กำหนดไว้ในข้อที่ 3 โดยจัดทำเป็นเอกสาร และจัดทำสื่อในรูปแบบต่าง ๆ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561031" y="7527439"/>
            <a:ext cx="8807391" cy="882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องค์กรมีขีดความสามารถในการเผยแพร่เอกสารองค์ความรู้หรือผลสำเร็จการดำเนินกิจกรรม และมีความพร้อมเป็นแหล่งเรียนรู้ให้กับองค์กรอื่นๆ ได้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307226" y="5619196"/>
            <a:ext cx="3956443" cy="497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2800" b="1" dirty="0" err="1">
                <a:solidFill>
                  <a:srgbClr val="000000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เกณฑ์การประเมินข้อที่</a:t>
            </a:r>
            <a:r>
              <a:rPr lang="en-US" sz="2800" b="1" dirty="0">
                <a:solidFill>
                  <a:srgbClr val="000000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 8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307226" y="7681393"/>
            <a:ext cx="3956443" cy="497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2800" b="1" dirty="0" err="1">
                <a:solidFill>
                  <a:srgbClr val="000000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เกณฑ์การประเมินข้อที่</a:t>
            </a:r>
            <a:r>
              <a:rPr lang="en-US" sz="2800" b="1" dirty="0">
                <a:solidFill>
                  <a:srgbClr val="000000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 9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5784242" y="1010336"/>
            <a:ext cx="2433033" cy="580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คะแนน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3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659368"/>
            <a:chOff x="0" y="0"/>
            <a:chExt cx="4816593" cy="9637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963784"/>
            </a:xfrm>
            <a:custGeom>
              <a:avLst/>
              <a:gdLst/>
              <a:ahLst/>
              <a:cxnLst/>
              <a:rect l="l" t="t" r="r" b="b"/>
              <a:pathLst>
                <a:path w="4816592" h="963784">
                  <a:moveTo>
                    <a:pt x="0" y="0"/>
                  </a:moveTo>
                  <a:lnTo>
                    <a:pt x="4816592" y="0"/>
                  </a:lnTo>
                  <a:lnTo>
                    <a:pt x="4816592" y="963784"/>
                  </a:lnTo>
                  <a:lnTo>
                    <a:pt x="0" y="963784"/>
                  </a:lnTo>
                  <a:close/>
                </a:path>
              </a:pathLst>
            </a:custGeom>
            <a:solidFill>
              <a:srgbClr val="EEC65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0018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43768" y="-1124590"/>
            <a:ext cx="1399943" cy="3696340"/>
          </a:xfrm>
          <a:custGeom>
            <a:avLst/>
            <a:gdLst/>
            <a:ahLst/>
            <a:cxnLst/>
            <a:rect l="l" t="t" r="r" b="b"/>
            <a:pathLst>
              <a:path w="1399943" h="3696340">
                <a:moveTo>
                  <a:pt x="0" y="0"/>
                </a:moveTo>
                <a:lnTo>
                  <a:pt x="1399943" y="0"/>
                </a:lnTo>
                <a:lnTo>
                  <a:pt x="1399943" y="3696340"/>
                </a:lnTo>
                <a:lnTo>
                  <a:pt x="0" y="36963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5245800" y="-1016577"/>
            <a:ext cx="1399943" cy="3696340"/>
          </a:xfrm>
          <a:custGeom>
            <a:avLst/>
            <a:gdLst/>
            <a:ahLst/>
            <a:cxnLst/>
            <a:rect l="l" t="t" r="r" b="b"/>
            <a:pathLst>
              <a:path w="1399943" h="3696340">
                <a:moveTo>
                  <a:pt x="0" y="0"/>
                </a:moveTo>
                <a:lnTo>
                  <a:pt x="1399943" y="0"/>
                </a:lnTo>
                <a:lnTo>
                  <a:pt x="1399943" y="3696340"/>
                </a:lnTo>
                <a:lnTo>
                  <a:pt x="0" y="36963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TextBox 7"/>
          <p:cNvSpPr txBox="1"/>
          <p:nvPr/>
        </p:nvSpPr>
        <p:spPr>
          <a:xfrm>
            <a:off x="5078949" y="2432113"/>
            <a:ext cx="7726851" cy="1233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59"/>
              </a:lnSpc>
              <a:spcBef>
                <a:spcPct val="0"/>
              </a:spcBef>
            </a:pPr>
            <a:r>
              <a:rPr lang="en-US" sz="6471" b="1">
                <a:solidFill>
                  <a:srgbClr val="3743A2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สรุปผลการดำเนินงาน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52600" y="4218961"/>
            <a:ext cx="15163799" cy="48173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dirty="0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               </a:t>
            </a:r>
            <a:r>
              <a:rPr lang="en-US" sz="3000" dirty="0" err="1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ผลการดำเนินงานตามแผนการดำเนินงานองค์กรคุณธรรม</a:t>
            </a:r>
            <a:r>
              <a:rPr lang="en-US" sz="3000" dirty="0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กองยุทธศาสตร์และแผนงาน</a:t>
            </a:r>
            <a:r>
              <a:rPr lang="en-US" sz="3000" dirty="0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 </a:t>
            </a:r>
          </a:p>
          <a:p>
            <a:pPr algn="l">
              <a:lnSpc>
                <a:spcPts val="4200"/>
              </a:lnSpc>
            </a:pPr>
            <a:r>
              <a:rPr lang="en-US" sz="3000" dirty="0" err="1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ประจำปีงบประมาณ</a:t>
            </a:r>
            <a:r>
              <a:rPr lang="en-US" sz="3000" dirty="0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พ.ศ</a:t>
            </a:r>
            <a:r>
              <a:rPr lang="en-US" sz="3000" dirty="0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. 2569 ซึ่งปัจจัยที่สนับสนุนต่อการส่งเสริมองค์กรคุณธรรมให้สำเร็จตามเป้าหมาย </a:t>
            </a:r>
            <a:r>
              <a:rPr lang="en-US" sz="3000" dirty="0" err="1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คือ</a:t>
            </a:r>
            <a:r>
              <a:rPr lang="en-US" sz="3000" dirty="0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 มีแผนงานหรือแนวทางการดำเนินงานที่สอดคล้องกับวัตถุประสงค์ในการส่งเสริมให้กองยุทธศาสตร์</a:t>
            </a:r>
          </a:p>
          <a:p>
            <a:pPr algn="l">
              <a:lnSpc>
                <a:spcPts val="4200"/>
              </a:lnSpc>
            </a:pPr>
            <a:r>
              <a:rPr lang="en-US" sz="3000" dirty="0" err="1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และแผนงานเป็นองค์กรคุณธรรมต้นแบบ</a:t>
            </a:r>
            <a:r>
              <a:rPr lang="en-US" sz="3000" dirty="0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รวมทั้งผู้บริหารมีความมุ่งมั่น</a:t>
            </a:r>
            <a:r>
              <a:rPr lang="en-US" sz="3000" dirty="0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และการมีส่วนร่วมของบุคลากร</a:t>
            </a:r>
            <a:r>
              <a:rPr lang="en-US" sz="3000" dirty="0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 </a:t>
            </a:r>
          </a:p>
          <a:p>
            <a:pPr algn="l">
              <a:lnSpc>
                <a:spcPts val="4200"/>
              </a:lnSpc>
            </a:pPr>
            <a:r>
              <a:rPr lang="en-US" sz="3000" dirty="0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ส่งผลให้องค์กรมีบรรยากาศหรือสภาพแวดล้อมที่เอื้อต่อการส่งเสริมคุณธรรม </a:t>
            </a:r>
            <a:r>
              <a:rPr lang="en-US" sz="3000" dirty="0" err="1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และบุคลากรมีพฤติกรรม</a:t>
            </a:r>
            <a:endParaRPr lang="en-US" sz="3000" dirty="0">
              <a:solidFill>
                <a:srgbClr val="FFFFFF"/>
              </a:solidFill>
              <a:latin typeface="Akzidenz-Grotesk"/>
              <a:ea typeface="Akzidenz-Grotesk"/>
              <a:cs typeface="Akzidenz-Grotesk"/>
              <a:sym typeface="Akzidenz-Grotesk"/>
            </a:endParaRPr>
          </a:p>
          <a:p>
            <a:pPr algn="l">
              <a:lnSpc>
                <a:spcPts val="4200"/>
              </a:lnSpc>
            </a:pPr>
            <a:r>
              <a:rPr lang="en-US" sz="3000" dirty="0" err="1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ที่เปลี่ยนแปลงในทางที่ดีขึ้น</a:t>
            </a:r>
            <a:r>
              <a:rPr lang="en-US" sz="3000" dirty="0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เช่น</a:t>
            </a:r>
            <a:r>
              <a:rPr lang="en-US" sz="3000" dirty="0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การรู้จักแบ่งปัน</a:t>
            </a:r>
            <a:r>
              <a:rPr lang="en-US" sz="3000" dirty="0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เสียสละ</a:t>
            </a:r>
            <a:r>
              <a:rPr lang="en-US" sz="3000" dirty="0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บำเพ็ญสาธารณะประโยชน์เพื่อส่วนรวม</a:t>
            </a:r>
            <a:r>
              <a:rPr lang="en-US" sz="3000" dirty="0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 </a:t>
            </a:r>
          </a:p>
          <a:p>
            <a:pPr algn="l">
              <a:lnSpc>
                <a:spcPts val="4200"/>
              </a:lnSpc>
            </a:pPr>
            <a:r>
              <a:rPr lang="en-US" sz="3000" dirty="0" err="1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มีความสัมพันธ์ที่ดี</a:t>
            </a:r>
            <a:r>
              <a:rPr lang="en-US" sz="3000" dirty="0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เกิดความรัก</a:t>
            </a:r>
            <a:r>
              <a:rPr lang="en-US" sz="3000" dirty="0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ความสามัคคี</a:t>
            </a:r>
            <a:r>
              <a:rPr lang="en-US" sz="3000" dirty="0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ทำงานเป็นทีม</a:t>
            </a:r>
            <a:r>
              <a:rPr lang="en-US" sz="3000" dirty="0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ปฏิบัติงานโดยยึดมั่นตามหลักคุณธรรม</a:t>
            </a:r>
            <a:endParaRPr lang="en-US" sz="3000" dirty="0">
              <a:solidFill>
                <a:srgbClr val="FFFFFF"/>
              </a:solidFill>
              <a:latin typeface="Akzidenz-Grotesk"/>
              <a:ea typeface="Akzidenz-Grotesk"/>
              <a:cs typeface="Akzidenz-Grotesk"/>
              <a:sym typeface="Akzidenz-Grotesk"/>
            </a:endParaRPr>
          </a:p>
          <a:p>
            <a:pPr algn="l">
              <a:lnSpc>
                <a:spcPts val="4200"/>
              </a:lnSpc>
            </a:pPr>
            <a:r>
              <a:rPr lang="en-US" sz="3000" dirty="0" err="1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และจริยธรรม</a:t>
            </a:r>
            <a:r>
              <a:rPr lang="en-US" sz="3000" dirty="0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นำหลักธรรมคำสอนทางศาสนา</a:t>
            </a:r>
            <a:r>
              <a:rPr lang="en-US" sz="3000" dirty="0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หลักปรัชญาของเศรษฐกิจพอเพียงไปใช้ในชีวิตประจำวัน</a:t>
            </a:r>
            <a:r>
              <a:rPr lang="en-US" sz="3000" dirty="0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 </a:t>
            </a:r>
          </a:p>
          <a:p>
            <a:pPr algn="l">
              <a:lnSpc>
                <a:spcPts val="4200"/>
              </a:lnSpc>
            </a:pPr>
            <a:r>
              <a:rPr lang="en-US" sz="3000" dirty="0" err="1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และร่วมกันสืบสานวิถีวัฒนธรรมไทยที่ดีงาม</a:t>
            </a:r>
            <a:endParaRPr lang="en-US" sz="3000" dirty="0">
              <a:solidFill>
                <a:srgbClr val="FFFFFF"/>
              </a:solidFill>
              <a:latin typeface="Akzidenz-Grotesk"/>
              <a:ea typeface="Akzidenz-Grotesk"/>
              <a:cs typeface="Akzidenz-Grotesk"/>
              <a:sym typeface="Akzidenz-Grotesk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7481662" y="347363"/>
            <a:ext cx="3326187" cy="2224387"/>
          </a:xfrm>
          <a:custGeom>
            <a:avLst/>
            <a:gdLst/>
            <a:ahLst/>
            <a:cxnLst/>
            <a:rect l="l" t="t" r="r" b="b"/>
            <a:pathLst>
              <a:path w="3326187" h="2224387">
                <a:moveTo>
                  <a:pt x="0" y="0"/>
                </a:moveTo>
                <a:lnTo>
                  <a:pt x="3326187" y="0"/>
                </a:lnTo>
                <a:lnTo>
                  <a:pt x="3326187" y="2224387"/>
                </a:lnTo>
                <a:lnTo>
                  <a:pt x="0" y="22243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293724" y="3661513"/>
            <a:ext cx="19722269" cy="7171734"/>
          </a:xfrm>
          <a:custGeom>
            <a:avLst/>
            <a:gdLst/>
            <a:ahLst/>
            <a:cxnLst/>
            <a:rect l="l" t="t" r="r" b="b"/>
            <a:pathLst>
              <a:path w="19722269" h="7171734">
                <a:moveTo>
                  <a:pt x="19722269" y="0"/>
                </a:moveTo>
                <a:lnTo>
                  <a:pt x="0" y="0"/>
                </a:lnTo>
                <a:lnTo>
                  <a:pt x="0" y="7171735"/>
                </a:lnTo>
                <a:lnTo>
                  <a:pt x="19722269" y="7171735"/>
                </a:lnTo>
                <a:lnTo>
                  <a:pt x="19722269" y="0"/>
                </a:lnTo>
                <a:close/>
              </a:path>
            </a:pathLst>
          </a:custGeom>
          <a:blipFill>
            <a:blip>
              <a:alphaModFix amt="6999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692992" y="-159099"/>
            <a:ext cx="4288406" cy="4288406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EC65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985079" y="1017606"/>
            <a:ext cx="4125894" cy="4125894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03644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7541314" y="2986421"/>
            <a:ext cx="10389920" cy="5933407"/>
          </a:xfrm>
          <a:custGeom>
            <a:avLst/>
            <a:gdLst/>
            <a:ahLst/>
            <a:cxnLst/>
            <a:rect l="l" t="t" r="r" b="b"/>
            <a:pathLst>
              <a:path w="10389920" h="5933407">
                <a:moveTo>
                  <a:pt x="0" y="0"/>
                </a:moveTo>
                <a:lnTo>
                  <a:pt x="10389920" y="0"/>
                </a:lnTo>
                <a:lnTo>
                  <a:pt x="10389920" y="5933407"/>
                </a:lnTo>
                <a:lnTo>
                  <a:pt x="0" y="59334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8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028700" y="4573289"/>
            <a:ext cx="5601273" cy="3328664"/>
            <a:chOff x="0" y="0"/>
            <a:chExt cx="1357627" cy="8067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57627" cy="806796"/>
            </a:xfrm>
            <a:custGeom>
              <a:avLst/>
              <a:gdLst/>
              <a:ahLst/>
              <a:cxnLst/>
              <a:rect l="l" t="t" r="r" b="b"/>
              <a:pathLst>
                <a:path w="1357627" h="806796">
                  <a:moveTo>
                    <a:pt x="138217" y="0"/>
                  </a:moveTo>
                  <a:lnTo>
                    <a:pt x="1219410" y="0"/>
                  </a:lnTo>
                  <a:cubicBezTo>
                    <a:pt x="1295745" y="0"/>
                    <a:pt x="1357627" y="61882"/>
                    <a:pt x="1357627" y="138217"/>
                  </a:cubicBezTo>
                  <a:lnTo>
                    <a:pt x="1357627" y="668579"/>
                  </a:lnTo>
                  <a:cubicBezTo>
                    <a:pt x="1357627" y="705236"/>
                    <a:pt x="1343065" y="740392"/>
                    <a:pt x="1317144" y="766313"/>
                  </a:cubicBezTo>
                  <a:cubicBezTo>
                    <a:pt x="1291224" y="792234"/>
                    <a:pt x="1256067" y="806796"/>
                    <a:pt x="1219410" y="806796"/>
                  </a:cubicBezTo>
                  <a:lnTo>
                    <a:pt x="138217" y="806796"/>
                  </a:lnTo>
                  <a:cubicBezTo>
                    <a:pt x="101560" y="806796"/>
                    <a:pt x="66404" y="792234"/>
                    <a:pt x="40483" y="766313"/>
                  </a:cubicBezTo>
                  <a:cubicBezTo>
                    <a:pt x="14562" y="740392"/>
                    <a:pt x="0" y="705236"/>
                    <a:pt x="0" y="668579"/>
                  </a:cubicBezTo>
                  <a:lnTo>
                    <a:pt x="0" y="138217"/>
                  </a:lnTo>
                  <a:cubicBezTo>
                    <a:pt x="0" y="101560"/>
                    <a:pt x="14562" y="66404"/>
                    <a:pt x="40483" y="40483"/>
                  </a:cubicBezTo>
                  <a:cubicBezTo>
                    <a:pt x="66404" y="14562"/>
                    <a:pt x="101560" y="0"/>
                    <a:pt x="138217" y="0"/>
                  </a:cubicBezTo>
                  <a:close/>
                </a:path>
              </a:pathLst>
            </a:custGeom>
            <a:ln w="28575" cap="rnd">
              <a:solidFill>
                <a:srgbClr val="3743A2"/>
              </a:solidFill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95250"/>
              <a:ext cx="1357627" cy="9020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598"/>
                </a:lnSpc>
              </a:pPr>
              <a:r>
                <a:rPr lang="en-US" sz="2570">
                  <a:solidFill>
                    <a:srgbClr val="000000"/>
                  </a:solidFill>
                  <a:latin typeface="Akzidenz-Grotesk"/>
                  <a:ea typeface="Akzidenz-Grotesk"/>
                  <a:cs typeface="Akzidenz-Grotesk"/>
                  <a:sym typeface="Akzidenz-Grotesk"/>
                </a:rPr>
                <a:t>             </a:t>
              </a:r>
            </a:p>
            <a:p>
              <a:pPr algn="l">
                <a:lnSpc>
                  <a:spcPts val="3598"/>
                </a:lnSpc>
              </a:pPr>
              <a:r>
                <a:rPr lang="en-US" sz="2570">
                  <a:solidFill>
                    <a:srgbClr val="000000"/>
                  </a:solidFill>
                  <a:latin typeface="Akzidenz-Grotesk"/>
                  <a:ea typeface="Akzidenz-Grotesk"/>
                  <a:cs typeface="Akzidenz-Grotesk"/>
                  <a:sym typeface="Akzidenz-Grotesk"/>
                </a:rPr>
                <a:t>             180/3 ถนนพระรามที่ 6 </a:t>
              </a:r>
            </a:p>
            <a:p>
              <a:pPr algn="l">
                <a:lnSpc>
                  <a:spcPts val="3598"/>
                </a:lnSpc>
              </a:pPr>
              <a:r>
                <a:rPr lang="en-US" sz="2570">
                  <a:solidFill>
                    <a:srgbClr val="000000"/>
                  </a:solidFill>
                  <a:latin typeface="Akzidenz-Grotesk"/>
                  <a:ea typeface="Akzidenz-Grotesk"/>
                  <a:cs typeface="Akzidenz-Grotesk"/>
                  <a:sym typeface="Akzidenz-Grotesk"/>
                </a:rPr>
                <a:t>              แขวงพญาไท เขตพญาไท </a:t>
              </a:r>
            </a:p>
            <a:p>
              <a:pPr algn="l">
                <a:lnSpc>
                  <a:spcPts val="3598"/>
                </a:lnSpc>
              </a:pPr>
              <a:r>
                <a:rPr lang="en-US" sz="2570">
                  <a:solidFill>
                    <a:srgbClr val="000000"/>
                  </a:solidFill>
                  <a:latin typeface="Akzidenz-Grotesk"/>
                  <a:ea typeface="Akzidenz-Grotesk"/>
                  <a:cs typeface="Akzidenz-Grotesk"/>
                  <a:sym typeface="Akzidenz-Grotesk"/>
                </a:rPr>
                <a:t>              กรุงเทพ 10400</a:t>
              </a:r>
            </a:p>
            <a:p>
              <a:pPr algn="l">
                <a:lnSpc>
                  <a:spcPts val="3598"/>
                </a:lnSpc>
              </a:pPr>
              <a:endParaRPr lang="en-US" sz="2570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endParaRPr>
            </a:p>
            <a:p>
              <a:pPr algn="l">
                <a:lnSpc>
                  <a:spcPts val="3598"/>
                </a:lnSpc>
              </a:pPr>
              <a:r>
                <a:rPr lang="en-US" sz="2570">
                  <a:solidFill>
                    <a:srgbClr val="000000"/>
                  </a:solidFill>
                  <a:latin typeface="Akzidenz-Grotesk"/>
                  <a:ea typeface="Akzidenz-Grotesk"/>
                  <a:cs typeface="Akzidenz-Grotesk"/>
                  <a:sym typeface="Akzidenz-Grotesk"/>
                </a:rPr>
                <a:t>              0 2271 6000 ต่อ 6286</a:t>
              </a:r>
            </a:p>
            <a:p>
              <a:pPr algn="l">
                <a:lnSpc>
                  <a:spcPts val="3598"/>
                </a:lnSpc>
              </a:pPr>
              <a:endParaRPr lang="en-US" sz="2570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536825" y="5143500"/>
            <a:ext cx="414160" cy="414160"/>
          </a:xfrm>
          <a:custGeom>
            <a:avLst/>
            <a:gdLst/>
            <a:ahLst/>
            <a:cxnLst/>
            <a:rect l="l" t="t" r="r" b="b"/>
            <a:pathLst>
              <a:path w="414160" h="414160">
                <a:moveTo>
                  <a:pt x="0" y="0"/>
                </a:moveTo>
                <a:lnTo>
                  <a:pt x="414160" y="0"/>
                </a:lnTo>
                <a:lnTo>
                  <a:pt x="414160" y="414160"/>
                </a:lnTo>
                <a:lnTo>
                  <a:pt x="0" y="41416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28956" y="6825351"/>
            <a:ext cx="422029" cy="422029"/>
          </a:xfrm>
          <a:custGeom>
            <a:avLst/>
            <a:gdLst/>
            <a:ahLst/>
            <a:cxnLst/>
            <a:rect l="l" t="t" r="r" b="b"/>
            <a:pathLst>
              <a:path w="422029" h="422029">
                <a:moveTo>
                  <a:pt x="0" y="0"/>
                </a:moveTo>
                <a:lnTo>
                  <a:pt x="422029" y="0"/>
                </a:lnTo>
                <a:lnTo>
                  <a:pt x="422029" y="422030"/>
                </a:lnTo>
                <a:lnTo>
                  <a:pt x="0" y="42203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12736274" y="-190648"/>
            <a:ext cx="1991572" cy="1991572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9BDD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0" y="8919828"/>
            <a:ext cx="18288000" cy="1367172"/>
            <a:chOff x="0" y="0"/>
            <a:chExt cx="4816593" cy="3600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816592" cy="360078"/>
            </a:xfrm>
            <a:custGeom>
              <a:avLst/>
              <a:gdLst/>
              <a:ahLst/>
              <a:cxnLst/>
              <a:rect l="l" t="t" r="r" b="b"/>
              <a:pathLst>
                <a:path w="4816592" h="360078">
                  <a:moveTo>
                    <a:pt x="0" y="0"/>
                  </a:moveTo>
                  <a:lnTo>
                    <a:pt x="4816592" y="0"/>
                  </a:lnTo>
                  <a:lnTo>
                    <a:pt x="4816592" y="360078"/>
                  </a:lnTo>
                  <a:lnTo>
                    <a:pt x="0" y="360078"/>
                  </a:lnTo>
                  <a:close/>
                </a:path>
              </a:pathLst>
            </a:custGeom>
            <a:solidFill>
              <a:srgbClr val="3743A2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4816593" cy="3981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186108" y="2849319"/>
            <a:ext cx="7249292" cy="1279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79"/>
              </a:lnSpc>
            </a:pPr>
            <a:r>
              <a:rPr lang="en-US" sz="3999" b="1">
                <a:solidFill>
                  <a:srgbClr val="3743A2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กองยุทธศาสตร์และแผนงาน</a:t>
            </a:r>
          </a:p>
          <a:p>
            <a:pPr algn="l">
              <a:lnSpc>
                <a:spcPts val="4679"/>
              </a:lnSpc>
            </a:pPr>
            <a:r>
              <a:rPr lang="en-US" sz="3999" b="1">
                <a:solidFill>
                  <a:srgbClr val="3743A2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กรมทรัพยากรน้ำ</a:t>
            </a:r>
          </a:p>
        </p:txBody>
      </p:sp>
      <p:sp>
        <p:nvSpPr>
          <p:cNvPr id="22" name="Freeform 22"/>
          <p:cNvSpPr/>
          <p:nvPr/>
        </p:nvSpPr>
        <p:spPr>
          <a:xfrm>
            <a:off x="8174101" y="688730"/>
            <a:ext cx="3326187" cy="2224387"/>
          </a:xfrm>
          <a:custGeom>
            <a:avLst/>
            <a:gdLst/>
            <a:ahLst/>
            <a:cxnLst/>
            <a:rect l="l" t="t" r="r" b="b"/>
            <a:pathLst>
              <a:path w="3326187" h="2224387">
                <a:moveTo>
                  <a:pt x="0" y="0"/>
                </a:moveTo>
                <a:lnTo>
                  <a:pt x="3326187" y="0"/>
                </a:lnTo>
                <a:lnTo>
                  <a:pt x="3326187" y="2224388"/>
                </a:lnTo>
                <a:lnTo>
                  <a:pt x="0" y="22243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21482">
            <a:off x="10482532" y="-1014104"/>
            <a:ext cx="8589759" cy="8741522"/>
          </a:xfrm>
          <a:custGeom>
            <a:avLst/>
            <a:gdLst/>
            <a:ahLst/>
            <a:cxnLst/>
            <a:rect l="l" t="t" r="r" b="b"/>
            <a:pathLst>
              <a:path w="8589759" h="8741522">
                <a:moveTo>
                  <a:pt x="0" y="0"/>
                </a:moveTo>
                <a:lnTo>
                  <a:pt x="8589760" y="0"/>
                </a:lnTo>
                <a:lnTo>
                  <a:pt x="8589760" y="8741522"/>
                </a:lnTo>
                <a:lnTo>
                  <a:pt x="0" y="874152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659820" y="8362910"/>
            <a:ext cx="1894094" cy="895390"/>
          </a:xfrm>
          <a:custGeom>
            <a:avLst/>
            <a:gdLst/>
            <a:ahLst/>
            <a:cxnLst/>
            <a:rect l="l" t="t" r="r" b="b"/>
            <a:pathLst>
              <a:path w="1894094" h="895390">
                <a:moveTo>
                  <a:pt x="0" y="0"/>
                </a:moveTo>
                <a:lnTo>
                  <a:pt x="1894094" y="0"/>
                </a:lnTo>
                <a:lnTo>
                  <a:pt x="1894094" y="895390"/>
                </a:lnTo>
                <a:lnTo>
                  <a:pt x="0" y="89539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026138" y="-1299638"/>
            <a:ext cx="5213677" cy="5213677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EC655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27677" y="803239"/>
            <a:ext cx="6843965" cy="1970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47"/>
              </a:lnSpc>
            </a:pPr>
            <a:r>
              <a:rPr lang="en-US" sz="6471" b="1">
                <a:solidFill>
                  <a:srgbClr val="3743A2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การขับเคลื่อนองค์กรคุณธรรม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74673" y="4244097"/>
            <a:ext cx="7349972" cy="4070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39"/>
              </a:lnSpc>
            </a:pPr>
            <a:r>
              <a:rPr lang="en-US" sz="2099" dirty="0" err="1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กองยุทธศาสตร์และแผนงาน</a:t>
            </a:r>
            <a:r>
              <a:rPr lang="en-US" sz="2099" dirty="0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กรมทรัพยากรน้ำ</a:t>
            </a:r>
            <a:r>
              <a:rPr lang="en-US" sz="2099" dirty="0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นำโดย</a:t>
            </a:r>
            <a:r>
              <a:rPr lang="en-US" sz="2099" dirty="0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นายบุญยฤทธิ์</a:t>
            </a:r>
            <a:r>
              <a:rPr lang="en-US" sz="2099" dirty="0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 </a:t>
            </a:r>
          </a:p>
          <a:p>
            <a:pPr algn="l">
              <a:lnSpc>
                <a:spcPts val="2939"/>
              </a:lnSpc>
            </a:pPr>
            <a:r>
              <a:rPr lang="en-US" sz="2099" dirty="0" err="1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นันทขว้าง</a:t>
            </a:r>
            <a:r>
              <a:rPr lang="en-US" sz="2099" dirty="0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ผู้อำนวยการกองยุทธศาสตร์และแผนงาน</a:t>
            </a:r>
            <a:r>
              <a:rPr lang="en-US" sz="2099" dirty="0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มุ่งมั่นขับเคลื่อนองค์กรตามแผนแม่บทส่งเสริมคุณธรรมแห่งชาติ</a:t>
            </a:r>
            <a:r>
              <a:rPr lang="en-US" sz="2099" dirty="0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ประจำปีงบประมาณ</a:t>
            </a:r>
            <a:r>
              <a:rPr lang="en-US" sz="2099" dirty="0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พ.ศ</a:t>
            </a:r>
            <a:r>
              <a:rPr lang="en-US" sz="2099" dirty="0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. 2569 โดยร่วมกันประกาศเจตนารมณ์ในการขับเคลื่อนองค์กรให้เป็นหน่วยงานคุณธรรมต้นแบบ </a:t>
            </a:r>
            <a:r>
              <a:rPr lang="en-US" sz="2099" dirty="0" err="1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เมื่อวันที่</a:t>
            </a:r>
            <a:r>
              <a:rPr lang="en-US" sz="2099" dirty="0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 3 </a:t>
            </a:r>
            <a:r>
              <a:rPr lang="en-US" sz="2099" dirty="0" err="1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กุมภาพันธ์</a:t>
            </a:r>
            <a:r>
              <a:rPr lang="en-US" sz="2099" dirty="0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 2569 มีการแต่งตั้งคณะทำงานขับเคลื่อนการดำเนินงานด้านการส่งเสริมคุณธรรม </a:t>
            </a:r>
            <a:r>
              <a:rPr lang="en-US" sz="2099" dirty="0" err="1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จริยธรรม</a:t>
            </a:r>
            <a:r>
              <a:rPr lang="en-US" sz="2099" dirty="0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และป้องกันการทุจริต</a:t>
            </a:r>
            <a:r>
              <a:rPr lang="en-US" sz="2099" dirty="0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 เพื่อขับเคลื่อนแผนการดำเนินงานองค์กรคุณธรรมของกองยุทธศาสตร์และแผนงาน </a:t>
            </a:r>
            <a:r>
              <a:rPr lang="en-US" sz="2099" dirty="0" err="1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ร่วมกันกำหนดเป้าหมายจาก</a:t>
            </a:r>
            <a:r>
              <a:rPr lang="en-US" sz="2099" dirty="0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ปัญหาที่อยากแก้</a:t>
            </a:r>
            <a:r>
              <a:rPr lang="en-US" sz="2099" dirty="0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ความดีที่อยากทำ</a:t>
            </a:r>
            <a:r>
              <a:rPr lang="en-US" sz="2099" dirty="0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และปฏิญญาคุณธรรม</a:t>
            </a:r>
            <a:r>
              <a:rPr lang="en-US" sz="2099" dirty="0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 Do &amp; Don’t </a:t>
            </a:r>
            <a:r>
              <a:rPr lang="en-US" sz="2099" dirty="0" err="1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ที่สอดคล้องกับหลักธรรมทางศาสนา</a:t>
            </a:r>
            <a:r>
              <a:rPr lang="en-US" sz="2099" dirty="0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หลักปรัชญาเศรษฐกิจพอเพียง</a:t>
            </a:r>
            <a:r>
              <a:rPr lang="en-US" sz="2099" dirty="0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วิถีวัฒนธรรมไทยและคุณธรรม</a:t>
            </a:r>
            <a:r>
              <a:rPr lang="en-US" sz="2099" dirty="0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 5 </a:t>
            </a:r>
            <a:r>
              <a:rPr lang="en-US" sz="2099" dirty="0" err="1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ประการ</a:t>
            </a:r>
            <a:r>
              <a:rPr lang="en-US" sz="2099" dirty="0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พอเพีอง</a:t>
            </a:r>
            <a:r>
              <a:rPr lang="en-US" sz="2099" dirty="0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วินัย</a:t>
            </a:r>
            <a:r>
              <a:rPr lang="en-US" sz="2099" dirty="0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สุจริต</a:t>
            </a:r>
            <a:r>
              <a:rPr lang="en-US" sz="2099" dirty="0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จิตอาสา</a:t>
            </a:r>
            <a:r>
              <a:rPr lang="en-US" sz="2099" dirty="0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กตัญญู</a:t>
            </a:r>
            <a:endParaRPr lang="en-US" sz="2099" dirty="0">
              <a:solidFill>
                <a:srgbClr val="000000"/>
              </a:solidFill>
              <a:latin typeface="Akzidenz-Grotesk"/>
              <a:ea typeface="Akzidenz-Grotesk"/>
              <a:cs typeface="Akzidenz-Grotesk"/>
              <a:sym typeface="Akzidenz-Grotesk"/>
            </a:endParaRPr>
          </a:p>
        </p:txBody>
      </p:sp>
      <p:sp>
        <p:nvSpPr>
          <p:cNvPr id="9" name="AutoShape 9"/>
          <p:cNvSpPr/>
          <p:nvPr/>
        </p:nvSpPr>
        <p:spPr>
          <a:xfrm>
            <a:off x="574673" y="9277350"/>
            <a:ext cx="7002102" cy="0"/>
          </a:xfrm>
          <a:prstGeom prst="line">
            <a:avLst/>
          </a:prstGeom>
          <a:ln w="38100" cap="flat">
            <a:solidFill>
              <a:srgbClr val="3743A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Freeform 10"/>
          <p:cNvSpPr/>
          <p:nvPr/>
        </p:nvSpPr>
        <p:spPr>
          <a:xfrm>
            <a:off x="5733425" y="361363"/>
            <a:ext cx="2191220" cy="1465378"/>
          </a:xfrm>
          <a:custGeom>
            <a:avLst/>
            <a:gdLst/>
            <a:ahLst/>
            <a:cxnLst/>
            <a:rect l="l" t="t" r="r" b="b"/>
            <a:pathLst>
              <a:path w="2191220" h="1465378">
                <a:moveTo>
                  <a:pt x="0" y="0"/>
                </a:moveTo>
                <a:lnTo>
                  <a:pt x="2191220" y="0"/>
                </a:lnTo>
                <a:lnTo>
                  <a:pt x="2191220" y="1465378"/>
                </a:lnTo>
                <a:lnTo>
                  <a:pt x="0" y="14653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2000910" y="450764"/>
            <a:ext cx="5553003" cy="5553003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t="-34668" b="-43109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8462909" y="6915057"/>
            <a:ext cx="5324808" cy="1133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600"/>
              </a:lnSpc>
            </a:pPr>
            <a:r>
              <a:rPr lang="en-US" sz="5000" b="1">
                <a:solidFill>
                  <a:srgbClr val="0097B2"/>
                </a:solidFill>
                <a:latin typeface="Arimo Bold"/>
                <a:ea typeface="Arimo Bold"/>
                <a:cs typeface="Arimo Bold"/>
                <a:sym typeface="Arimo Bold"/>
              </a:rPr>
              <a:t>“ซื่อสัตย์ มีวินัย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610746" y="7823983"/>
            <a:ext cx="6943168" cy="1133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600"/>
              </a:lnSpc>
            </a:pPr>
            <a:r>
              <a:rPr lang="en-US" sz="5000" b="1">
                <a:solidFill>
                  <a:srgbClr val="0097B2"/>
                </a:solidFill>
                <a:latin typeface="Arimo Bold"/>
                <a:ea typeface="Arimo Bold"/>
                <a:cs typeface="Arimo Bold"/>
                <a:sym typeface="Arimo Bold"/>
              </a:rPr>
              <a:t>โปร่งใส มีคุณธรรม”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647439" y="6270467"/>
            <a:ext cx="4259946" cy="701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16DD5"/>
                </a:solidFill>
                <a:latin typeface="Arimo Bold"/>
                <a:ea typeface="Arimo Bold"/>
                <a:cs typeface="Arimo Bold"/>
                <a:sym typeface="Arimo Bold"/>
              </a:rPr>
              <a:t>นายบุญยฤทธิ์ นันทขว้าง</a:t>
            </a:r>
          </a:p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16DD5"/>
                </a:solidFill>
                <a:latin typeface="Arimo Bold"/>
                <a:ea typeface="Arimo Bold"/>
                <a:cs typeface="Arimo Bold"/>
                <a:sym typeface="Arimo Bold"/>
              </a:rPr>
              <a:t>ผู้อำนวยการกองยุทธศาสตร์และแผนงาน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812801" y="4268681"/>
            <a:ext cx="320202" cy="478712"/>
          </a:xfrm>
          <a:custGeom>
            <a:avLst/>
            <a:gdLst/>
            <a:ahLst/>
            <a:cxnLst/>
            <a:rect l="l" t="t" r="r" b="b"/>
            <a:pathLst>
              <a:path w="320202" h="478712">
                <a:moveTo>
                  <a:pt x="0" y="0"/>
                </a:moveTo>
                <a:lnTo>
                  <a:pt x="320202" y="0"/>
                </a:lnTo>
                <a:lnTo>
                  <a:pt x="320202" y="478712"/>
                </a:lnTo>
                <a:lnTo>
                  <a:pt x="0" y="47871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5830985" y="4268681"/>
            <a:ext cx="320202" cy="478712"/>
          </a:xfrm>
          <a:custGeom>
            <a:avLst/>
            <a:gdLst/>
            <a:ahLst/>
            <a:cxnLst/>
            <a:rect l="l" t="t" r="r" b="b"/>
            <a:pathLst>
              <a:path w="320202" h="478712">
                <a:moveTo>
                  <a:pt x="0" y="0"/>
                </a:moveTo>
                <a:lnTo>
                  <a:pt x="320202" y="0"/>
                </a:lnTo>
                <a:lnTo>
                  <a:pt x="320202" y="478712"/>
                </a:lnTo>
                <a:lnTo>
                  <a:pt x="0" y="47871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8983899" y="4268681"/>
            <a:ext cx="320202" cy="478712"/>
          </a:xfrm>
          <a:custGeom>
            <a:avLst/>
            <a:gdLst/>
            <a:ahLst/>
            <a:cxnLst/>
            <a:rect l="l" t="t" r="r" b="b"/>
            <a:pathLst>
              <a:path w="320202" h="478712">
                <a:moveTo>
                  <a:pt x="0" y="0"/>
                </a:moveTo>
                <a:lnTo>
                  <a:pt x="320202" y="0"/>
                </a:lnTo>
                <a:lnTo>
                  <a:pt x="320202" y="478712"/>
                </a:lnTo>
                <a:lnTo>
                  <a:pt x="0" y="47871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12002975" y="4268681"/>
            <a:ext cx="320202" cy="478712"/>
          </a:xfrm>
          <a:custGeom>
            <a:avLst/>
            <a:gdLst/>
            <a:ahLst/>
            <a:cxnLst/>
            <a:rect l="l" t="t" r="r" b="b"/>
            <a:pathLst>
              <a:path w="320202" h="478712">
                <a:moveTo>
                  <a:pt x="0" y="0"/>
                </a:moveTo>
                <a:lnTo>
                  <a:pt x="320202" y="0"/>
                </a:lnTo>
                <a:lnTo>
                  <a:pt x="320202" y="478712"/>
                </a:lnTo>
                <a:lnTo>
                  <a:pt x="0" y="47871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400000">
            <a:off x="15022051" y="4268681"/>
            <a:ext cx="320202" cy="478712"/>
          </a:xfrm>
          <a:custGeom>
            <a:avLst/>
            <a:gdLst/>
            <a:ahLst/>
            <a:cxnLst/>
            <a:rect l="l" t="t" r="r" b="b"/>
            <a:pathLst>
              <a:path w="320202" h="478712">
                <a:moveTo>
                  <a:pt x="0" y="0"/>
                </a:moveTo>
                <a:lnTo>
                  <a:pt x="320202" y="0"/>
                </a:lnTo>
                <a:lnTo>
                  <a:pt x="320202" y="478712"/>
                </a:lnTo>
                <a:lnTo>
                  <a:pt x="0" y="47871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250081" y="4855417"/>
            <a:ext cx="3760178" cy="3760178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03644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350353" y="4855417"/>
            <a:ext cx="3760178" cy="3760178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EC655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302170" y="4855417"/>
            <a:ext cx="3760178" cy="3760178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743A2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469551" y="4820538"/>
            <a:ext cx="3760178" cy="3760178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03644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345664" y="4855417"/>
            <a:ext cx="3760178" cy="3760178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EC655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2307907" y="6063066"/>
            <a:ext cx="1258969" cy="1071697"/>
          </a:xfrm>
          <a:custGeom>
            <a:avLst/>
            <a:gdLst/>
            <a:ahLst/>
            <a:cxnLst/>
            <a:rect l="l" t="t" r="r" b="b"/>
            <a:pathLst>
              <a:path w="1258969" h="1071697">
                <a:moveTo>
                  <a:pt x="0" y="0"/>
                </a:moveTo>
                <a:lnTo>
                  <a:pt x="1258969" y="0"/>
                </a:lnTo>
                <a:lnTo>
                  <a:pt x="1258969" y="1071698"/>
                </a:lnTo>
                <a:lnTo>
                  <a:pt x="0" y="10716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5604828" y="6063066"/>
            <a:ext cx="1251228" cy="1176154"/>
          </a:xfrm>
          <a:custGeom>
            <a:avLst/>
            <a:gdLst/>
            <a:ahLst/>
            <a:cxnLst/>
            <a:rect l="l" t="t" r="r" b="b"/>
            <a:pathLst>
              <a:path w="1251228" h="1176154">
                <a:moveTo>
                  <a:pt x="0" y="0"/>
                </a:moveTo>
                <a:lnTo>
                  <a:pt x="1251228" y="0"/>
                </a:lnTo>
                <a:lnTo>
                  <a:pt x="1251228" y="1176155"/>
                </a:lnTo>
                <a:lnTo>
                  <a:pt x="0" y="11761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8640310" y="6111623"/>
            <a:ext cx="1007381" cy="1035867"/>
          </a:xfrm>
          <a:custGeom>
            <a:avLst/>
            <a:gdLst/>
            <a:ahLst/>
            <a:cxnLst/>
            <a:rect l="l" t="t" r="r" b="b"/>
            <a:pathLst>
              <a:path w="1007381" h="1035867">
                <a:moveTo>
                  <a:pt x="0" y="0"/>
                </a:moveTo>
                <a:lnTo>
                  <a:pt x="1007380" y="0"/>
                </a:lnTo>
                <a:lnTo>
                  <a:pt x="1007380" y="1035867"/>
                </a:lnTo>
                <a:lnTo>
                  <a:pt x="0" y="103586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4681678" y="6139717"/>
            <a:ext cx="1000948" cy="979678"/>
          </a:xfrm>
          <a:custGeom>
            <a:avLst/>
            <a:gdLst/>
            <a:ahLst/>
            <a:cxnLst/>
            <a:rect l="l" t="t" r="r" b="b"/>
            <a:pathLst>
              <a:path w="1000948" h="979678">
                <a:moveTo>
                  <a:pt x="0" y="0"/>
                </a:moveTo>
                <a:lnTo>
                  <a:pt x="1000948" y="0"/>
                </a:lnTo>
                <a:lnTo>
                  <a:pt x="1000948" y="979678"/>
                </a:lnTo>
                <a:lnTo>
                  <a:pt x="0" y="97967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1683203" y="6070520"/>
            <a:ext cx="1041604" cy="1168701"/>
          </a:xfrm>
          <a:custGeom>
            <a:avLst/>
            <a:gdLst/>
            <a:ahLst/>
            <a:cxnLst/>
            <a:rect l="l" t="t" r="r" b="b"/>
            <a:pathLst>
              <a:path w="1041604" h="1168701">
                <a:moveTo>
                  <a:pt x="0" y="0"/>
                </a:moveTo>
                <a:lnTo>
                  <a:pt x="1041605" y="0"/>
                </a:lnTo>
                <a:lnTo>
                  <a:pt x="1041605" y="1168701"/>
                </a:lnTo>
                <a:lnTo>
                  <a:pt x="0" y="116870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250081" y="339965"/>
            <a:ext cx="2820062" cy="1885917"/>
          </a:xfrm>
          <a:custGeom>
            <a:avLst/>
            <a:gdLst/>
            <a:ahLst/>
            <a:cxnLst/>
            <a:rect l="l" t="t" r="r" b="b"/>
            <a:pathLst>
              <a:path w="2820062" h="1885917">
                <a:moveTo>
                  <a:pt x="0" y="0"/>
                </a:moveTo>
                <a:lnTo>
                  <a:pt x="2820063" y="0"/>
                </a:lnTo>
                <a:lnTo>
                  <a:pt x="2820063" y="1885917"/>
                </a:lnTo>
                <a:lnTo>
                  <a:pt x="0" y="18859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4070144" y="1108746"/>
            <a:ext cx="9370619" cy="1056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47"/>
              </a:lnSpc>
            </a:pPr>
            <a:r>
              <a:rPr lang="en-US" sz="6471" b="1">
                <a:solidFill>
                  <a:srgbClr val="3743A2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คุณธรรม 5 ประการ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805967" y="3149807"/>
            <a:ext cx="2333871" cy="765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00000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พอเพียง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707875" y="3149807"/>
            <a:ext cx="2594295" cy="765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00000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วินัย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846853" y="3149807"/>
            <a:ext cx="2594295" cy="765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00000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สุจริต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865929" y="3117622"/>
            <a:ext cx="2594295" cy="765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00000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จิตอาสา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3803804" y="3149807"/>
            <a:ext cx="2843897" cy="765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00000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กตัญญู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9395" y="8495802"/>
            <a:ext cx="10069286" cy="1057132"/>
            <a:chOff x="-21424" y="-64627"/>
            <a:chExt cx="2651993" cy="278422"/>
          </a:xfrm>
        </p:grpSpPr>
        <p:sp>
          <p:nvSpPr>
            <p:cNvPr id="3" name="Freeform 3"/>
            <p:cNvSpPr/>
            <p:nvPr/>
          </p:nvSpPr>
          <p:spPr>
            <a:xfrm>
              <a:off x="3823" y="-12239"/>
              <a:ext cx="2626746" cy="173647"/>
            </a:xfrm>
            <a:custGeom>
              <a:avLst/>
              <a:gdLst/>
              <a:ahLst/>
              <a:cxnLst/>
              <a:rect l="l" t="t" r="r" b="b"/>
              <a:pathLst>
                <a:path w="2626746" h="173647">
                  <a:moveTo>
                    <a:pt x="77625" y="0"/>
                  </a:moveTo>
                  <a:lnTo>
                    <a:pt x="2549121" y="0"/>
                  </a:lnTo>
                  <a:cubicBezTo>
                    <a:pt x="2569708" y="0"/>
                    <a:pt x="2589452" y="8178"/>
                    <a:pt x="2604010" y="22736"/>
                  </a:cubicBezTo>
                  <a:cubicBezTo>
                    <a:pt x="2618568" y="37294"/>
                    <a:pt x="2626746" y="57038"/>
                    <a:pt x="2626746" y="77625"/>
                  </a:cubicBezTo>
                  <a:lnTo>
                    <a:pt x="2626746" y="96021"/>
                  </a:lnTo>
                  <a:cubicBezTo>
                    <a:pt x="2626746" y="138893"/>
                    <a:pt x="2591992" y="173647"/>
                    <a:pt x="2549121" y="173647"/>
                  </a:cubicBezTo>
                  <a:lnTo>
                    <a:pt x="77625" y="173647"/>
                  </a:lnTo>
                  <a:cubicBezTo>
                    <a:pt x="57038" y="173647"/>
                    <a:pt x="37294" y="165468"/>
                    <a:pt x="22736" y="150911"/>
                  </a:cubicBezTo>
                  <a:cubicBezTo>
                    <a:pt x="8178" y="136353"/>
                    <a:pt x="0" y="116609"/>
                    <a:pt x="0" y="96021"/>
                  </a:cubicBezTo>
                  <a:lnTo>
                    <a:pt x="0" y="77625"/>
                  </a:lnTo>
                  <a:cubicBezTo>
                    <a:pt x="0" y="57038"/>
                    <a:pt x="8178" y="37294"/>
                    <a:pt x="22736" y="22736"/>
                  </a:cubicBezTo>
                  <a:cubicBezTo>
                    <a:pt x="37294" y="8178"/>
                    <a:pt x="57038" y="0"/>
                    <a:pt x="77625" y="0"/>
                  </a:cubicBezTo>
                  <a:close/>
                </a:path>
              </a:pathLst>
            </a:custGeom>
            <a:solidFill>
              <a:srgbClr val="EEC65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-21424" y="-64627"/>
              <a:ext cx="2626746" cy="2784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79"/>
                </a:lnSpc>
              </a:pPr>
              <a:r>
                <a:rPr lang="en-US" sz="2700" b="1" dirty="0">
                  <a:solidFill>
                    <a:srgbClr val="000000"/>
                  </a:solidFill>
                  <a:latin typeface="Akzidenz-Grotesk Bold"/>
                  <a:ea typeface="Akzidenz-Grotesk Bold"/>
                  <a:cs typeface="Akzidenz-Grotesk Bold"/>
                  <a:sym typeface="Akzidenz-Grotesk Bold"/>
                </a:rPr>
                <a:t>“</a:t>
              </a:r>
              <a:r>
                <a:rPr lang="en-US" sz="2700" b="1" dirty="0" err="1">
                  <a:solidFill>
                    <a:srgbClr val="000000"/>
                  </a:solidFill>
                  <a:latin typeface="Akzidenz-Grotesk Bold"/>
                  <a:ea typeface="Akzidenz-Grotesk Bold"/>
                  <a:cs typeface="Akzidenz-Grotesk Bold"/>
                  <a:sym typeface="Akzidenz-Grotesk Bold"/>
                </a:rPr>
                <a:t>ปัญหาที่อยากแก้</a:t>
              </a:r>
              <a:r>
                <a:rPr lang="en-US" sz="2700" b="1" dirty="0">
                  <a:solidFill>
                    <a:srgbClr val="000000"/>
                  </a:solidFill>
                  <a:latin typeface="Akzidenz-Grotesk Bold"/>
                  <a:ea typeface="Akzidenz-Grotesk Bold"/>
                  <a:cs typeface="Akzidenz-Grotesk Bold"/>
                  <a:sym typeface="Akzidenz-Grotesk Bold"/>
                </a:rPr>
                <a:t> </a:t>
              </a:r>
              <a:r>
                <a:rPr lang="en-US" sz="2700" b="1" dirty="0" err="1">
                  <a:solidFill>
                    <a:srgbClr val="000000"/>
                  </a:solidFill>
                  <a:latin typeface="Akzidenz-Grotesk Bold"/>
                  <a:ea typeface="Akzidenz-Grotesk Bold"/>
                  <a:cs typeface="Akzidenz-Grotesk Bold"/>
                  <a:sym typeface="Akzidenz-Grotesk Bold"/>
                </a:rPr>
                <a:t>ความดีที่อยากทำ</a:t>
              </a:r>
              <a:r>
                <a:rPr lang="en-US" sz="2700" b="1" dirty="0">
                  <a:solidFill>
                    <a:srgbClr val="000000"/>
                  </a:solidFill>
                  <a:latin typeface="Akzidenz-Grotesk Bold"/>
                  <a:ea typeface="Akzidenz-Grotesk Bold"/>
                  <a:cs typeface="Akzidenz-Grotesk Bold"/>
                  <a:sym typeface="Akzidenz-Grotesk Bold"/>
                </a:rPr>
                <a:t>”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765557" y="3261499"/>
            <a:ext cx="320202" cy="478712"/>
          </a:xfrm>
          <a:custGeom>
            <a:avLst/>
            <a:gdLst/>
            <a:ahLst/>
            <a:cxnLst/>
            <a:rect l="l" t="t" r="r" b="b"/>
            <a:pathLst>
              <a:path w="320202" h="478712">
                <a:moveTo>
                  <a:pt x="0" y="0"/>
                </a:moveTo>
                <a:lnTo>
                  <a:pt x="320202" y="0"/>
                </a:lnTo>
                <a:lnTo>
                  <a:pt x="320202" y="478713"/>
                </a:lnTo>
                <a:lnTo>
                  <a:pt x="0" y="47871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65557" y="7468359"/>
            <a:ext cx="320202" cy="478712"/>
          </a:xfrm>
          <a:custGeom>
            <a:avLst/>
            <a:gdLst/>
            <a:ahLst/>
            <a:cxnLst/>
            <a:rect l="l" t="t" r="r" b="b"/>
            <a:pathLst>
              <a:path w="320202" h="478712">
                <a:moveTo>
                  <a:pt x="0" y="0"/>
                </a:moveTo>
                <a:lnTo>
                  <a:pt x="320202" y="0"/>
                </a:lnTo>
                <a:lnTo>
                  <a:pt x="320202" y="478713"/>
                </a:lnTo>
                <a:lnTo>
                  <a:pt x="0" y="47871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4708994" y="5329510"/>
            <a:ext cx="4351388" cy="4351388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74648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5803241" y="394046"/>
            <a:ext cx="1859540" cy="185954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9BDD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154542" y="4528752"/>
            <a:ext cx="6508238" cy="4198377"/>
            <a:chOff x="0" y="0"/>
            <a:chExt cx="1714104" cy="110574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714104" cy="1105745"/>
            </a:xfrm>
            <a:custGeom>
              <a:avLst/>
              <a:gdLst/>
              <a:ahLst/>
              <a:cxnLst/>
              <a:rect l="l" t="t" r="r" b="b"/>
              <a:pathLst>
                <a:path w="1714104" h="1105745">
                  <a:moveTo>
                    <a:pt x="60667" y="0"/>
                  </a:moveTo>
                  <a:lnTo>
                    <a:pt x="1653436" y="0"/>
                  </a:lnTo>
                  <a:cubicBezTo>
                    <a:pt x="1669527" y="0"/>
                    <a:pt x="1684957" y="6392"/>
                    <a:pt x="1696335" y="17769"/>
                  </a:cubicBezTo>
                  <a:cubicBezTo>
                    <a:pt x="1707712" y="29146"/>
                    <a:pt x="1714104" y="44577"/>
                    <a:pt x="1714104" y="60667"/>
                  </a:cubicBezTo>
                  <a:lnTo>
                    <a:pt x="1714104" y="1045078"/>
                  </a:lnTo>
                  <a:cubicBezTo>
                    <a:pt x="1714104" y="1061168"/>
                    <a:pt x="1707712" y="1076599"/>
                    <a:pt x="1696335" y="1087976"/>
                  </a:cubicBezTo>
                  <a:cubicBezTo>
                    <a:pt x="1684957" y="1099354"/>
                    <a:pt x="1669527" y="1105745"/>
                    <a:pt x="1653436" y="1105745"/>
                  </a:cubicBezTo>
                  <a:lnTo>
                    <a:pt x="60667" y="1105745"/>
                  </a:lnTo>
                  <a:cubicBezTo>
                    <a:pt x="44577" y="1105745"/>
                    <a:pt x="29146" y="1099354"/>
                    <a:pt x="17769" y="1087976"/>
                  </a:cubicBezTo>
                  <a:cubicBezTo>
                    <a:pt x="6392" y="1076599"/>
                    <a:pt x="0" y="1061168"/>
                    <a:pt x="0" y="1045078"/>
                  </a:cubicBezTo>
                  <a:lnTo>
                    <a:pt x="0" y="60667"/>
                  </a:lnTo>
                  <a:cubicBezTo>
                    <a:pt x="0" y="44577"/>
                    <a:pt x="6392" y="29146"/>
                    <a:pt x="17769" y="17769"/>
                  </a:cubicBezTo>
                  <a:cubicBezTo>
                    <a:pt x="29146" y="6392"/>
                    <a:pt x="44577" y="0"/>
                    <a:pt x="60667" y="0"/>
                  </a:cubicBezTo>
                  <a:close/>
                </a:path>
              </a:pathLst>
            </a:custGeom>
            <a:solidFill>
              <a:srgbClr val="3743A2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714104" cy="11438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306513" y="589302"/>
            <a:ext cx="6843965" cy="1233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59"/>
              </a:lnSpc>
              <a:spcBef>
                <a:spcPct val="0"/>
              </a:spcBef>
            </a:pPr>
            <a:r>
              <a:rPr lang="en-US" sz="6471" b="1">
                <a:solidFill>
                  <a:srgbClr val="3743A2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กำหนดเป้าหมาย</a:t>
            </a:r>
          </a:p>
        </p:txBody>
      </p:sp>
      <p:sp>
        <p:nvSpPr>
          <p:cNvPr id="17" name="Freeform 17"/>
          <p:cNvSpPr/>
          <p:nvPr/>
        </p:nvSpPr>
        <p:spPr>
          <a:xfrm>
            <a:off x="1196136" y="2901578"/>
            <a:ext cx="9848030" cy="5650939"/>
          </a:xfrm>
          <a:custGeom>
            <a:avLst/>
            <a:gdLst/>
            <a:ahLst/>
            <a:cxnLst/>
            <a:rect l="l" t="t" r="r" b="b"/>
            <a:pathLst>
              <a:path w="9848030" h="5650939">
                <a:moveTo>
                  <a:pt x="0" y="0"/>
                </a:moveTo>
                <a:lnTo>
                  <a:pt x="9848030" y="0"/>
                </a:lnTo>
                <a:lnTo>
                  <a:pt x="9848030" y="5650939"/>
                </a:lnTo>
                <a:lnTo>
                  <a:pt x="0" y="56509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05" r="-1005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1842559" y="4703364"/>
            <a:ext cx="5132205" cy="3849154"/>
          </a:xfrm>
          <a:custGeom>
            <a:avLst/>
            <a:gdLst/>
            <a:ahLst/>
            <a:cxnLst/>
            <a:rect l="l" t="t" r="r" b="b"/>
            <a:pathLst>
              <a:path w="5132205" h="3849154">
                <a:moveTo>
                  <a:pt x="0" y="0"/>
                </a:moveTo>
                <a:lnTo>
                  <a:pt x="5132205" y="0"/>
                </a:lnTo>
                <a:lnTo>
                  <a:pt x="5132205" y="3849153"/>
                </a:lnTo>
                <a:lnTo>
                  <a:pt x="0" y="38491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7290667" y="886503"/>
            <a:ext cx="2223001" cy="1872878"/>
          </a:xfrm>
          <a:custGeom>
            <a:avLst/>
            <a:gdLst/>
            <a:ahLst/>
            <a:cxnLst/>
            <a:rect l="l" t="t" r="r" b="b"/>
            <a:pathLst>
              <a:path w="2223001" h="1872878">
                <a:moveTo>
                  <a:pt x="0" y="0"/>
                </a:moveTo>
                <a:lnTo>
                  <a:pt x="2223002" y="0"/>
                </a:lnTo>
                <a:lnTo>
                  <a:pt x="2223002" y="1872878"/>
                </a:lnTo>
                <a:lnTo>
                  <a:pt x="0" y="187287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6148872" y="718311"/>
            <a:ext cx="1651785" cy="1104631"/>
          </a:xfrm>
          <a:custGeom>
            <a:avLst/>
            <a:gdLst/>
            <a:ahLst/>
            <a:cxnLst/>
            <a:rect l="l" t="t" r="r" b="b"/>
            <a:pathLst>
              <a:path w="1651785" h="1104631">
                <a:moveTo>
                  <a:pt x="0" y="0"/>
                </a:moveTo>
                <a:lnTo>
                  <a:pt x="1651784" y="0"/>
                </a:lnTo>
                <a:lnTo>
                  <a:pt x="1651784" y="1104631"/>
                </a:lnTo>
                <a:lnTo>
                  <a:pt x="0" y="11046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3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40558" y="1243449"/>
            <a:ext cx="8107087" cy="5766165"/>
          </a:xfrm>
          <a:custGeom>
            <a:avLst/>
            <a:gdLst/>
            <a:ahLst/>
            <a:cxnLst/>
            <a:rect l="l" t="t" r="r" b="b"/>
            <a:pathLst>
              <a:path w="8107087" h="5766165">
                <a:moveTo>
                  <a:pt x="0" y="0"/>
                </a:moveTo>
                <a:lnTo>
                  <a:pt x="8107087" y="0"/>
                </a:lnTo>
                <a:lnTo>
                  <a:pt x="8107087" y="5766166"/>
                </a:lnTo>
                <a:lnTo>
                  <a:pt x="0" y="57661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42396" y="6112400"/>
            <a:ext cx="11185189" cy="3426870"/>
            <a:chOff x="0" y="0"/>
            <a:chExt cx="2945893" cy="9025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45893" cy="902550"/>
            </a:xfrm>
            <a:custGeom>
              <a:avLst/>
              <a:gdLst/>
              <a:ahLst/>
              <a:cxnLst/>
              <a:rect l="l" t="t" r="r" b="b"/>
              <a:pathLst>
                <a:path w="2945893" h="902550">
                  <a:moveTo>
                    <a:pt x="35300" y="0"/>
                  </a:moveTo>
                  <a:lnTo>
                    <a:pt x="2910593" y="0"/>
                  </a:lnTo>
                  <a:cubicBezTo>
                    <a:pt x="2919955" y="0"/>
                    <a:pt x="2928934" y="3719"/>
                    <a:pt x="2935554" y="10339"/>
                  </a:cubicBezTo>
                  <a:cubicBezTo>
                    <a:pt x="2942174" y="16959"/>
                    <a:pt x="2945893" y="25938"/>
                    <a:pt x="2945893" y="35300"/>
                  </a:cubicBezTo>
                  <a:lnTo>
                    <a:pt x="2945893" y="867250"/>
                  </a:lnTo>
                  <a:cubicBezTo>
                    <a:pt x="2945893" y="876612"/>
                    <a:pt x="2942174" y="885591"/>
                    <a:pt x="2935554" y="892211"/>
                  </a:cubicBezTo>
                  <a:cubicBezTo>
                    <a:pt x="2928934" y="898831"/>
                    <a:pt x="2919955" y="902550"/>
                    <a:pt x="2910593" y="902550"/>
                  </a:cubicBezTo>
                  <a:lnTo>
                    <a:pt x="35300" y="902550"/>
                  </a:lnTo>
                  <a:cubicBezTo>
                    <a:pt x="25938" y="902550"/>
                    <a:pt x="16959" y="898831"/>
                    <a:pt x="10339" y="892211"/>
                  </a:cubicBezTo>
                  <a:cubicBezTo>
                    <a:pt x="3719" y="885591"/>
                    <a:pt x="0" y="876612"/>
                    <a:pt x="0" y="867250"/>
                  </a:cubicBezTo>
                  <a:lnTo>
                    <a:pt x="0" y="35300"/>
                  </a:lnTo>
                  <a:cubicBezTo>
                    <a:pt x="0" y="25938"/>
                    <a:pt x="3719" y="16959"/>
                    <a:pt x="10339" y="10339"/>
                  </a:cubicBezTo>
                  <a:cubicBezTo>
                    <a:pt x="16959" y="3719"/>
                    <a:pt x="25938" y="0"/>
                    <a:pt x="35300" y="0"/>
                  </a:cubicBezTo>
                  <a:close/>
                </a:path>
              </a:pathLst>
            </a:custGeom>
            <a:solidFill>
              <a:srgbClr val="EEC65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945893" cy="940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856834" y="7205572"/>
            <a:ext cx="9370619" cy="1154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39"/>
              </a:lnSpc>
            </a:pPr>
            <a:r>
              <a:rPr lang="en-US" sz="6999" b="1">
                <a:solidFill>
                  <a:srgbClr val="3743A2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ผลการดำเนินงาน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9740558" y="7291297"/>
            <a:ext cx="1730494" cy="862381"/>
            <a:chOff x="0" y="0"/>
            <a:chExt cx="2307326" cy="114984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69109" cy="1149842"/>
            </a:xfrm>
            <a:custGeom>
              <a:avLst/>
              <a:gdLst/>
              <a:ahLst/>
              <a:cxnLst/>
              <a:rect l="l" t="t" r="r" b="b"/>
              <a:pathLst>
                <a:path w="769109" h="1149842">
                  <a:moveTo>
                    <a:pt x="0" y="0"/>
                  </a:moveTo>
                  <a:lnTo>
                    <a:pt x="769109" y="0"/>
                  </a:lnTo>
                  <a:lnTo>
                    <a:pt x="769109" y="1149842"/>
                  </a:lnTo>
                  <a:lnTo>
                    <a:pt x="0" y="11498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769109" y="0"/>
              <a:ext cx="769109" cy="1149842"/>
            </a:xfrm>
            <a:custGeom>
              <a:avLst/>
              <a:gdLst/>
              <a:ahLst/>
              <a:cxnLst/>
              <a:rect l="l" t="t" r="r" b="b"/>
              <a:pathLst>
                <a:path w="769109" h="1149842">
                  <a:moveTo>
                    <a:pt x="0" y="0"/>
                  </a:moveTo>
                  <a:lnTo>
                    <a:pt x="769108" y="0"/>
                  </a:lnTo>
                  <a:lnTo>
                    <a:pt x="769108" y="1149842"/>
                  </a:lnTo>
                  <a:lnTo>
                    <a:pt x="0" y="11498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538217" y="0"/>
              <a:ext cx="769109" cy="1149842"/>
            </a:xfrm>
            <a:custGeom>
              <a:avLst/>
              <a:gdLst/>
              <a:ahLst/>
              <a:cxnLst/>
              <a:rect l="l" t="t" r="r" b="b"/>
              <a:pathLst>
                <a:path w="769109" h="1149842">
                  <a:moveTo>
                    <a:pt x="0" y="0"/>
                  </a:moveTo>
                  <a:lnTo>
                    <a:pt x="769109" y="0"/>
                  </a:lnTo>
                  <a:lnTo>
                    <a:pt x="769109" y="1149842"/>
                  </a:lnTo>
                  <a:lnTo>
                    <a:pt x="0" y="11498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1742396" y="4304322"/>
            <a:ext cx="3678800" cy="2460197"/>
          </a:xfrm>
          <a:custGeom>
            <a:avLst/>
            <a:gdLst/>
            <a:ahLst/>
            <a:cxnLst/>
            <a:rect l="l" t="t" r="r" b="b"/>
            <a:pathLst>
              <a:path w="3678800" h="2460197">
                <a:moveTo>
                  <a:pt x="0" y="0"/>
                </a:moveTo>
                <a:lnTo>
                  <a:pt x="3678800" y="0"/>
                </a:lnTo>
                <a:lnTo>
                  <a:pt x="3678800" y="2460197"/>
                </a:lnTo>
                <a:lnTo>
                  <a:pt x="0" y="24601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79648" y="5143500"/>
            <a:ext cx="320202" cy="478712"/>
          </a:xfrm>
          <a:custGeom>
            <a:avLst/>
            <a:gdLst/>
            <a:ahLst/>
            <a:cxnLst/>
            <a:rect l="l" t="t" r="r" b="b"/>
            <a:pathLst>
              <a:path w="320202" h="478712">
                <a:moveTo>
                  <a:pt x="0" y="0"/>
                </a:moveTo>
                <a:lnTo>
                  <a:pt x="320202" y="0"/>
                </a:lnTo>
                <a:lnTo>
                  <a:pt x="320202" y="478712"/>
                </a:lnTo>
                <a:lnTo>
                  <a:pt x="0" y="47871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251598" y="-246112"/>
            <a:ext cx="1859540" cy="185954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7464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2551627" y="-1164512"/>
            <a:ext cx="1399943" cy="3696340"/>
          </a:xfrm>
          <a:custGeom>
            <a:avLst/>
            <a:gdLst/>
            <a:ahLst/>
            <a:cxnLst/>
            <a:rect l="l" t="t" r="r" b="b"/>
            <a:pathLst>
              <a:path w="1399943" h="3696340">
                <a:moveTo>
                  <a:pt x="0" y="0"/>
                </a:moveTo>
                <a:lnTo>
                  <a:pt x="1399942" y="0"/>
                </a:lnTo>
                <a:lnTo>
                  <a:pt x="1399942" y="3696340"/>
                </a:lnTo>
                <a:lnTo>
                  <a:pt x="0" y="36963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7" name="Group 7"/>
          <p:cNvGrpSpPr/>
          <p:nvPr/>
        </p:nvGrpSpPr>
        <p:grpSpPr>
          <a:xfrm>
            <a:off x="765557" y="4361657"/>
            <a:ext cx="16650624" cy="6333519"/>
            <a:chOff x="0" y="0"/>
            <a:chExt cx="4385350" cy="166808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385349" cy="1668087"/>
            </a:xfrm>
            <a:custGeom>
              <a:avLst/>
              <a:gdLst/>
              <a:ahLst/>
              <a:cxnLst/>
              <a:rect l="l" t="t" r="r" b="b"/>
              <a:pathLst>
                <a:path w="4385349" h="1668087">
                  <a:moveTo>
                    <a:pt x="23713" y="0"/>
                  </a:moveTo>
                  <a:lnTo>
                    <a:pt x="4361636" y="0"/>
                  </a:lnTo>
                  <a:cubicBezTo>
                    <a:pt x="4367925" y="0"/>
                    <a:pt x="4373957" y="2498"/>
                    <a:pt x="4378404" y="6945"/>
                  </a:cubicBezTo>
                  <a:cubicBezTo>
                    <a:pt x="4382851" y="11392"/>
                    <a:pt x="4385349" y="17424"/>
                    <a:pt x="4385349" y="23713"/>
                  </a:cubicBezTo>
                  <a:lnTo>
                    <a:pt x="4385349" y="1644374"/>
                  </a:lnTo>
                  <a:cubicBezTo>
                    <a:pt x="4385349" y="1657470"/>
                    <a:pt x="4374733" y="1668087"/>
                    <a:pt x="4361636" y="1668087"/>
                  </a:cubicBezTo>
                  <a:lnTo>
                    <a:pt x="23713" y="1668087"/>
                  </a:lnTo>
                  <a:cubicBezTo>
                    <a:pt x="10617" y="1668087"/>
                    <a:pt x="0" y="1657470"/>
                    <a:pt x="0" y="1644374"/>
                  </a:cubicBezTo>
                  <a:lnTo>
                    <a:pt x="0" y="23713"/>
                  </a:lnTo>
                  <a:cubicBezTo>
                    <a:pt x="0" y="10617"/>
                    <a:pt x="10617" y="0"/>
                    <a:pt x="23713" y="0"/>
                  </a:cubicBezTo>
                  <a:close/>
                </a:path>
              </a:pathLst>
            </a:custGeom>
            <a:solidFill>
              <a:srgbClr val="3743A2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385350" cy="17061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765557" y="679000"/>
            <a:ext cx="9964087" cy="1056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47"/>
              </a:lnSpc>
            </a:pPr>
            <a:r>
              <a:rPr lang="en-US" sz="6471" b="1">
                <a:solidFill>
                  <a:srgbClr val="3743A2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ผลการดำเนินงาน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57414" y="4628909"/>
            <a:ext cx="9072229" cy="519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90"/>
              </a:lnSpc>
            </a:pPr>
            <a:r>
              <a:rPr lang="en-US" sz="2707" i="1">
                <a:solidFill>
                  <a:srgbClr val="FFFFFF"/>
                </a:solidFill>
                <a:latin typeface="Akzidenz-Grotesk Italics"/>
                <a:ea typeface="Akzidenz-Grotesk Italics"/>
                <a:cs typeface="Akzidenz-Grotesk Italics"/>
                <a:sym typeface="Akzidenz-Grotesk Italics"/>
              </a:rPr>
              <a:t>กิจกรรมลดและคัดแยกขยะมูลฝอยภายในหน่วยงาน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657414" y="5287606"/>
            <a:ext cx="15313256" cy="4334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17"/>
              </a:lnSpc>
            </a:pPr>
            <a:r>
              <a:rPr lang="en-US" sz="2226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ดำเนินการเผยแพร่ ประชาสัมพันธ์ส่งเสริมให้บุคลากรในหน่วยงานประหยัดพลังงานและรู้จักใช้ทรัพยากรอย่างรู้คุณค่า </a:t>
            </a:r>
          </a:p>
          <a:p>
            <a:pPr algn="l">
              <a:lnSpc>
                <a:spcPts val="3117"/>
              </a:lnSpc>
            </a:pPr>
            <a:r>
              <a:rPr lang="en-US" sz="2226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ตระหนักถึงความสำคัญในสำนักงานและกิจกรรมต่าง ๆ ที่ส่งผลกระทบต่อสิ่งแวดล้อม การใช้ทรัพยากรอย่างรู้คุณค่า </a:t>
            </a:r>
          </a:p>
          <a:p>
            <a:pPr algn="l">
              <a:lnSpc>
                <a:spcPts val="3117"/>
              </a:lnSpc>
            </a:pPr>
            <a:r>
              <a:rPr lang="en-US" sz="2226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และมีแนวทางในการจัดการของเสียอย่างมีประสิทธิภาพ ดังนี้</a:t>
            </a:r>
          </a:p>
          <a:p>
            <a:pPr algn="l">
              <a:lnSpc>
                <a:spcPts val="3117"/>
              </a:lnSpc>
            </a:pPr>
            <a:r>
              <a:rPr lang="en-US" sz="2226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1. กำหนดมาตรการประหยัดพลังงาน และการใช้ทรัพยากรอย่างรู้คุณค่า ให้บุคลากรในสังกัดถือปฏิบัติ</a:t>
            </a:r>
          </a:p>
          <a:p>
            <a:pPr algn="l">
              <a:lnSpc>
                <a:spcPts val="3117"/>
              </a:lnSpc>
            </a:pPr>
            <a:r>
              <a:rPr lang="en-US" sz="2226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    - มาตรการลดใช้พลังงาน  </a:t>
            </a:r>
          </a:p>
          <a:p>
            <a:pPr algn="l">
              <a:lnSpc>
                <a:spcPts val="3117"/>
              </a:lnSpc>
            </a:pPr>
            <a:r>
              <a:rPr lang="en-US" sz="2226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    - มาตรการลดสร้างขยะ</a:t>
            </a:r>
          </a:p>
          <a:p>
            <a:pPr algn="l">
              <a:lnSpc>
                <a:spcPts val="3117"/>
              </a:lnSpc>
            </a:pPr>
            <a:r>
              <a:rPr lang="en-US" sz="2226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    - มาตรการประหยัดน้ำ</a:t>
            </a:r>
          </a:p>
          <a:p>
            <a:pPr algn="l">
              <a:lnSpc>
                <a:spcPts val="3117"/>
              </a:lnSpc>
            </a:pPr>
            <a:r>
              <a:rPr lang="en-US" sz="2226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    - มาตรการลดปริมาณการใช้กระดาษ</a:t>
            </a:r>
          </a:p>
          <a:p>
            <a:pPr algn="l">
              <a:lnSpc>
                <a:spcPts val="3117"/>
              </a:lnSpc>
            </a:pPr>
            <a:r>
              <a:rPr lang="en-US" sz="2226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    - มาตรการ 5 ส</a:t>
            </a:r>
          </a:p>
          <a:p>
            <a:pPr algn="l">
              <a:lnSpc>
                <a:spcPts val="3117"/>
              </a:lnSpc>
            </a:pPr>
            <a:r>
              <a:rPr lang="en-US" sz="2226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2. จัดกิจกรรมการคัดแยกขยะ สิ่งของที่ไม่ใช้แล้ว  ส่งต่อให้มูลนิธิ/หน่วยงานอื่นที่รับบริจาค </a:t>
            </a:r>
          </a:p>
          <a:p>
            <a:pPr algn="l">
              <a:lnSpc>
                <a:spcPts val="3117"/>
              </a:lnSpc>
              <a:spcBef>
                <a:spcPct val="0"/>
              </a:spcBef>
            </a:pPr>
            <a:r>
              <a:rPr lang="en-US" sz="2226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เพื่อนำไป ใช้ประโยชน์ สร้างรายได้ หรือนำไปรีไซเคิลสร้างผลิตภัณฑ์ใหม่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06764" y="2739980"/>
            <a:ext cx="16837098" cy="1464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90"/>
              </a:lnSpc>
              <a:spcBef>
                <a:spcPct val="0"/>
              </a:spcBef>
            </a:pPr>
            <a:r>
              <a:rPr lang="en-US" sz="2707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ตามแผนการดำเนินงานองค์กรคุณธรรม กองยุทธศาสตร์และแผนงาน ประจำปีงบประมาณ พ.ศ. 2569 กำหนดกิจกรรมในการขับเคลื่อนองค์กรคุณธรรม รวมทั้งสิ้น 7 กิจกรรม ดำเนินการแล้วเสร็จ 7 กิจกรรม คิดเป็นร้อยละ 100 ของจำนวนกิจกรรมทั้งหมด โดยสรุปผลการดำเนินงาน ดังนี้</a:t>
            </a:r>
          </a:p>
        </p:txBody>
      </p:sp>
      <p:sp>
        <p:nvSpPr>
          <p:cNvPr id="14" name="Freeform 14"/>
          <p:cNvSpPr/>
          <p:nvPr/>
        </p:nvSpPr>
        <p:spPr>
          <a:xfrm>
            <a:off x="1179648" y="4733684"/>
            <a:ext cx="320202" cy="478712"/>
          </a:xfrm>
          <a:custGeom>
            <a:avLst/>
            <a:gdLst/>
            <a:ahLst/>
            <a:cxnLst/>
            <a:rect l="l" t="t" r="r" b="b"/>
            <a:pathLst>
              <a:path w="320202" h="478712">
                <a:moveTo>
                  <a:pt x="0" y="0"/>
                </a:moveTo>
                <a:lnTo>
                  <a:pt x="320202" y="0"/>
                </a:lnTo>
                <a:lnTo>
                  <a:pt x="320202" y="478712"/>
                </a:lnTo>
                <a:lnTo>
                  <a:pt x="0" y="47871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14453466" y="5028813"/>
            <a:ext cx="2962716" cy="2165877"/>
            <a:chOff x="0" y="0"/>
            <a:chExt cx="3950288" cy="288783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035147" cy="2887836"/>
            </a:xfrm>
            <a:custGeom>
              <a:avLst/>
              <a:gdLst/>
              <a:ahLst/>
              <a:cxnLst/>
              <a:rect l="l" t="t" r="r" b="b"/>
              <a:pathLst>
                <a:path w="2035147" h="2887836">
                  <a:moveTo>
                    <a:pt x="0" y="0"/>
                  </a:moveTo>
                  <a:lnTo>
                    <a:pt x="2035147" y="0"/>
                  </a:lnTo>
                  <a:lnTo>
                    <a:pt x="2035147" y="2887836"/>
                  </a:lnTo>
                  <a:lnTo>
                    <a:pt x="0" y="28878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2010838" y="0"/>
              <a:ext cx="1939450" cy="2887836"/>
            </a:xfrm>
            <a:custGeom>
              <a:avLst/>
              <a:gdLst/>
              <a:ahLst/>
              <a:cxnLst/>
              <a:rect l="l" t="t" r="r" b="b"/>
              <a:pathLst>
                <a:path w="1939450" h="2887836">
                  <a:moveTo>
                    <a:pt x="0" y="0"/>
                  </a:moveTo>
                  <a:lnTo>
                    <a:pt x="1939450" y="0"/>
                  </a:lnTo>
                  <a:lnTo>
                    <a:pt x="1939450" y="2887836"/>
                  </a:lnTo>
                  <a:lnTo>
                    <a:pt x="0" y="28878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18" name="Freeform 18"/>
          <p:cNvSpPr/>
          <p:nvPr/>
        </p:nvSpPr>
        <p:spPr>
          <a:xfrm>
            <a:off x="14438554" y="7121919"/>
            <a:ext cx="2977627" cy="2500210"/>
          </a:xfrm>
          <a:custGeom>
            <a:avLst/>
            <a:gdLst/>
            <a:ahLst/>
            <a:cxnLst/>
            <a:rect l="l" t="t" r="r" b="b"/>
            <a:pathLst>
              <a:path w="2977627" h="2500210">
                <a:moveTo>
                  <a:pt x="0" y="0"/>
                </a:moveTo>
                <a:lnTo>
                  <a:pt x="2977627" y="0"/>
                </a:lnTo>
                <a:lnTo>
                  <a:pt x="2977627" y="2500210"/>
                </a:lnTo>
                <a:lnTo>
                  <a:pt x="0" y="25002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25413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1412292" y="7121919"/>
            <a:ext cx="3041174" cy="1994645"/>
          </a:xfrm>
          <a:custGeom>
            <a:avLst/>
            <a:gdLst/>
            <a:ahLst/>
            <a:cxnLst/>
            <a:rect l="l" t="t" r="r" b="b"/>
            <a:pathLst>
              <a:path w="3041174" h="1994645">
                <a:moveTo>
                  <a:pt x="0" y="0"/>
                </a:moveTo>
                <a:lnTo>
                  <a:pt x="3041174" y="0"/>
                </a:lnTo>
                <a:lnTo>
                  <a:pt x="3041174" y="1994646"/>
                </a:lnTo>
                <a:lnTo>
                  <a:pt x="0" y="19946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76075"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5557" y="3106508"/>
            <a:ext cx="16678933" cy="7588667"/>
            <a:chOff x="0" y="0"/>
            <a:chExt cx="4392805" cy="19986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2806" cy="1998661"/>
            </a:xfrm>
            <a:custGeom>
              <a:avLst/>
              <a:gdLst/>
              <a:ahLst/>
              <a:cxnLst/>
              <a:rect l="l" t="t" r="r" b="b"/>
              <a:pathLst>
                <a:path w="4392806" h="1998661">
                  <a:moveTo>
                    <a:pt x="23673" y="0"/>
                  </a:moveTo>
                  <a:lnTo>
                    <a:pt x="4369133" y="0"/>
                  </a:lnTo>
                  <a:cubicBezTo>
                    <a:pt x="4382207" y="0"/>
                    <a:pt x="4392806" y="10599"/>
                    <a:pt x="4392806" y="23673"/>
                  </a:cubicBezTo>
                  <a:lnTo>
                    <a:pt x="4392806" y="1974989"/>
                  </a:lnTo>
                  <a:cubicBezTo>
                    <a:pt x="4392806" y="1981267"/>
                    <a:pt x="4390311" y="1987288"/>
                    <a:pt x="4385872" y="1991728"/>
                  </a:cubicBezTo>
                  <a:cubicBezTo>
                    <a:pt x="4381433" y="1996167"/>
                    <a:pt x="4375411" y="1998661"/>
                    <a:pt x="4369133" y="1998661"/>
                  </a:cubicBezTo>
                  <a:lnTo>
                    <a:pt x="23673" y="1998661"/>
                  </a:lnTo>
                  <a:cubicBezTo>
                    <a:pt x="10599" y="1998661"/>
                    <a:pt x="0" y="1988063"/>
                    <a:pt x="0" y="1974989"/>
                  </a:cubicBezTo>
                  <a:lnTo>
                    <a:pt x="0" y="23673"/>
                  </a:lnTo>
                  <a:cubicBezTo>
                    <a:pt x="0" y="17394"/>
                    <a:pt x="2494" y="11373"/>
                    <a:pt x="6934" y="6934"/>
                  </a:cubicBezTo>
                  <a:cubicBezTo>
                    <a:pt x="11373" y="2494"/>
                    <a:pt x="17394" y="0"/>
                    <a:pt x="23673" y="0"/>
                  </a:cubicBezTo>
                  <a:close/>
                </a:path>
              </a:pathLst>
            </a:custGeom>
            <a:solidFill>
              <a:srgbClr val="C7464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392805" cy="2036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44331" y="3623126"/>
            <a:ext cx="320202" cy="478712"/>
          </a:xfrm>
          <a:custGeom>
            <a:avLst/>
            <a:gdLst/>
            <a:ahLst/>
            <a:cxnLst/>
            <a:rect l="l" t="t" r="r" b="b"/>
            <a:pathLst>
              <a:path w="320202" h="478712">
                <a:moveTo>
                  <a:pt x="0" y="0"/>
                </a:moveTo>
                <a:lnTo>
                  <a:pt x="320202" y="0"/>
                </a:lnTo>
                <a:lnTo>
                  <a:pt x="320202" y="478713"/>
                </a:lnTo>
                <a:lnTo>
                  <a:pt x="0" y="47871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3251598" y="-246112"/>
            <a:ext cx="1859540" cy="185954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7464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2551627" y="-1164512"/>
            <a:ext cx="1399943" cy="3696340"/>
          </a:xfrm>
          <a:custGeom>
            <a:avLst/>
            <a:gdLst/>
            <a:ahLst/>
            <a:cxnLst/>
            <a:rect l="l" t="t" r="r" b="b"/>
            <a:pathLst>
              <a:path w="1399943" h="3696340">
                <a:moveTo>
                  <a:pt x="0" y="0"/>
                </a:moveTo>
                <a:lnTo>
                  <a:pt x="1399942" y="0"/>
                </a:lnTo>
                <a:lnTo>
                  <a:pt x="1399942" y="3696340"/>
                </a:lnTo>
                <a:lnTo>
                  <a:pt x="0" y="36963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13034831" y="4389165"/>
            <a:ext cx="3762311" cy="2643023"/>
          </a:xfrm>
          <a:custGeom>
            <a:avLst/>
            <a:gdLst/>
            <a:ahLst/>
            <a:cxnLst/>
            <a:rect l="l" t="t" r="r" b="b"/>
            <a:pathLst>
              <a:path w="3762311" h="2643023">
                <a:moveTo>
                  <a:pt x="0" y="0"/>
                </a:moveTo>
                <a:lnTo>
                  <a:pt x="3762311" y="0"/>
                </a:lnTo>
                <a:lnTo>
                  <a:pt x="3762311" y="2643023"/>
                </a:lnTo>
                <a:lnTo>
                  <a:pt x="0" y="26430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027821" y="7201550"/>
            <a:ext cx="1847496" cy="2611302"/>
          </a:xfrm>
          <a:custGeom>
            <a:avLst/>
            <a:gdLst/>
            <a:ahLst/>
            <a:cxnLst/>
            <a:rect l="l" t="t" r="r" b="b"/>
            <a:pathLst>
              <a:path w="1847496" h="2611302">
                <a:moveTo>
                  <a:pt x="0" y="0"/>
                </a:moveTo>
                <a:lnTo>
                  <a:pt x="1847497" y="0"/>
                </a:lnTo>
                <a:lnTo>
                  <a:pt x="1847497" y="2611303"/>
                </a:lnTo>
                <a:lnTo>
                  <a:pt x="0" y="26113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915986" y="7201550"/>
            <a:ext cx="1847496" cy="2611302"/>
          </a:xfrm>
          <a:custGeom>
            <a:avLst/>
            <a:gdLst/>
            <a:ahLst/>
            <a:cxnLst/>
            <a:rect l="l" t="t" r="r" b="b"/>
            <a:pathLst>
              <a:path w="1847496" h="2611302">
                <a:moveTo>
                  <a:pt x="0" y="0"/>
                </a:moveTo>
                <a:lnTo>
                  <a:pt x="1847497" y="0"/>
                </a:lnTo>
                <a:lnTo>
                  <a:pt x="1847497" y="2611303"/>
                </a:lnTo>
                <a:lnTo>
                  <a:pt x="0" y="26113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765557" y="679000"/>
            <a:ext cx="9964087" cy="1056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47"/>
              </a:lnSpc>
            </a:pPr>
            <a:r>
              <a:rPr lang="en-US" sz="6471" b="1">
                <a:solidFill>
                  <a:srgbClr val="3743A2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ผลการดำเนินงาน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022098" y="3555196"/>
            <a:ext cx="3815450" cy="998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90"/>
              </a:lnSpc>
            </a:pPr>
            <a:r>
              <a:rPr lang="en-US" sz="2707" b="1" i="1" dirty="0" err="1">
                <a:solidFill>
                  <a:srgbClr val="FFFFFF"/>
                </a:solidFill>
                <a:latin typeface="Akzidenz-Grotesk Italics"/>
                <a:ea typeface="Akzidenz-Grotesk Italics"/>
                <a:cs typeface="Akzidenz-Grotesk Italics"/>
                <a:sym typeface="Akzidenz-Grotesk Italics"/>
              </a:rPr>
              <a:t>กิจกรรมส่งเสริมการเรียนรู้</a:t>
            </a:r>
            <a:endParaRPr lang="en-US" sz="2707" b="1" i="1" dirty="0">
              <a:solidFill>
                <a:srgbClr val="FFFFFF"/>
              </a:solidFill>
              <a:latin typeface="Akzidenz-Grotesk Italics"/>
              <a:ea typeface="Akzidenz-Grotesk Italics"/>
              <a:cs typeface="Akzidenz-Grotesk Italics"/>
              <a:sym typeface="Akzidenz-Grotesk Italic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022098" y="4293915"/>
            <a:ext cx="15043414" cy="3573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17"/>
              </a:lnSpc>
            </a:pPr>
            <a:r>
              <a:rPr lang="en-US" sz="2226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บุคลากรเข้ารับการอบรมจากหน่วยงานภายนอก หรือผ่าน e-Learning จำนวน 15 คน (8 หลักสูตร)</a:t>
            </a:r>
          </a:p>
          <a:p>
            <a:pPr algn="just">
              <a:lnSpc>
                <a:spcPts val="3117"/>
              </a:lnSpc>
            </a:pPr>
            <a:r>
              <a:rPr lang="en-US" sz="2226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1. การต้าน การลดทุจริตและสินบนในสังคม กลุ่มวิทยากร ป.ป.ช. บุคลากรภาครัฐ และรัฐวิสาหกิจ</a:t>
            </a:r>
          </a:p>
          <a:p>
            <a:pPr algn="just">
              <a:lnSpc>
                <a:spcPts val="3117"/>
              </a:lnSpc>
            </a:pPr>
            <a:r>
              <a:rPr lang="en-US" sz="2226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2. องค์กรโปร่งใสไร้ทุจริตและสินบน กลุ่มวิทยากร ป.ป.ช. บุคลากรภาครัฐ และรัฐวิสาหกิจ</a:t>
            </a:r>
          </a:p>
          <a:p>
            <a:pPr algn="just">
              <a:lnSpc>
                <a:spcPts val="3117"/>
              </a:lnSpc>
            </a:pPr>
            <a:r>
              <a:rPr lang="en-US" sz="2226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3. สร้างวิทยากรผู้นำการเปลี่ยน แปลงสู่สังคมไม่ทนต่อการทุจริต (พ.ศ. 2561) </a:t>
            </a:r>
          </a:p>
          <a:p>
            <a:pPr algn="just">
              <a:lnSpc>
                <a:spcPts val="3117"/>
              </a:lnSpc>
            </a:pPr>
            <a:r>
              <a:rPr lang="en-US" sz="2226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4. ครอบครัวรุ่นใหม่ไม่ทนคอร์รัปชัน และสินบน กลุ่มวิทยากร ป.ป.ช. บุคลากรภาครัฐ และรัฐวิสาหกิจ</a:t>
            </a:r>
          </a:p>
          <a:p>
            <a:pPr algn="just">
              <a:lnSpc>
                <a:spcPts val="3117"/>
              </a:lnSpc>
            </a:pPr>
            <a:r>
              <a:rPr lang="en-US" sz="2226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5. หลักสูตรสิทธิมนุษยชนกับการปฏิบัติราชการ</a:t>
            </a:r>
          </a:p>
          <a:p>
            <a:pPr algn="just">
              <a:lnSpc>
                <a:spcPts val="3117"/>
              </a:lnSpc>
            </a:pPr>
            <a:r>
              <a:rPr lang="en-US" sz="2226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6. หลักสูตร AI Basic</a:t>
            </a:r>
          </a:p>
          <a:p>
            <a:pPr algn="just">
              <a:lnSpc>
                <a:spcPts val="3117"/>
              </a:lnSpc>
            </a:pPr>
            <a:r>
              <a:rPr lang="en-US" sz="2226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7. หลักสูตร AI Skills for All</a:t>
            </a:r>
          </a:p>
          <a:p>
            <a:pPr algn="just">
              <a:lnSpc>
                <a:spcPts val="3117"/>
              </a:lnSpc>
              <a:spcBef>
                <a:spcPct val="0"/>
              </a:spcBef>
            </a:pPr>
            <a:r>
              <a:rPr lang="en-US" sz="2226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8. หลักสูตร ความมั่นคงปลอดภัยบนอินเทอร์เน็ตและการปฏิบัติตนสำหรับข้าราชการยุคดิจิทัล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6764" y="3151482"/>
            <a:ext cx="16654918" cy="7543694"/>
            <a:chOff x="0" y="0"/>
            <a:chExt cx="4386480" cy="19868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86480" cy="1986817"/>
            </a:xfrm>
            <a:custGeom>
              <a:avLst/>
              <a:gdLst/>
              <a:ahLst/>
              <a:cxnLst/>
              <a:rect l="l" t="t" r="r" b="b"/>
              <a:pathLst>
                <a:path w="4386480" h="1986817">
                  <a:moveTo>
                    <a:pt x="23707" y="0"/>
                  </a:moveTo>
                  <a:lnTo>
                    <a:pt x="4362773" y="0"/>
                  </a:lnTo>
                  <a:cubicBezTo>
                    <a:pt x="4375866" y="0"/>
                    <a:pt x="4386480" y="10614"/>
                    <a:pt x="4386480" y="23707"/>
                  </a:cubicBezTo>
                  <a:lnTo>
                    <a:pt x="4386480" y="1963110"/>
                  </a:lnTo>
                  <a:cubicBezTo>
                    <a:pt x="4386480" y="1976203"/>
                    <a:pt x="4375866" y="1986817"/>
                    <a:pt x="4362773" y="1986817"/>
                  </a:cubicBezTo>
                  <a:lnTo>
                    <a:pt x="23707" y="1986817"/>
                  </a:lnTo>
                  <a:cubicBezTo>
                    <a:pt x="10614" y="1986817"/>
                    <a:pt x="0" y="1976203"/>
                    <a:pt x="0" y="1963110"/>
                  </a:cubicBezTo>
                  <a:lnTo>
                    <a:pt x="0" y="23707"/>
                  </a:lnTo>
                  <a:cubicBezTo>
                    <a:pt x="0" y="10614"/>
                    <a:pt x="10614" y="0"/>
                    <a:pt x="23707" y="0"/>
                  </a:cubicBezTo>
                  <a:close/>
                </a:path>
              </a:pathLst>
            </a:custGeom>
            <a:solidFill>
              <a:srgbClr val="EEC65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386480" cy="2024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67990" y="3714139"/>
            <a:ext cx="320202" cy="478712"/>
          </a:xfrm>
          <a:custGeom>
            <a:avLst/>
            <a:gdLst/>
            <a:ahLst/>
            <a:cxnLst/>
            <a:rect l="l" t="t" r="r" b="b"/>
            <a:pathLst>
              <a:path w="320202" h="478712">
                <a:moveTo>
                  <a:pt x="0" y="0"/>
                </a:moveTo>
                <a:lnTo>
                  <a:pt x="320202" y="0"/>
                </a:lnTo>
                <a:lnTo>
                  <a:pt x="320202" y="478713"/>
                </a:lnTo>
                <a:lnTo>
                  <a:pt x="0" y="47871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3251598" y="-246112"/>
            <a:ext cx="1859540" cy="185954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7464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2551627" y="-1164512"/>
            <a:ext cx="1399943" cy="3696340"/>
          </a:xfrm>
          <a:custGeom>
            <a:avLst/>
            <a:gdLst/>
            <a:ahLst/>
            <a:cxnLst/>
            <a:rect l="l" t="t" r="r" b="b"/>
            <a:pathLst>
              <a:path w="1399943" h="3696340">
                <a:moveTo>
                  <a:pt x="0" y="0"/>
                </a:moveTo>
                <a:lnTo>
                  <a:pt x="1399942" y="0"/>
                </a:lnTo>
                <a:lnTo>
                  <a:pt x="1399942" y="3696340"/>
                </a:lnTo>
                <a:lnTo>
                  <a:pt x="0" y="36963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TextBox 10"/>
          <p:cNvSpPr txBox="1"/>
          <p:nvPr/>
        </p:nvSpPr>
        <p:spPr>
          <a:xfrm>
            <a:off x="765557" y="679000"/>
            <a:ext cx="9964087" cy="1056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47"/>
              </a:lnSpc>
            </a:pPr>
            <a:r>
              <a:rPr lang="en-US" sz="6471" b="1">
                <a:solidFill>
                  <a:srgbClr val="3743A2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ผลการดำเนินงาน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258191" y="3680592"/>
            <a:ext cx="9601595" cy="512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90"/>
              </a:lnSpc>
            </a:pPr>
            <a:r>
              <a:rPr lang="en-US" sz="2707" b="1" i="1" dirty="0" err="1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กิจกรรมขับเคลื่อนนโยบาย</a:t>
            </a:r>
            <a:r>
              <a:rPr lang="en-US" sz="2707" b="1" i="1" dirty="0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 No Gift Policy </a:t>
            </a:r>
            <a:r>
              <a:rPr lang="en-US" sz="2707" b="1" i="1" dirty="0" err="1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จากการปฏิบัติหน้าที่</a:t>
            </a:r>
            <a:endParaRPr lang="en-US" sz="2707" b="1" i="1" dirty="0">
              <a:solidFill>
                <a:srgbClr val="000000"/>
              </a:solidFill>
              <a:latin typeface="Akzidenz-Grotesk"/>
              <a:ea typeface="Akzidenz-Grotesk"/>
              <a:cs typeface="Akzidenz-Grotesk"/>
              <a:sym typeface="Akzidenz-Grotesk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258191" y="4411927"/>
            <a:ext cx="14616164" cy="1210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17"/>
              </a:lnSpc>
            </a:pPr>
            <a:r>
              <a:rPr lang="en-US" sz="2226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ดำเนินการการสร้างวัฒนธรรม No Gift Policy และถ่ายทอดนโยบายหรือเสริมสร้างความรู้ความเข้าใจและปลุกจิตสำนึกให้เจ้าหน้าที่</a:t>
            </a:r>
          </a:p>
          <a:p>
            <a:pPr algn="l">
              <a:lnSpc>
                <a:spcPts val="3117"/>
              </a:lnSpc>
            </a:pPr>
            <a:r>
              <a:rPr lang="en-US" sz="2226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ในการปฏิเสธการรับของขวัญและของกำนัลทุกชนิดจากการปฏิบัติหน้าที่ โดยร่วมกันประกาศเจตนารมณ์ต่อต้านการทุจริตคอรัปชัน</a:t>
            </a:r>
          </a:p>
          <a:p>
            <a:pPr algn="l">
              <a:lnSpc>
                <a:spcPts val="3117"/>
              </a:lnSpc>
              <a:spcBef>
                <a:spcPct val="0"/>
              </a:spcBef>
            </a:pPr>
            <a:r>
              <a:rPr lang="en-US" sz="2226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และประกาศนโยบาย No Gift Policy จากการปฏิบัติหน้าที่และส่งเสริมการเป็นองค์กรคุณธรรมต้นแบบ ประจำปีงบประมาณ พ.ศ. 2569</a:t>
            </a:r>
          </a:p>
        </p:txBody>
      </p:sp>
      <p:sp>
        <p:nvSpPr>
          <p:cNvPr id="13" name="Freeform 13"/>
          <p:cNvSpPr/>
          <p:nvPr/>
        </p:nvSpPr>
        <p:spPr>
          <a:xfrm>
            <a:off x="7058988" y="6164111"/>
            <a:ext cx="2231684" cy="3094189"/>
          </a:xfrm>
          <a:custGeom>
            <a:avLst/>
            <a:gdLst/>
            <a:ahLst/>
            <a:cxnLst/>
            <a:rect l="l" t="t" r="r" b="b"/>
            <a:pathLst>
              <a:path w="2231684" h="3094189">
                <a:moveTo>
                  <a:pt x="0" y="0"/>
                </a:moveTo>
                <a:lnTo>
                  <a:pt x="2231684" y="0"/>
                </a:lnTo>
                <a:lnTo>
                  <a:pt x="2231684" y="3094189"/>
                </a:lnTo>
                <a:lnTo>
                  <a:pt x="0" y="30941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421978" y="6164111"/>
            <a:ext cx="3094189" cy="3094189"/>
          </a:xfrm>
          <a:custGeom>
            <a:avLst/>
            <a:gdLst/>
            <a:ahLst/>
            <a:cxnLst/>
            <a:rect l="l" t="t" r="r" b="b"/>
            <a:pathLst>
              <a:path w="3094189" h="3094189">
                <a:moveTo>
                  <a:pt x="0" y="0"/>
                </a:moveTo>
                <a:lnTo>
                  <a:pt x="3094189" y="0"/>
                </a:lnTo>
                <a:lnTo>
                  <a:pt x="3094189" y="3094189"/>
                </a:lnTo>
                <a:lnTo>
                  <a:pt x="0" y="30941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689337" y="6164111"/>
            <a:ext cx="4492031" cy="3096003"/>
          </a:xfrm>
          <a:custGeom>
            <a:avLst/>
            <a:gdLst/>
            <a:ahLst/>
            <a:cxnLst/>
            <a:rect l="l" t="t" r="r" b="b"/>
            <a:pathLst>
              <a:path w="4492031" h="3096003">
                <a:moveTo>
                  <a:pt x="0" y="0"/>
                </a:moveTo>
                <a:lnTo>
                  <a:pt x="4492031" y="0"/>
                </a:lnTo>
                <a:lnTo>
                  <a:pt x="4492031" y="3096003"/>
                </a:lnTo>
                <a:lnTo>
                  <a:pt x="0" y="30960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574" r="-10054" b="-21441"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79648" y="5143500"/>
            <a:ext cx="320202" cy="478712"/>
          </a:xfrm>
          <a:custGeom>
            <a:avLst/>
            <a:gdLst/>
            <a:ahLst/>
            <a:cxnLst/>
            <a:rect l="l" t="t" r="r" b="b"/>
            <a:pathLst>
              <a:path w="320202" h="478712">
                <a:moveTo>
                  <a:pt x="0" y="0"/>
                </a:moveTo>
                <a:lnTo>
                  <a:pt x="320202" y="0"/>
                </a:lnTo>
                <a:lnTo>
                  <a:pt x="320202" y="478712"/>
                </a:lnTo>
                <a:lnTo>
                  <a:pt x="0" y="47871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251598" y="-246112"/>
            <a:ext cx="1859540" cy="185954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7464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2551627" y="-1164512"/>
            <a:ext cx="1399943" cy="3696340"/>
          </a:xfrm>
          <a:custGeom>
            <a:avLst/>
            <a:gdLst/>
            <a:ahLst/>
            <a:cxnLst/>
            <a:rect l="l" t="t" r="r" b="b"/>
            <a:pathLst>
              <a:path w="1399943" h="3696340">
                <a:moveTo>
                  <a:pt x="0" y="0"/>
                </a:moveTo>
                <a:lnTo>
                  <a:pt x="1399942" y="0"/>
                </a:lnTo>
                <a:lnTo>
                  <a:pt x="1399942" y="3696340"/>
                </a:lnTo>
                <a:lnTo>
                  <a:pt x="0" y="36963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7" name="Group 7"/>
          <p:cNvGrpSpPr/>
          <p:nvPr/>
        </p:nvGrpSpPr>
        <p:grpSpPr>
          <a:xfrm>
            <a:off x="766084" y="3241429"/>
            <a:ext cx="16728676" cy="7453746"/>
            <a:chOff x="0" y="0"/>
            <a:chExt cx="4405906" cy="196312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405906" cy="1963127"/>
            </a:xfrm>
            <a:custGeom>
              <a:avLst/>
              <a:gdLst/>
              <a:ahLst/>
              <a:cxnLst/>
              <a:rect l="l" t="t" r="r" b="b"/>
              <a:pathLst>
                <a:path w="4405906" h="1963127">
                  <a:moveTo>
                    <a:pt x="23602" y="0"/>
                  </a:moveTo>
                  <a:lnTo>
                    <a:pt x="4382304" y="0"/>
                  </a:lnTo>
                  <a:cubicBezTo>
                    <a:pt x="4388564" y="0"/>
                    <a:pt x="4394567" y="2487"/>
                    <a:pt x="4398993" y="6913"/>
                  </a:cubicBezTo>
                  <a:cubicBezTo>
                    <a:pt x="4403420" y="11339"/>
                    <a:pt x="4405906" y="17343"/>
                    <a:pt x="4405906" y="23602"/>
                  </a:cubicBezTo>
                  <a:lnTo>
                    <a:pt x="4405906" y="1939524"/>
                  </a:lnTo>
                  <a:cubicBezTo>
                    <a:pt x="4405906" y="1945784"/>
                    <a:pt x="4403420" y="1951787"/>
                    <a:pt x="4398993" y="1956214"/>
                  </a:cubicBezTo>
                  <a:cubicBezTo>
                    <a:pt x="4394567" y="1960640"/>
                    <a:pt x="4388564" y="1963127"/>
                    <a:pt x="4382304" y="1963127"/>
                  </a:cubicBezTo>
                  <a:lnTo>
                    <a:pt x="23602" y="1963127"/>
                  </a:lnTo>
                  <a:cubicBezTo>
                    <a:pt x="10567" y="1963127"/>
                    <a:pt x="0" y="1952560"/>
                    <a:pt x="0" y="1939524"/>
                  </a:cubicBezTo>
                  <a:lnTo>
                    <a:pt x="0" y="23602"/>
                  </a:lnTo>
                  <a:cubicBezTo>
                    <a:pt x="0" y="17343"/>
                    <a:pt x="2487" y="11339"/>
                    <a:pt x="6913" y="6913"/>
                  </a:cubicBezTo>
                  <a:cubicBezTo>
                    <a:pt x="11339" y="2487"/>
                    <a:pt x="17343" y="0"/>
                    <a:pt x="23602" y="0"/>
                  </a:cubicBezTo>
                  <a:close/>
                </a:path>
              </a:pathLst>
            </a:custGeom>
            <a:solidFill>
              <a:srgbClr val="3743A2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405906" cy="20012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765557" y="679000"/>
            <a:ext cx="9964087" cy="1056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47"/>
              </a:lnSpc>
            </a:pPr>
            <a:r>
              <a:rPr lang="en-US" sz="6471" b="1">
                <a:solidFill>
                  <a:srgbClr val="3743A2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ผลการดำเนินงาน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880153" y="3720432"/>
            <a:ext cx="9864414" cy="519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90"/>
              </a:lnSpc>
            </a:pPr>
            <a:r>
              <a:rPr lang="en-US" sz="2707" b="1" i="1" dirty="0" err="1">
                <a:solidFill>
                  <a:srgbClr val="FFFFFF"/>
                </a:solidFill>
                <a:latin typeface="Akzidenz-Grotesk Italics"/>
                <a:ea typeface="Akzidenz-Grotesk Italics"/>
                <a:cs typeface="Akzidenz-Grotesk Italics"/>
                <a:sym typeface="Akzidenz-Grotesk Italics"/>
              </a:rPr>
              <a:t>กิจกรรมจิตอาสา</a:t>
            </a:r>
            <a:r>
              <a:rPr lang="en-US" sz="2707" b="1" i="1" dirty="0">
                <a:solidFill>
                  <a:srgbClr val="FFFFFF"/>
                </a:solidFill>
                <a:latin typeface="Akzidenz-Grotesk Italics"/>
                <a:ea typeface="Akzidenz-Grotesk Italics"/>
                <a:cs typeface="Akzidenz-Grotesk Italics"/>
                <a:sym typeface="Akzidenz-Grotesk Italics"/>
              </a:rPr>
              <a:t> “</a:t>
            </a:r>
            <a:r>
              <a:rPr lang="en-US" sz="2707" b="1" i="1" dirty="0" err="1">
                <a:solidFill>
                  <a:srgbClr val="FFFFFF"/>
                </a:solidFill>
                <a:latin typeface="Akzidenz-Grotesk Italics"/>
                <a:ea typeface="Akzidenz-Grotesk Italics"/>
                <a:cs typeface="Akzidenz-Grotesk Italics"/>
                <a:sym typeface="Akzidenz-Grotesk Italics"/>
              </a:rPr>
              <a:t>ทำความดีด้วยหัวใจ</a:t>
            </a:r>
            <a:r>
              <a:rPr lang="en-US" sz="2707" b="1" i="1" dirty="0">
                <a:solidFill>
                  <a:srgbClr val="FFFFFF"/>
                </a:solidFill>
                <a:latin typeface="Akzidenz-Grotesk Italics"/>
                <a:ea typeface="Akzidenz-Grotesk Italics"/>
                <a:cs typeface="Akzidenz-Grotesk Italics"/>
                <a:sym typeface="Akzidenz-Grotesk Italics"/>
              </a:rPr>
              <a:t>” </a:t>
            </a:r>
            <a:r>
              <a:rPr lang="en-US" sz="2707" b="1" i="1" dirty="0" err="1">
                <a:solidFill>
                  <a:srgbClr val="FFFFFF"/>
                </a:solidFill>
                <a:latin typeface="Akzidenz-Grotesk Italics"/>
                <a:ea typeface="Akzidenz-Grotesk Italics"/>
                <a:cs typeface="Akzidenz-Grotesk Italics"/>
                <a:sym typeface="Akzidenz-Grotesk Italics"/>
              </a:rPr>
              <a:t>หรือกิจกรรมเพื่อสังคม</a:t>
            </a:r>
            <a:endParaRPr lang="en-US" sz="2707" b="1" i="1" dirty="0">
              <a:solidFill>
                <a:srgbClr val="FFFFFF"/>
              </a:solidFill>
              <a:latin typeface="Akzidenz-Grotesk Italics"/>
              <a:ea typeface="Akzidenz-Grotesk Italics"/>
              <a:cs typeface="Akzidenz-Grotesk Italics"/>
              <a:sym typeface="Akzidenz-Grotesk Italic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880153" y="4741361"/>
            <a:ext cx="13806637" cy="4358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17"/>
              </a:lnSpc>
            </a:pPr>
            <a:r>
              <a:rPr lang="en-US" sz="2226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จัดกิจกรรมและเข้าร่วมกิจกรรมจิตอาสา “ทำความดีด้วยหัวใจ” หรือกิจกรรมเพื่อสังคม จำนวน 11 ครั้ง </a:t>
            </a:r>
          </a:p>
          <a:p>
            <a:pPr algn="just">
              <a:lnSpc>
                <a:spcPts val="3117"/>
              </a:lnSpc>
            </a:pPr>
            <a:r>
              <a:rPr lang="en-US" sz="2226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1. กิจกรรม “คุณไม่ใช้ เราขอ” บริจาคเสื้อผ้า สิ่งของที่ไม่ใช้แล้วให้กับมูลนิธิวัดสวนแก้ว (2 ครั้ง)</a:t>
            </a:r>
          </a:p>
          <a:p>
            <a:pPr algn="just">
              <a:lnSpc>
                <a:spcPts val="3117"/>
              </a:lnSpc>
            </a:pPr>
            <a:r>
              <a:rPr lang="en-US" sz="2226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2. กิจกรรม “ปฏิทินตั้งโต๊ะเก่าเราขอ”</a:t>
            </a:r>
          </a:p>
          <a:p>
            <a:pPr algn="just">
              <a:lnSpc>
                <a:spcPts val="3117"/>
              </a:lnSpc>
            </a:pPr>
            <a:r>
              <a:rPr lang="en-US" sz="2226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3. กิจกรรม “อะลูมิเนียม เพื่อจัดทำขาเทียมพระราชทาน” </a:t>
            </a:r>
          </a:p>
          <a:p>
            <a:pPr algn="just">
              <a:lnSpc>
                <a:spcPts val="3117"/>
              </a:lnSpc>
            </a:pPr>
            <a:r>
              <a:rPr lang="en-US" sz="2226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4. กิจกรรม “แก้วกล้า เพื่อเธอ” </a:t>
            </a:r>
          </a:p>
          <a:p>
            <a:pPr algn="just">
              <a:lnSpc>
                <a:spcPts val="3117"/>
              </a:lnSpc>
            </a:pPr>
            <a:r>
              <a:rPr lang="en-US" sz="2226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5. กิจกรรม บริจาคลอตเตอรี่ที่ไม่ถูกรางวัล เพื่อสร้างรายได้ให้กับเด็กพิการทางสมองและปัญญา</a:t>
            </a:r>
          </a:p>
          <a:p>
            <a:pPr algn="just">
              <a:lnSpc>
                <a:spcPts val="3117"/>
              </a:lnSpc>
            </a:pPr>
            <a:r>
              <a:rPr lang="en-US" sz="2226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6. กิจกรรม “เปลี่ยนขยะให้เป็นบุญ”</a:t>
            </a:r>
          </a:p>
          <a:p>
            <a:pPr algn="just">
              <a:lnSpc>
                <a:spcPts val="3117"/>
              </a:lnSpc>
            </a:pPr>
            <a:r>
              <a:rPr lang="en-US" sz="2226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7. กิจกรรม "ตู้ปันสุข"</a:t>
            </a:r>
          </a:p>
          <a:p>
            <a:pPr algn="just">
              <a:lnSpc>
                <a:spcPts val="3117"/>
              </a:lnSpc>
            </a:pPr>
            <a:r>
              <a:rPr lang="en-US" sz="2226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8. กิจกรรม บริจาคฝาขวดพลาสติก</a:t>
            </a:r>
          </a:p>
          <a:p>
            <a:pPr algn="just">
              <a:lnSpc>
                <a:spcPts val="3117"/>
              </a:lnSpc>
            </a:pPr>
            <a:r>
              <a:rPr lang="en-US" sz="2226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9. กิจกรรม บริจาคโลหิต “จิตอาสาทำดีด้วยหัวใจ หนึ่งคนให้ สามคนรับ”</a:t>
            </a:r>
          </a:p>
          <a:p>
            <a:pPr algn="just">
              <a:lnSpc>
                <a:spcPts val="3117"/>
              </a:lnSpc>
              <a:spcBef>
                <a:spcPct val="0"/>
              </a:spcBef>
            </a:pPr>
            <a:r>
              <a:rPr lang="en-US" sz="2226">
                <a:solidFill>
                  <a:srgbClr val="FFFFFF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10. กิจกรรม “โต๊ะปันสุข”</a:t>
            </a:r>
          </a:p>
        </p:txBody>
      </p:sp>
      <p:sp>
        <p:nvSpPr>
          <p:cNvPr id="13" name="Freeform 13"/>
          <p:cNvSpPr/>
          <p:nvPr/>
        </p:nvSpPr>
        <p:spPr>
          <a:xfrm>
            <a:off x="1339749" y="3761364"/>
            <a:ext cx="320202" cy="478712"/>
          </a:xfrm>
          <a:custGeom>
            <a:avLst/>
            <a:gdLst/>
            <a:ahLst/>
            <a:cxnLst/>
            <a:rect l="l" t="t" r="r" b="b"/>
            <a:pathLst>
              <a:path w="320202" h="478712">
                <a:moveTo>
                  <a:pt x="0" y="0"/>
                </a:moveTo>
                <a:lnTo>
                  <a:pt x="320202" y="0"/>
                </a:lnTo>
                <a:lnTo>
                  <a:pt x="320202" y="478712"/>
                </a:lnTo>
                <a:lnTo>
                  <a:pt x="0" y="47871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1744566" y="7163087"/>
            <a:ext cx="5698540" cy="3123913"/>
            <a:chOff x="0" y="0"/>
            <a:chExt cx="1796885" cy="98504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796885" cy="985044"/>
            </a:xfrm>
            <a:custGeom>
              <a:avLst/>
              <a:gdLst/>
              <a:ahLst/>
              <a:cxnLst/>
              <a:rect l="l" t="t" r="r" b="b"/>
              <a:pathLst>
                <a:path w="1796885" h="985044">
                  <a:moveTo>
                    <a:pt x="40757" y="0"/>
                  </a:moveTo>
                  <a:lnTo>
                    <a:pt x="1756127" y="0"/>
                  </a:lnTo>
                  <a:cubicBezTo>
                    <a:pt x="1778637" y="0"/>
                    <a:pt x="1796885" y="18248"/>
                    <a:pt x="1796885" y="40757"/>
                  </a:cubicBezTo>
                  <a:lnTo>
                    <a:pt x="1796885" y="944286"/>
                  </a:lnTo>
                  <a:cubicBezTo>
                    <a:pt x="1796885" y="955096"/>
                    <a:pt x="1792590" y="965463"/>
                    <a:pt x="1784947" y="973106"/>
                  </a:cubicBezTo>
                  <a:cubicBezTo>
                    <a:pt x="1777304" y="980750"/>
                    <a:pt x="1766937" y="985044"/>
                    <a:pt x="1756127" y="985044"/>
                  </a:cubicBezTo>
                  <a:lnTo>
                    <a:pt x="40757" y="985044"/>
                  </a:lnTo>
                  <a:cubicBezTo>
                    <a:pt x="29948" y="985044"/>
                    <a:pt x="19581" y="980750"/>
                    <a:pt x="11938" y="973106"/>
                  </a:cubicBezTo>
                  <a:cubicBezTo>
                    <a:pt x="4294" y="965463"/>
                    <a:pt x="0" y="955096"/>
                    <a:pt x="0" y="944286"/>
                  </a:cubicBezTo>
                  <a:lnTo>
                    <a:pt x="0" y="40757"/>
                  </a:lnTo>
                  <a:cubicBezTo>
                    <a:pt x="0" y="29948"/>
                    <a:pt x="4294" y="19581"/>
                    <a:pt x="11938" y="11938"/>
                  </a:cubicBezTo>
                  <a:cubicBezTo>
                    <a:pt x="19581" y="4294"/>
                    <a:pt x="29948" y="0"/>
                    <a:pt x="40757" y="0"/>
                  </a:cubicBezTo>
                  <a:close/>
                </a:path>
              </a:pathLst>
            </a:custGeom>
            <a:blipFill>
              <a:blip r:embed="rId4"/>
              <a:stretch>
                <a:fillRect l="-9155" t="-40066" r="-6756" b="-18323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13188275" y="4000720"/>
            <a:ext cx="4254831" cy="3128432"/>
            <a:chOff x="0" y="0"/>
            <a:chExt cx="1339711" cy="985044"/>
          </a:xfrm>
        </p:grpSpPr>
        <p:sp>
          <p:nvSpPr>
            <p:cNvPr id="17" name="Freeform 17"/>
            <p:cNvSpPr/>
            <p:nvPr/>
          </p:nvSpPr>
          <p:spPr>
            <a:xfrm flipH="1">
              <a:off x="0" y="0"/>
              <a:ext cx="1339711" cy="985044"/>
            </a:xfrm>
            <a:custGeom>
              <a:avLst/>
              <a:gdLst/>
              <a:ahLst/>
              <a:cxnLst/>
              <a:rect l="l" t="t" r="r" b="b"/>
              <a:pathLst>
                <a:path w="1339711" h="985044">
                  <a:moveTo>
                    <a:pt x="1285124" y="0"/>
                  </a:moveTo>
                  <a:lnTo>
                    <a:pt x="54587" y="0"/>
                  </a:lnTo>
                  <a:cubicBezTo>
                    <a:pt x="40109" y="0"/>
                    <a:pt x="26225" y="5751"/>
                    <a:pt x="15988" y="15988"/>
                  </a:cubicBezTo>
                  <a:cubicBezTo>
                    <a:pt x="5751" y="26225"/>
                    <a:pt x="0" y="40109"/>
                    <a:pt x="0" y="54587"/>
                  </a:cubicBezTo>
                  <a:lnTo>
                    <a:pt x="0" y="930457"/>
                  </a:lnTo>
                  <a:cubicBezTo>
                    <a:pt x="0" y="960605"/>
                    <a:pt x="24439" y="985044"/>
                    <a:pt x="54587" y="985044"/>
                  </a:cubicBezTo>
                  <a:lnTo>
                    <a:pt x="1285124" y="985044"/>
                  </a:lnTo>
                  <a:cubicBezTo>
                    <a:pt x="1315272" y="985044"/>
                    <a:pt x="1339711" y="960605"/>
                    <a:pt x="1339711" y="930457"/>
                  </a:cubicBezTo>
                  <a:lnTo>
                    <a:pt x="1339711" y="54587"/>
                  </a:lnTo>
                  <a:cubicBezTo>
                    <a:pt x="1339711" y="24439"/>
                    <a:pt x="1315272" y="0"/>
                    <a:pt x="1285124" y="0"/>
                  </a:cubicBezTo>
                  <a:close/>
                </a:path>
              </a:pathLst>
            </a:custGeom>
            <a:blipFill>
              <a:blip r:embed="rId5"/>
              <a:stretch>
                <a:fillRect l="-12823" r="-18049"/>
              </a:stretch>
            </a:blipFill>
          </p:spPr>
        </p:sp>
      </p:grpSp>
      <p:sp>
        <p:nvSpPr>
          <p:cNvPr id="18" name="Freeform 18"/>
          <p:cNvSpPr/>
          <p:nvPr/>
        </p:nvSpPr>
        <p:spPr>
          <a:xfrm>
            <a:off x="9659711" y="7163087"/>
            <a:ext cx="2084855" cy="2978867"/>
          </a:xfrm>
          <a:custGeom>
            <a:avLst/>
            <a:gdLst/>
            <a:ahLst/>
            <a:cxnLst/>
            <a:rect l="l" t="t" r="r" b="b"/>
            <a:pathLst>
              <a:path w="2084855" h="2978867">
                <a:moveTo>
                  <a:pt x="0" y="0"/>
                </a:moveTo>
                <a:lnTo>
                  <a:pt x="2084855" y="0"/>
                </a:lnTo>
                <a:lnTo>
                  <a:pt x="2084855" y="2978867"/>
                </a:lnTo>
                <a:lnTo>
                  <a:pt x="0" y="29788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440" t="-12102" b="-14195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1613</Words>
  <Application>Microsoft Office PowerPoint</Application>
  <PresentationFormat>Custom</PresentationFormat>
  <Paragraphs>132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Akzidenz-Grotesk Italics</vt:lpstr>
      <vt:lpstr>Akzidenz-Grotesk Bold</vt:lpstr>
      <vt:lpstr>Arimo Bold</vt:lpstr>
      <vt:lpstr>Calibri</vt:lpstr>
      <vt:lpstr>Akzidenz-Grotesk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ประเมินองค์กรคุณธรรม 2569</dc:title>
  <cp:lastModifiedBy>DWR006 DIVITA</cp:lastModifiedBy>
  <cp:revision>4</cp:revision>
  <dcterms:created xsi:type="dcterms:W3CDTF">2006-08-16T00:00:00Z</dcterms:created>
  <dcterms:modified xsi:type="dcterms:W3CDTF">2026-05-28T07:21:39Z</dcterms:modified>
  <dc:identifier>DAHKRxv9UUs</dc:identifier>
</cp:coreProperties>
</file>