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76" r:id="rId3"/>
    <p:sldId id="259" r:id="rId4"/>
    <p:sldId id="274" r:id="rId5"/>
    <p:sldId id="279" r:id="rId6"/>
    <p:sldId id="283" r:id="rId7"/>
    <p:sldId id="281" r:id="rId8"/>
    <p:sldId id="282" r:id="rId9"/>
    <p:sldId id="270" r:id="rId10"/>
  </p:sldIdLst>
  <p:sldSz cx="6858000" cy="9906000" type="A4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8000"/>
    <a:srgbClr val="336600"/>
    <a:srgbClr val="008080"/>
    <a:srgbClr val="00CC99"/>
    <a:srgbClr val="CCFF66"/>
    <a:srgbClr val="FFFF66"/>
    <a:srgbClr val="669900"/>
    <a:srgbClr val="FFFF99"/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06" autoAdjust="0"/>
    <p:restoredTop sz="92895" autoAdjust="0"/>
  </p:normalViewPr>
  <p:slideViewPr>
    <p:cSldViewPr>
      <p:cViewPr>
        <p:scale>
          <a:sx n="100" d="100"/>
          <a:sy n="100" d="100"/>
        </p:scale>
        <p:origin x="1938" y="72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4143588" y="1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ACCE88-0DB1-4F57-A76C-09F540BD5A5E}" type="datetimeFigureOut">
              <a:rPr lang="en-US" smtClean="0"/>
              <a:pPr/>
              <a:t>11-Sep-23</a:t>
            </a:fld>
            <a:endParaRPr lang="en-US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2411413" y="720725"/>
            <a:ext cx="2492375" cy="3598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1" y="9119474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4143588" y="9119474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7CAD77-BC0C-48AF-A800-BD95E824E6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242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7CAD77-BC0C-48AF-A800-BD95E824E6C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0675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7CAD77-BC0C-48AF-A800-BD95E824E6C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6436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7CAD77-BC0C-48AF-A800-BD95E824E6C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8953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7CAD77-BC0C-48AF-A800-BD95E824E6C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0108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7CAD77-BC0C-48AF-A800-BD95E824E6C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4096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7CAD77-BC0C-48AF-A800-BD95E824E6C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8306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7CAD77-BC0C-48AF-A800-BD95E824E6C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7137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7CAD77-BC0C-48AF-A800-BD95E824E6C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9588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7CAD77-BC0C-48AF-A800-BD95E824E6C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802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514350" y="3077282"/>
            <a:ext cx="5829300" cy="2123369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A66AF-26B3-4634-81C1-DE00DA9F31C0}" type="datetimeFigureOut">
              <a:rPr lang="en-US" smtClean="0"/>
              <a:pPr/>
              <a:t>11-Sep-23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14044-919D-4623-9061-98BCDBE7BC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31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A66AF-26B3-4634-81C1-DE00DA9F31C0}" type="datetimeFigureOut">
              <a:rPr lang="en-US" smtClean="0"/>
              <a:pPr/>
              <a:t>11-Sep-23</a:t>
            </a:fld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14044-919D-4623-9061-98BCDBE7BC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668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A66AF-26B3-4634-81C1-DE00DA9F31C0}" type="datetimeFigureOut">
              <a:rPr lang="en-US" smtClean="0"/>
              <a:pPr/>
              <a:t>11-Sep-23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14044-919D-4623-9061-98BCDBE7BC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8183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3729037" y="573264"/>
            <a:ext cx="1157288" cy="12208228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257175" y="573264"/>
            <a:ext cx="3357563" cy="1220822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A66AF-26B3-4634-81C1-DE00DA9F31C0}" type="datetimeFigureOut">
              <a:rPr lang="en-US" smtClean="0"/>
              <a:pPr/>
              <a:t>11-Sep-23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14044-919D-4623-9061-98BCDBE7BC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071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A66AF-26B3-4634-81C1-DE00DA9F31C0}" type="datetimeFigureOut">
              <a:rPr lang="en-US" smtClean="0"/>
              <a:pPr/>
              <a:t>11-Sep-23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14044-919D-4623-9061-98BCDBE7BC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844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41735" y="6365523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A66AF-26B3-4634-81C1-DE00DA9F31C0}" type="datetimeFigureOut">
              <a:rPr lang="en-US" smtClean="0"/>
              <a:pPr/>
              <a:t>11-Sep-23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14044-919D-4623-9061-98BCDBE7BC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290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257175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2628900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A66AF-26B3-4634-81C1-DE00DA9F31C0}" type="datetimeFigureOut">
              <a:rPr lang="en-US" smtClean="0"/>
              <a:pPr/>
              <a:t>11-Sep-23</a:t>
            </a:fld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14044-919D-4623-9061-98BCDBE7BC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38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A66AF-26B3-4634-81C1-DE00DA9F31C0}" type="datetimeFigureOut">
              <a:rPr lang="en-US" smtClean="0"/>
              <a:pPr/>
              <a:t>11-Sep-23</a:t>
            </a:fld>
            <a:endParaRPr lang="en-US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14044-919D-4623-9061-98BCDBE7BC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267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A66AF-26B3-4634-81C1-DE00DA9F31C0}" type="datetimeFigureOut">
              <a:rPr lang="en-US" smtClean="0"/>
              <a:pPr/>
              <a:t>11-Sep-23</a:t>
            </a:fld>
            <a:endParaRPr lang="en-US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14044-919D-4623-9061-98BCDBE7BC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609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A66AF-26B3-4634-81C1-DE00DA9F31C0}" type="datetimeFigureOut">
              <a:rPr lang="en-US" smtClean="0"/>
              <a:pPr/>
              <a:t>11-Sep-23</a:t>
            </a:fld>
            <a:endParaRPr lang="en-US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14044-919D-4623-9061-98BCDBE7BC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รูปแบบอิสระ 4"/>
          <p:cNvSpPr/>
          <p:nvPr userDrawn="1"/>
        </p:nvSpPr>
        <p:spPr>
          <a:xfrm>
            <a:off x="-48126" y="-24063"/>
            <a:ext cx="6906126" cy="1762025"/>
          </a:xfrm>
          <a:custGeom>
            <a:avLst/>
            <a:gdLst>
              <a:gd name="connsiteX0" fmla="*/ 0 w 6882063"/>
              <a:gd name="connsiteY0" fmla="*/ 0 h 2430379"/>
              <a:gd name="connsiteX1" fmla="*/ 6882063 w 6882063"/>
              <a:gd name="connsiteY1" fmla="*/ 0 h 2430379"/>
              <a:gd name="connsiteX2" fmla="*/ 6882063 w 6882063"/>
              <a:gd name="connsiteY2" fmla="*/ 2430379 h 2430379"/>
              <a:gd name="connsiteX3" fmla="*/ 48126 w 6882063"/>
              <a:gd name="connsiteY3" fmla="*/ 1491916 h 2430379"/>
              <a:gd name="connsiteX4" fmla="*/ 0 w 6882063"/>
              <a:gd name="connsiteY4" fmla="*/ 0 h 2430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82063" h="2430379">
                <a:moveTo>
                  <a:pt x="0" y="0"/>
                </a:moveTo>
                <a:lnTo>
                  <a:pt x="6882063" y="0"/>
                </a:lnTo>
                <a:lnTo>
                  <a:pt x="6882063" y="2430379"/>
                </a:lnTo>
                <a:lnTo>
                  <a:pt x="48126" y="1491916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รูปแบบอิสระ 5"/>
          <p:cNvSpPr/>
          <p:nvPr userDrawn="1"/>
        </p:nvSpPr>
        <p:spPr>
          <a:xfrm>
            <a:off x="-24063" y="1165708"/>
            <a:ext cx="6882063" cy="1471868"/>
          </a:xfrm>
          <a:custGeom>
            <a:avLst/>
            <a:gdLst>
              <a:gd name="connsiteX0" fmla="*/ 0 w 6882063"/>
              <a:gd name="connsiteY0" fmla="*/ 0 h 2117558"/>
              <a:gd name="connsiteX1" fmla="*/ 6882063 w 6882063"/>
              <a:gd name="connsiteY1" fmla="*/ 938464 h 2117558"/>
              <a:gd name="connsiteX2" fmla="*/ 6882063 w 6882063"/>
              <a:gd name="connsiteY2" fmla="*/ 1949116 h 2117558"/>
              <a:gd name="connsiteX3" fmla="*/ 0 w 6882063"/>
              <a:gd name="connsiteY3" fmla="*/ 2117558 h 2117558"/>
              <a:gd name="connsiteX4" fmla="*/ 0 w 6882063"/>
              <a:gd name="connsiteY4" fmla="*/ 0 h 2117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82063" h="2117558">
                <a:moveTo>
                  <a:pt x="0" y="0"/>
                </a:moveTo>
                <a:lnTo>
                  <a:pt x="6882063" y="938464"/>
                </a:lnTo>
                <a:lnTo>
                  <a:pt x="6882063" y="1949116"/>
                </a:lnTo>
                <a:lnTo>
                  <a:pt x="0" y="211755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รูปแบบอิสระ 6"/>
          <p:cNvSpPr/>
          <p:nvPr userDrawn="1"/>
        </p:nvSpPr>
        <p:spPr>
          <a:xfrm>
            <a:off x="-48777" y="2637576"/>
            <a:ext cx="6925177" cy="1203158"/>
          </a:xfrm>
          <a:custGeom>
            <a:avLst/>
            <a:gdLst>
              <a:gd name="connsiteX0" fmla="*/ 0 w 6906126"/>
              <a:gd name="connsiteY0" fmla="*/ 120316 h 1660358"/>
              <a:gd name="connsiteX1" fmla="*/ 6906126 w 6906126"/>
              <a:gd name="connsiteY1" fmla="*/ 0 h 1660358"/>
              <a:gd name="connsiteX2" fmla="*/ 6906126 w 6906126"/>
              <a:gd name="connsiteY2" fmla="*/ 1660358 h 1660358"/>
              <a:gd name="connsiteX3" fmla="*/ 24063 w 6906126"/>
              <a:gd name="connsiteY3" fmla="*/ 1010653 h 1660358"/>
              <a:gd name="connsiteX4" fmla="*/ 0 w 6906126"/>
              <a:gd name="connsiteY4" fmla="*/ 120316 h 166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06126" h="1660358">
                <a:moveTo>
                  <a:pt x="0" y="120316"/>
                </a:moveTo>
                <a:lnTo>
                  <a:pt x="6906126" y="0"/>
                </a:lnTo>
                <a:lnTo>
                  <a:pt x="6906126" y="1660358"/>
                </a:lnTo>
                <a:lnTo>
                  <a:pt x="24063" y="1010653"/>
                </a:lnTo>
                <a:lnTo>
                  <a:pt x="0" y="120316"/>
                </a:lnTo>
                <a:close/>
              </a:path>
            </a:pathLst>
          </a:custGeom>
          <a:solidFill>
            <a:srgbClr val="8080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รูปแบบอิสระ 7"/>
          <p:cNvSpPr/>
          <p:nvPr userDrawn="1"/>
        </p:nvSpPr>
        <p:spPr>
          <a:xfrm>
            <a:off x="-68262" y="3469974"/>
            <a:ext cx="6950325" cy="990600"/>
          </a:xfrm>
          <a:custGeom>
            <a:avLst/>
            <a:gdLst>
              <a:gd name="connsiteX0" fmla="*/ 0 w 6906126"/>
              <a:gd name="connsiteY0" fmla="*/ 0 h 1347537"/>
              <a:gd name="connsiteX1" fmla="*/ 6906126 w 6906126"/>
              <a:gd name="connsiteY1" fmla="*/ 673768 h 1347537"/>
              <a:gd name="connsiteX2" fmla="*/ 6906126 w 6906126"/>
              <a:gd name="connsiteY2" fmla="*/ 1347537 h 1347537"/>
              <a:gd name="connsiteX3" fmla="*/ 24063 w 6906126"/>
              <a:gd name="connsiteY3" fmla="*/ 1227221 h 1347537"/>
              <a:gd name="connsiteX4" fmla="*/ 0 w 6906126"/>
              <a:gd name="connsiteY4" fmla="*/ 0 h 1347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06126" h="1347537">
                <a:moveTo>
                  <a:pt x="0" y="0"/>
                </a:moveTo>
                <a:lnTo>
                  <a:pt x="6906126" y="673768"/>
                </a:lnTo>
                <a:lnTo>
                  <a:pt x="6906126" y="1347537"/>
                </a:lnTo>
                <a:lnTo>
                  <a:pt x="24063" y="122722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65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9" name="รูปแบบอิสระ 8"/>
          <p:cNvSpPr/>
          <p:nvPr userDrawn="1"/>
        </p:nvSpPr>
        <p:spPr>
          <a:xfrm>
            <a:off x="-48126" y="4475698"/>
            <a:ext cx="6906126" cy="1391702"/>
          </a:xfrm>
          <a:custGeom>
            <a:avLst/>
            <a:gdLst>
              <a:gd name="connsiteX0" fmla="*/ 0 w 6906126"/>
              <a:gd name="connsiteY0" fmla="*/ 0 h 1395663"/>
              <a:gd name="connsiteX1" fmla="*/ 6906126 w 6906126"/>
              <a:gd name="connsiteY1" fmla="*/ 96253 h 1395663"/>
              <a:gd name="connsiteX2" fmla="*/ 6906126 w 6906126"/>
              <a:gd name="connsiteY2" fmla="*/ 1395663 h 1395663"/>
              <a:gd name="connsiteX3" fmla="*/ 0 w 6906126"/>
              <a:gd name="connsiteY3" fmla="*/ 553453 h 1395663"/>
              <a:gd name="connsiteX4" fmla="*/ 0 w 6906126"/>
              <a:gd name="connsiteY4" fmla="*/ 0 h 1395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06126" h="1395663">
                <a:moveTo>
                  <a:pt x="0" y="0"/>
                </a:moveTo>
                <a:lnTo>
                  <a:pt x="6906126" y="96253"/>
                </a:lnTo>
                <a:lnTo>
                  <a:pt x="6906126" y="1395663"/>
                </a:lnTo>
                <a:lnTo>
                  <a:pt x="0" y="553453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รูปแบบอิสระ 9"/>
          <p:cNvSpPr/>
          <p:nvPr userDrawn="1"/>
        </p:nvSpPr>
        <p:spPr>
          <a:xfrm>
            <a:off x="-24063" y="5176249"/>
            <a:ext cx="6906126" cy="1834151"/>
          </a:xfrm>
          <a:custGeom>
            <a:avLst/>
            <a:gdLst>
              <a:gd name="connsiteX0" fmla="*/ 0 w 6930189"/>
              <a:gd name="connsiteY0" fmla="*/ 0 h 1949116"/>
              <a:gd name="connsiteX1" fmla="*/ 6930189 w 6930189"/>
              <a:gd name="connsiteY1" fmla="*/ 866274 h 1949116"/>
              <a:gd name="connsiteX2" fmla="*/ 6930189 w 6930189"/>
              <a:gd name="connsiteY2" fmla="*/ 1491916 h 1949116"/>
              <a:gd name="connsiteX3" fmla="*/ 24063 w 6930189"/>
              <a:gd name="connsiteY3" fmla="*/ 1949116 h 1949116"/>
              <a:gd name="connsiteX4" fmla="*/ 0 w 6930189"/>
              <a:gd name="connsiteY4" fmla="*/ 0 h 1949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30189" h="1949116">
                <a:moveTo>
                  <a:pt x="0" y="0"/>
                </a:moveTo>
                <a:lnTo>
                  <a:pt x="6930189" y="866274"/>
                </a:lnTo>
                <a:lnTo>
                  <a:pt x="6930189" y="1491916"/>
                </a:lnTo>
                <a:lnTo>
                  <a:pt x="24063" y="1949116"/>
                </a:lnTo>
                <a:lnTo>
                  <a:pt x="0" y="0"/>
                </a:lnTo>
                <a:close/>
              </a:path>
            </a:pathLst>
          </a:custGeom>
          <a:solidFill>
            <a:srgbClr val="CCFF66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รูปแบบอิสระ 10"/>
          <p:cNvSpPr/>
          <p:nvPr userDrawn="1"/>
        </p:nvSpPr>
        <p:spPr>
          <a:xfrm>
            <a:off x="-60158" y="6781800"/>
            <a:ext cx="6930189" cy="1752600"/>
          </a:xfrm>
          <a:custGeom>
            <a:avLst/>
            <a:gdLst>
              <a:gd name="connsiteX0" fmla="*/ 0 w 6930189"/>
              <a:gd name="connsiteY0" fmla="*/ 457200 h 2117558"/>
              <a:gd name="connsiteX1" fmla="*/ 6930189 w 6930189"/>
              <a:gd name="connsiteY1" fmla="*/ 0 h 2117558"/>
              <a:gd name="connsiteX2" fmla="*/ 6930189 w 6930189"/>
              <a:gd name="connsiteY2" fmla="*/ 1467852 h 2117558"/>
              <a:gd name="connsiteX3" fmla="*/ 24063 w 6930189"/>
              <a:gd name="connsiteY3" fmla="*/ 2117558 h 2117558"/>
              <a:gd name="connsiteX4" fmla="*/ 0 w 6930189"/>
              <a:gd name="connsiteY4" fmla="*/ 457200 h 2117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30189" h="2117558">
                <a:moveTo>
                  <a:pt x="0" y="457200"/>
                </a:moveTo>
                <a:lnTo>
                  <a:pt x="6930189" y="0"/>
                </a:lnTo>
                <a:lnTo>
                  <a:pt x="6930189" y="1467852"/>
                </a:lnTo>
                <a:lnTo>
                  <a:pt x="24063" y="2117558"/>
                </a:lnTo>
                <a:lnTo>
                  <a:pt x="0" y="457200"/>
                </a:lnTo>
                <a:close/>
              </a:path>
            </a:pathLst>
          </a:custGeom>
          <a:solidFill>
            <a:schemeClr val="bg1">
              <a:lumMod val="75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รูปแบบอิสระ 11"/>
          <p:cNvSpPr/>
          <p:nvPr userDrawn="1"/>
        </p:nvSpPr>
        <p:spPr>
          <a:xfrm>
            <a:off x="-19050" y="8991600"/>
            <a:ext cx="6896100" cy="933450"/>
          </a:xfrm>
          <a:custGeom>
            <a:avLst/>
            <a:gdLst>
              <a:gd name="connsiteX0" fmla="*/ 0 w 6896100"/>
              <a:gd name="connsiteY0" fmla="*/ 0 h 933450"/>
              <a:gd name="connsiteX1" fmla="*/ 6896100 w 6896100"/>
              <a:gd name="connsiteY1" fmla="*/ 304800 h 933450"/>
              <a:gd name="connsiteX2" fmla="*/ 6896100 w 6896100"/>
              <a:gd name="connsiteY2" fmla="*/ 933450 h 933450"/>
              <a:gd name="connsiteX3" fmla="*/ 0 w 6896100"/>
              <a:gd name="connsiteY3" fmla="*/ 933450 h 933450"/>
              <a:gd name="connsiteX4" fmla="*/ 0 w 6896100"/>
              <a:gd name="connsiteY4" fmla="*/ 0 h 933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96100" h="933450">
                <a:moveTo>
                  <a:pt x="0" y="0"/>
                </a:moveTo>
                <a:lnTo>
                  <a:pt x="6896100" y="304800"/>
                </a:lnTo>
                <a:lnTo>
                  <a:pt x="6896100" y="933450"/>
                </a:lnTo>
                <a:lnTo>
                  <a:pt x="0" y="93345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3" name="สี่เหลี่ยมผืนผ้า 12"/>
          <p:cNvSpPr/>
          <p:nvPr userDrawn="1"/>
        </p:nvSpPr>
        <p:spPr>
          <a:xfrm>
            <a:off x="152400" y="153652"/>
            <a:ext cx="6553200" cy="96012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A66AF-26B3-4634-81C1-DE00DA9F31C0}" type="datetimeFigureOut">
              <a:rPr lang="en-US" smtClean="0"/>
              <a:pPr/>
              <a:t>11-Sep-23</a:t>
            </a:fld>
            <a:endParaRPr lang="en-US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14044-919D-4623-9061-98BCDBE7BC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รูปแบบอิสระ 4"/>
          <p:cNvSpPr/>
          <p:nvPr userDrawn="1"/>
        </p:nvSpPr>
        <p:spPr>
          <a:xfrm>
            <a:off x="-48126" y="-24063"/>
            <a:ext cx="6906126" cy="1762025"/>
          </a:xfrm>
          <a:custGeom>
            <a:avLst/>
            <a:gdLst>
              <a:gd name="connsiteX0" fmla="*/ 0 w 6882063"/>
              <a:gd name="connsiteY0" fmla="*/ 0 h 2430379"/>
              <a:gd name="connsiteX1" fmla="*/ 6882063 w 6882063"/>
              <a:gd name="connsiteY1" fmla="*/ 0 h 2430379"/>
              <a:gd name="connsiteX2" fmla="*/ 6882063 w 6882063"/>
              <a:gd name="connsiteY2" fmla="*/ 2430379 h 2430379"/>
              <a:gd name="connsiteX3" fmla="*/ 48126 w 6882063"/>
              <a:gd name="connsiteY3" fmla="*/ 1491916 h 2430379"/>
              <a:gd name="connsiteX4" fmla="*/ 0 w 6882063"/>
              <a:gd name="connsiteY4" fmla="*/ 0 h 2430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82063" h="2430379">
                <a:moveTo>
                  <a:pt x="0" y="0"/>
                </a:moveTo>
                <a:lnTo>
                  <a:pt x="6882063" y="0"/>
                </a:lnTo>
                <a:lnTo>
                  <a:pt x="6882063" y="2430379"/>
                </a:lnTo>
                <a:lnTo>
                  <a:pt x="48126" y="1491916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รูปแบบอิสระ 5"/>
          <p:cNvSpPr/>
          <p:nvPr userDrawn="1"/>
        </p:nvSpPr>
        <p:spPr>
          <a:xfrm>
            <a:off x="-24063" y="1165708"/>
            <a:ext cx="6882063" cy="1471868"/>
          </a:xfrm>
          <a:custGeom>
            <a:avLst/>
            <a:gdLst>
              <a:gd name="connsiteX0" fmla="*/ 0 w 6882063"/>
              <a:gd name="connsiteY0" fmla="*/ 0 h 2117558"/>
              <a:gd name="connsiteX1" fmla="*/ 6882063 w 6882063"/>
              <a:gd name="connsiteY1" fmla="*/ 938464 h 2117558"/>
              <a:gd name="connsiteX2" fmla="*/ 6882063 w 6882063"/>
              <a:gd name="connsiteY2" fmla="*/ 1949116 h 2117558"/>
              <a:gd name="connsiteX3" fmla="*/ 0 w 6882063"/>
              <a:gd name="connsiteY3" fmla="*/ 2117558 h 2117558"/>
              <a:gd name="connsiteX4" fmla="*/ 0 w 6882063"/>
              <a:gd name="connsiteY4" fmla="*/ 0 h 2117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82063" h="2117558">
                <a:moveTo>
                  <a:pt x="0" y="0"/>
                </a:moveTo>
                <a:lnTo>
                  <a:pt x="6882063" y="938464"/>
                </a:lnTo>
                <a:lnTo>
                  <a:pt x="6882063" y="1949116"/>
                </a:lnTo>
                <a:lnTo>
                  <a:pt x="0" y="211755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รูปแบบอิสระ 6"/>
          <p:cNvSpPr/>
          <p:nvPr userDrawn="1"/>
        </p:nvSpPr>
        <p:spPr>
          <a:xfrm>
            <a:off x="-48777" y="2637576"/>
            <a:ext cx="6925177" cy="1203158"/>
          </a:xfrm>
          <a:custGeom>
            <a:avLst/>
            <a:gdLst>
              <a:gd name="connsiteX0" fmla="*/ 0 w 6906126"/>
              <a:gd name="connsiteY0" fmla="*/ 120316 h 1660358"/>
              <a:gd name="connsiteX1" fmla="*/ 6906126 w 6906126"/>
              <a:gd name="connsiteY1" fmla="*/ 0 h 1660358"/>
              <a:gd name="connsiteX2" fmla="*/ 6906126 w 6906126"/>
              <a:gd name="connsiteY2" fmla="*/ 1660358 h 1660358"/>
              <a:gd name="connsiteX3" fmla="*/ 24063 w 6906126"/>
              <a:gd name="connsiteY3" fmla="*/ 1010653 h 1660358"/>
              <a:gd name="connsiteX4" fmla="*/ 0 w 6906126"/>
              <a:gd name="connsiteY4" fmla="*/ 120316 h 166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06126" h="1660358">
                <a:moveTo>
                  <a:pt x="0" y="120316"/>
                </a:moveTo>
                <a:lnTo>
                  <a:pt x="6906126" y="0"/>
                </a:lnTo>
                <a:lnTo>
                  <a:pt x="6906126" y="1660358"/>
                </a:lnTo>
                <a:lnTo>
                  <a:pt x="24063" y="1010653"/>
                </a:lnTo>
                <a:lnTo>
                  <a:pt x="0" y="120316"/>
                </a:lnTo>
                <a:close/>
              </a:path>
            </a:pathLst>
          </a:custGeom>
          <a:solidFill>
            <a:srgbClr val="8080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รูปแบบอิสระ 7"/>
          <p:cNvSpPr/>
          <p:nvPr userDrawn="1"/>
        </p:nvSpPr>
        <p:spPr>
          <a:xfrm>
            <a:off x="-68262" y="3469974"/>
            <a:ext cx="6950325" cy="990600"/>
          </a:xfrm>
          <a:custGeom>
            <a:avLst/>
            <a:gdLst>
              <a:gd name="connsiteX0" fmla="*/ 0 w 6906126"/>
              <a:gd name="connsiteY0" fmla="*/ 0 h 1347537"/>
              <a:gd name="connsiteX1" fmla="*/ 6906126 w 6906126"/>
              <a:gd name="connsiteY1" fmla="*/ 673768 h 1347537"/>
              <a:gd name="connsiteX2" fmla="*/ 6906126 w 6906126"/>
              <a:gd name="connsiteY2" fmla="*/ 1347537 h 1347537"/>
              <a:gd name="connsiteX3" fmla="*/ 24063 w 6906126"/>
              <a:gd name="connsiteY3" fmla="*/ 1227221 h 1347537"/>
              <a:gd name="connsiteX4" fmla="*/ 0 w 6906126"/>
              <a:gd name="connsiteY4" fmla="*/ 0 h 1347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06126" h="1347537">
                <a:moveTo>
                  <a:pt x="0" y="0"/>
                </a:moveTo>
                <a:lnTo>
                  <a:pt x="6906126" y="673768"/>
                </a:lnTo>
                <a:lnTo>
                  <a:pt x="6906126" y="1347537"/>
                </a:lnTo>
                <a:lnTo>
                  <a:pt x="24063" y="122722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65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9" name="รูปแบบอิสระ 8"/>
          <p:cNvSpPr/>
          <p:nvPr userDrawn="1"/>
        </p:nvSpPr>
        <p:spPr>
          <a:xfrm>
            <a:off x="-48126" y="4475698"/>
            <a:ext cx="6906126" cy="1391702"/>
          </a:xfrm>
          <a:custGeom>
            <a:avLst/>
            <a:gdLst>
              <a:gd name="connsiteX0" fmla="*/ 0 w 6906126"/>
              <a:gd name="connsiteY0" fmla="*/ 0 h 1395663"/>
              <a:gd name="connsiteX1" fmla="*/ 6906126 w 6906126"/>
              <a:gd name="connsiteY1" fmla="*/ 96253 h 1395663"/>
              <a:gd name="connsiteX2" fmla="*/ 6906126 w 6906126"/>
              <a:gd name="connsiteY2" fmla="*/ 1395663 h 1395663"/>
              <a:gd name="connsiteX3" fmla="*/ 0 w 6906126"/>
              <a:gd name="connsiteY3" fmla="*/ 553453 h 1395663"/>
              <a:gd name="connsiteX4" fmla="*/ 0 w 6906126"/>
              <a:gd name="connsiteY4" fmla="*/ 0 h 1395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06126" h="1395663">
                <a:moveTo>
                  <a:pt x="0" y="0"/>
                </a:moveTo>
                <a:lnTo>
                  <a:pt x="6906126" y="96253"/>
                </a:lnTo>
                <a:lnTo>
                  <a:pt x="6906126" y="1395663"/>
                </a:lnTo>
                <a:lnTo>
                  <a:pt x="0" y="553453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รูปแบบอิสระ 9"/>
          <p:cNvSpPr/>
          <p:nvPr userDrawn="1"/>
        </p:nvSpPr>
        <p:spPr>
          <a:xfrm>
            <a:off x="-24063" y="5176249"/>
            <a:ext cx="6906126" cy="1834151"/>
          </a:xfrm>
          <a:custGeom>
            <a:avLst/>
            <a:gdLst>
              <a:gd name="connsiteX0" fmla="*/ 0 w 6930189"/>
              <a:gd name="connsiteY0" fmla="*/ 0 h 1949116"/>
              <a:gd name="connsiteX1" fmla="*/ 6930189 w 6930189"/>
              <a:gd name="connsiteY1" fmla="*/ 866274 h 1949116"/>
              <a:gd name="connsiteX2" fmla="*/ 6930189 w 6930189"/>
              <a:gd name="connsiteY2" fmla="*/ 1491916 h 1949116"/>
              <a:gd name="connsiteX3" fmla="*/ 24063 w 6930189"/>
              <a:gd name="connsiteY3" fmla="*/ 1949116 h 1949116"/>
              <a:gd name="connsiteX4" fmla="*/ 0 w 6930189"/>
              <a:gd name="connsiteY4" fmla="*/ 0 h 1949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30189" h="1949116">
                <a:moveTo>
                  <a:pt x="0" y="0"/>
                </a:moveTo>
                <a:lnTo>
                  <a:pt x="6930189" y="866274"/>
                </a:lnTo>
                <a:lnTo>
                  <a:pt x="6930189" y="1491916"/>
                </a:lnTo>
                <a:lnTo>
                  <a:pt x="24063" y="1949116"/>
                </a:lnTo>
                <a:lnTo>
                  <a:pt x="0" y="0"/>
                </a:lnTo>
                <a:close/>
              </a:path>
            </a:pathLst>
          </a:custGeom>
          <a:solidFill>
            <a:srgbClr val="CCFF66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รูปแบบอิสระ 10"/>
          <p:cNvSpPr/>
          <p:nvPr userDrawn="1"/>
        </p:nvSpPr>
        <p:spPr>
          <a:xfrm>
            <a:off x="-60158" y="6781800"/>
            <a:ext cx="6930189" cy="1752600"/>
          </a:xfrm>
          <a:custGeom>
            <a:avLst/>
            <a:gdLst>
              <a:gd name="connsiteX0" fmla="*/ 0 w 6930189"/>
              <a:gd name="connsiteY0" fmla="*/ 457200 h 2117558"/>
              <a:gd name="connsiteX1" fmla="*/ 6930189 w 6930189"/>
              <a:gd name="connsiteY1" fmla="*/ 0 h 2117558"/>
              <a:gd name="connsiteX2" fmla="*/ 6930189 w 6930189"/>
              <a:gd name="connsiteY2" fmla="*/ 1467852 h 2117558"/>
              <a:gd name="connsiteX3" fmla="*/ 24063 w 6930189"/>
              <a:gd name="connsiteY3" fmla="*/ 2117558 h 2117558"/>
              <a:gd name="connsiteX4" fmla="*/ 0 w 6930189"/>
              <a:gd name="connsiteY4" fmla="*/ 457200 h 2117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30189" h="2117558">
                <a:moveTo>
                  <a:pt x="0" y="457200"/>
                </a:moveTo>
                <a:lnTo>
                  <a:pt x="6930189" y="0"/>
                </a:lnTo>
                <a:lnTo>
                  <a:pt x="6930189" y="1467852"/>
                </a:lnTo>
                <a:lnTo>
                  <a:pt x="24063" y="2117558"/>
                </a:lnTo>
                <a:lnTo>
                  <a:pt x="0" y="457200"/>
                </a:lnTo>
                <a:close/>
              </a:path>
            </a:pathLst>
          </a:custGeom>
          <a:solidFill>
            <a:schemeClr val="bg1">
              <a:lumMod val="75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รูปแบบอิสระ 11"/>
          <p:cNvSpPr/>
          <p:nvPr userDrawn="1"/>
        </p:nvSpPr>
        <p:spPr>
          <a:xfrm>
            <a:off x="-19050" y="8991600"/>
            <a:ext cx="6896100" cy="933450"/>
          </a:xfrm>
          <a:custGeom>
            <a:avLst/>
            <a:gdLst>
              <a:gd name="connsiteX0" fmla="*/ 0 w 6896100"/>
              <a:gd name="connsiteY0" fmla="*/ 0 h 933450"/>
              <a:gd name="connsiteX1" fmla="*/ 6896100 w 6896100"/>
              <a:gd name="connsiteY1" fmla="*/ 304800 h 933450"/>
              <a:gd name="connsiteX2" fmla="*/ 6896100 w 6896100"/>
              <a:gd name="connsiteY2" fmla="*/ 933450 h 933450"/>
              <a:gd name="connsiteX3" fmla="*/ 0 w 6896100"/>
              <a:gd name="connsiteY3" fmla="*/ 933450 h 933450"/>
              <a:gd name="connsiteX4" fmla="*/ 0 w 6896100"/>
              <a:gd name="connsiteY4" fmla="*/ 0 h 933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96100" h="933450">
                <a:moveTo>
                  <a:pt x="0" y="0"/>
                </a:moveTo>
                <a:lnTo>
                  <a:pt x="6896100" y="304800"/>
                </a:lnTo>
                <a:lnTo>
                  <a:pt x="6896100" y="933450"/>
                </a:lnTo>
                <a:lnTo>
                  <a:pt x="0" y="93345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3" name="สี่เหลี่ยมผืนผ้า 12"/>
          <p:cNvSpPr/>
          <p:nvPr userDrawn="1"/>
        </p:nvSpPr>
        <p:spPr>
          <a:xfrm>
            <a:off x="152400" y="153652"/>
            <a:ext cx="6553200" cy="96012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9" descr="D:\2018\5. TB\pic for ppt\fe26b800-jagged-river-hi_17m0f70q408w000000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sharpenSoften amount="-25000"/>
                    </a14:imgEffect>
                    <a14:imgEffect>
                      <a14:colorTemperature colorTemp="88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060"/>
          <a:stretch/>
        </p:blipFill>
        <p:spPr bwMode="auto">
          <a:xfrm>
            <a:off x="149968" y="6003073"/>
            <a:ext cx="6555633" cy="3750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3099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2681287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342900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A66AF-26B3-4634-81C1-DE00DA9F31C0}" type="datetimeFigureOut">
              <a:rPr lang="en-US" smtClean="0"/>
              <a:pPr/>
              <a:t>11-Sep-23</a:t>
            </a:fld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14044-919D-4623-9061-98BCDBE7BC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232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342900" y="2311401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A66AF-26B3-4634-81C1-DE00DA9F31C0}" type="datetimeFigureOut">
              <a:rPr lang="en-US" smtClean="0"/>
              <a:pPr/>
              <a:t>11-Sep-23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914044-919D-4623-9061-98BCDBE7BC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79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0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D8888E2-A70A-2C28-58AE-FECC7365C9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1709"/>
            <a:ext cx="6858000" cy="4572000"/>
          </a:xfrm>
          <a:prstGeom prst="rect">
            <a:avLst/>
          </a:prstGeom>
        </p:spPr>
      </p:pic>
      <p:grpSp>
        <p:nvGrpSpPr>
          <p:cNvPr id="21" name="กลุ่ม 20"/>
          <p:cNvGrpSpPr/>
          <p:nvPr/>
        </p:nvGrpSpPr>
        <p:grpSpPr>
          <a:xfrm>
            <a:off x="-24813" y="0"/>
            <a:ext cx="6882819" cy="3048000"/>
            <a:chOff x="-24813" y="0"/>
            <a:chExt cx="6882819" cy="3048000"/>
          </a:xfrm>
          <a:noFill/>
        </p:grpSpPr>
        <p:sp>
          <p:nvSpPr>
            <p:cNvPr id="34" name="สามเหลี่ยมมุมฉาก 33"/>
            <p:cNvSpPr/>
            <p:nvPr/>
          </p:nvSpPr>
          <p:spPr>
            <a:xfrm rot="16200000" flipH="1">
              <a:off x="2476508" y="-2476498"/>
              <a:ext cx="1904990" cy="6858006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สามเหลี่ยมมุมฉาก 5"/>
            <p:cNvSpPr/>
            <p:nvPr/>
          </p:nvSpPr>
          <p:spPr>
            <a:xfrm rot="5400000">
              <a:off x="2819400" y="-2819400"/>
              <a:ext cx="1219200" cy="685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22" name="สามเหลี่ยมมุมฉาก 21"/>
            <p:cNvSpPr/>
            <p:nvPr/>
          </p:nvSpPr>
          <p:spPr>
            <a:xfrm rot="5400000">
              <a:off x="1238251" y="-1238251"/>
              <a:ext cx="2667002" cy="5143504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สามเหลี่ยมมุมฉาก 22"/>
            <p:cNvSpPr/>
            <p:nvPr/>
          </p:nvSpPr>
          <p:spPr>
            <a:xfrm rot="16200000" flipH="1">
              <a:off x="3898631" y="26565"/>
              <a:ext cx="2985926" cy="293281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สามเหลี่ยมมุมฉาก 23"/>
            <p:cNvSpPr/>
            <p:nvPr/>
          </p:nvSpPr>
          <p:spPr>
            <a:xfrm rot="16200000" flipH="1">
              <a:off x="3619506" y="-907846"/>
              <a:ext cx="2285992" cy="4191003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สามเหลี่ยมมุมฉาก 24"/>
            <p:cNvSpPr/>
            <p:nvPr/>
          </p:nvSpPr>
          <p:spPr>
            <a:xfrm rot="5400000">
              <a:off x="152402" y="-152393"/>
              <a:ext cx="2666993" cy="2971801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26" name="สามเหลี่ยมมุมฉาก 25"/>
            <p:cNvSpPr/>
            <p:nvPr/>
          </p:nvSpPr>
          <p:spPr>
            <a:xfrm rot="16200000" flipH="1">
              <a:off x="4419605" y="-990593"/>
              <a:ext cx="1447795" cy="3428996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สามเหลี่ยมมุมฉาก 34"/>
            <p:cNvSpPr/>
            <p:nvPr/>
          </p:nvSpPr>
          <p:spPr>
            <a:xfrm rot="5400000">
              <a:off x="-783239" y="778863"/>
              <a:ext cx="3027564" cy="151071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43" name="สามเหลี่ยมมุมฉาก 42"/>
            <p:cNvSpPr/>
            <p:nvPr/>
          </p:nvSpPr>
          <p:spPr>
            <a:xfrm rot="5400000">
              <a:off x="2191458" y="-2216257"/>
              <a:ext cx="1600189" cy="603273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</p:grpSp>
      <p:sp>
        <p:nvSpPr>
          <p:cNvPr id="42" name="Rectangle 63"/>
          <p:cNvSpPr/>
          <p:nvPr/>
        </p:nvSpPr>
        <p:spPr>
          <a:xfrm>
            <a:off x="83126" y="5508390"/>
            <a:ext cx="55556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pitchFamily="34" charset="-34"/>
                <a:cs typeface="TH SarabunPSK" pitchFamily="34" charset="-34"/>
              </a:rPr>
              <a:t>บทความ</a:t>
            </a:r>
            <a:r>
              <a:rPr lang="th-TH" sz="2000" b="1" dirty="0">
                <a:solidFill>
                  <a:srgbClr val="808000"/>
                </a:solidFill>
                <a:latin typeface="TH SarabunPSK" pitchFamily="34" charset="-34"/>
                <a:cs typeface="TH SarabunPSK" pitchFamily="34" charset="-34"/>
              </a:rPr>
              <a:t>ด้านมาตรฐานอุปกรณ์ประหยัดน้ำและเทคโนโลยีการบริหารจัดการน้ำ </a:t>
            </a:r>
          </a:p>
          <a:p>
            <a:r>
              <a:rPr lang="th-TH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pitchFamily="34" charset="-34"/>
                <a:cs typeface="TH SarabunPSK" pitchFamily="34" charset="-34"/>
              </a:rPr>
              <a:t>ฉบับที่ 1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pitchFamily="34" charset="-34"/>
                <a:cs typeface="TH SarabunPSK" pitchFamily="34" charset="-34"/>
              </a:rPr>
              <a:t> กันยายน พ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pitchFamily="34" charset="-34"/>
                <a:cs typeface="TH SarabunPSK" pitchFamily="34" charset="-34"/>
              </a:rPr>
              <a:t>.</a:t>
            </a:r>
            <a:r>
              <a:rPr lang="th-TH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pitchFamily="34" charset="-34"/>
                <a:cs typeface="TH SarabunPSK" pitchFamily="34" charset="-34"/>
              </a:rPr>
              <a:t>ศ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pitchFamily="34" charset="-34"/>
                <a:cs typeface="TH SarabunPSK" pitchFamily="34" charset="-34"/>
              </a:rPr>
              <a:t>. 256</a:t>
            </a:r>
            <a:r>
              <a:rPr lang="th-TH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pitchFamily="34" charset="-34"/>
                <a:cs typeface="TH SarabunPSK" pitchFamily="34" charset="-34"/>
              </a:rPr>
              <a:t>6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pitchFamily="34" charset="-34"/>
                <a:cs typeface="TH SarabunPSK" pitchFamily="34" charset="-34"/>
              </a:rPr>
              <a:t> </a:t>
            </a:r>
          </a:p>
        </p:txBody>
      </p:sp>
      <p:grpSp>
        <p:nvGrpSpPr>
          <p:cNvPr id="19" name="กลุ่ม 18"/>
          <p:cNvGrpSpPr/>
          <p:nvPr/>
        </p:nvGrpSpPr>
        <p:grpSpPr>
          <a:xfrm>
            <a:off x="1209732" y="3058652"/>
            <a:ext cx="5495868" cy="2490212"/>
            <a:chOff x="1209732" y="3072699"/>
            <a:chExt cx="5495868" cy="2243445"/>
          </a:xfrm>
        </p:grpSpPr>
        <p:sp>
          <p:nvSpPr>
            <p:cNvPr id="30" name="สี่เหลี่ยมผืนผ้า 29"/>
            <p:cNvSpPr/>
            <p:nvPr/>
          </p:nvSpPr>
          <p:spPr>
            <a:xfrm>
              <a:off x="1828800" y="4844772"/>
              <a:ext cx="4876800" cy="4713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th-TH" sz="2800" b="1" dirty="0">
                <a:ln w="3175">
                  <a:noFill/>
                </a:ln>
                <a:solidFill>
                  <a:schemeClr val="bg1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32" name="Rectangle 64"/>
            <p:cNvSpPr/>
            <p:nvPr/>
          </p:nvSpPr>
          <p:spPr>
            <a:xfrm>
              <a:off x="1209732" y="3072699"/>
              <a:ext cx="5430910" cy="1746848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r"/>
              <a:r>
                <a:rPr lang="th-TH" sz="6000" b="1" dirty="0">
                  <a:ln w="3175">
                    <a:solidFill>
                      <a:srgbClr val="336600"/>
                    </a:solidFill>
                  </a:ln>
                  <a:solidFill>
                    <a:srgbClr val="808000"/>
                  </a:solidFill>
                  <a:latin typeface="TH SarabunPSK" pitchFamily="34" charset="-34"/>
                  <a:cs typeface="TH SarabunPSK" pitchFamily="34" charset="-34"/>
                </a:rPr>
                <a:t>การเพิ่มประสิทธิภาพ</a:t>
              </a:r>
            </a:p>
            <a:p>
              <a:pPr algn="r"/>
              <a:r>
                <a:rPr lang="th-TH" sz="6000" b="1" dirty="0">
                  <a:ln w="3175">
                    <a:solidFill>
                      <a:srgbClr val="336600"/>
                    </a:solidFill>
                  </a:ln>
                  <a:solidFill>
                    <a:srgbClr val="808000"/>
                  </a:solidFill>
                  <a:latin typeface="TH SarabunPSK" pitchFamily="34" charset="-34"/>
                  <a:cs typeface="TH SarabunPSK" pitchFamily="34" charset="-34"/>
                </a:rPr>
                <a:t>การใช้น้ำ</a:t>
              </a:r>
              <a:endParaRPr lang="en-US" sz="6000" b="1" dirty="0">
                <a:ln w="3175">
                  <a:solidFill>
                    <a:srgbClr val="336600"/>
                  </a:solidFill>
                </a:ln>
                <a:solidFill>
                  <a:srgbClr val="808000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</p:grpSp>
      <p:sp>
        <p:nvSpPr>
          <p:cNvPr id="33" name="Rectangle 63"/>
          <p:cNvSpPr/>
          <p:nvPr/>
        </p:nvSpPr>
        <p:spPr>
          <a:xfrm>
            <a:off x="1350890" y="2414826"/>
            <a:ext cx="543091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h-TH" sz="3200" b="1" dirty="0">
                <a:solidFill>
                  <a:sysClr val="windowText" lastClr="0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ชุดความรู้ด้านการเพิ่มประสิทธิภาพการใช้น้ำ</a:t>
            </a:r>
          </a:p>
          <a:p>
            <a:pPr algn="r"/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15C41A-164C-4A59-B422-7585BCBE0C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240" y="157768"/>
            <a:ext cx="1657986" cy="23447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54C5597-A766-B765-B6DE-1703C2376FC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716" y="211070"/>
            <a:ext cx="1792170" cy="2046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65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กลุ่ม 111"/>
          <p:cNvGrpSpPr/>
          <p:nvPr/>
        </p:nvGrpSpPr>
        <p:grpSpPr>
          <a:xfrm>
            <a:off x="0" y="205739"/>
            <a:ext cx="6858000" cy="708661"/>
            <a:chOff x="0" y="228599"/>
            <a:chExt cx="6858000" cy="708661"/>
          </a:xfrm>
        </p:grpSpPr>
        <p:sp>
          <p:nvSpPr>
            <p:cNvPr id="6" name="สี่เหลี่ยมผืนผ้า 5"/>
            <p:cNvSpPr/>
            <p:nvPr/>
          </p:nvSpPr>
          <p:spPr>
            <a:xfrm>
              <a:off x="1143000" y="228600"/>
              <a:ext cx="4572000" cy="685800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spcBef>
                  <a:spcPct val="0"/>
                </a:spcBef>
                <a:defRPr/>
              </a:pPr>
              <a:r>
                <a:rPr lang="th-TH" sz="2400" b="1" dirty="0"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rPr>
                <a:t>การเพิ่มประสิทธิภาพการใช้น้ำ</a:t>
              </a:r>
            </a:p>
          </p:txBody>
        </p:sp>
        <p:grpSp>
          <p:nvGrpSpPr>
            <p:cNvPr id="105" name="กลุ่ม 104"/>
            <p:cNvGrpSpPr/>
            <p:nvPr/>
          </p:nvGrpSpPr>
          <p:grpSpPr>
            <a:xfrm>
              <a:off x="0" y="239486"/>
              <a:ext cx="1143000" cy="697774"/>
              <a:chOff x="0" y="239486"/>
              <a:chExt cx="1143000" cy="697774"/>
            </a:xfrm>
          </p:grpSpPr>
          <p:grpSp>
            <p:nvGrpSpPr>
              <p:cNvPr id="96" name="กลุ่ม 95"/>
              <p:cNvGrpSpPr/>
              <p:nvPr/>
            </p:nvGrpSpPr>
            <p:grpSpPr>
              <a:xfrm>
                <a:off x="0" y="262346"/>
                <a:ext cx="1143000" cy="650861"/>
                <a:chOff x="-30480" y="297286"/>
                <a:chExt cx="1143000" cy="650861"/>
              </a:xfrm>
            </p:grpSpPr>
            <p:cxnSp>
              <p:nvCxnSpPr>
                <p:cNvPr id="90" name="ตัวเชื่อมต่อหักมุม 89"/>
                <p:cNvCxnSpPr/>
                <p:nvPr/>
              </p:nvCxnSpPr>
              <p:spPr>
                <a:xfrm rot="10800000" flipH="1">
                  <a:off x="-30480" y="395699"/>
                  <a:ext cx="1143000" cy="285749"/>
                </a:xfrm>
                <a:prstGeom prst="bentConnector3">
                  <a:avLst>
                    <a:gd name="adj1" fmla="val 46214"/>
                  </a:avLst>
                </a:prstGeom>
                <a:ln w="12700">
                  <a:solidFill>
                    <a:srgbClr val="00808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ตัวเชื่อมต่อหักมุม 90"/>
                <p:cNvCxnSpPr/>
                <p:nvPr/>
              </p:nvCxnSpPr>
              <p:spPr>
                <a:xfrm rot="10800000" flipH="1">
                  <a:off x="-30480" y="605246"/>
                  <a:ext cx="1143000" cy="228602"/>
                </a:xfrm>
                <a:prstGeom prst="bentConnector3">
                  <a:avLst>
                    <a:gd name="adj1" fmla="val 34822"/>
                  </a:avLst>
                </a:prstGeom>
                <a:ln w="12700">
                  <a:solidFill>
                    <a:srgbClr val="00808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ตัวเชื่อมต่อหักมุม 91"/>
                <p:cNvCxnSpPr/>
                <p:nvPr/>
              </p:nvCxnSpPr>
              <p:spPr>
                <a:xfrm rot="10800000" flipH="1" flipV="1">
                  <a:off x="-30480" y="297286"/>
                  <a:ext cx="1143000" cy="403211"/>
                </a:xfrm>
                <a:prstGeom prst="bentConnector3">
                  <a:avLst>
                    <a:gd name="adj1" fmla="val 57024"/>
                  </a:avLst>
                </a:prstGeom>
                <a:ln w="12700">
                  <a:solidFill>
                    <a:srgbClr val="00808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ตัวเชื่อมต่อหักมุม 92"/>
                <p:cNvCxnSpPr/>
                <p:nvPr/>
              </p:nvCxnSpPr>
              <p:spPr>
                <a:xfrm rot="10800000" flipH="1">
                  <a:off x="-30480" y="490949"/>
                  <a:ext cx="1143000" cy="457198"/>
                </a:xfrm>
                <a:prstGeom prst="bentConnector3">
                  <a:avLst>
                    <a:gd name="adj1" fmla="val 62878"/>
                  </a:avLst>
                </a:prstGeom>
                <a:ln w="12700">
                  <a:solidFill>
                    <a:srgbClr val="00808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ตัวเชื่อมต่อหักมุม 93"/>
                <p:cNvCxnSpPr/>
                <p:nvPr/>
              </p:nvCxnSpPr>
              <p:spPr>
                <a:xfrm rot="10800000" flipH="1" flipV="1">
                  <a:off x="-30480" y="414746"/>
                  <a:ext cx="1143000" cy="380999"/>
                </a:xfrm>
                <a:prstGeom prst="bentConnector3">
                  <a:avLst>
                    <a:gd name="adj1" fmla="val 40634"/>
                  </a:avLst>
                </a:prstGeom>
                <a:ln w="12700">
                  <a:solidFill>
                    <a:srgbClr val="00808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ตัวเชื่อมต่อหักมุม 94"/>
                <p:cNvCxnSpPr/>
                <p:nvPr/>
              </p:nvCxnSpPr>
              <p:spPr>
                <a:xfrm rot="10800000" flipH="1" flipV="1">
                  <a:off x="-30480" y="538573"/>
                  <a:ext cx="1143000" cy="333373"/>
                </a:xfrm>
                <a:prstGeom prst="bentConnector3">
                  <a:avLst>
                    <a:gd name="adj1" fmla="val 51561"/>
                  </a:avLst>
                </a:prstGeom>
                <a:ln w="12700">
                  <a:solidFill>
                    <a:srgbClr val="00808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9" name="วงรี 98"/>
              <p:cNvSpPr/>
              <p:nvPr/>
            </p:nvSpPr>
            <p:spPr>
              <a:xfrm>
                <a:off x="304800" y="239486"/>
                <a:ext cx="45720" cy="4572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rgbClr val="00808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วงรี 99"/>
              <p:cNvSpPr/>
              <p:nvPr/>
            </p:nvSpPr>
            <p:spPr>
              <a:xfrm>
                <a:off x="838200" y="548640"/>
                <a:ext cx="45720" cy="45720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rgbClr val="00808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วงรี 101"/>
              <p:cNvSpPr/>
              <p:nvPr/>
            </p:nvSpPr>
            <p:spPr>
              <a:xfrm>
                <a:off x="182880" y="891540"/>
                <a:ext cx="45720" cy="45720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rgbClr val="00808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วงรี 102"/>
              <p:cNvSpPr/>
              <p:nvPr/>
            </p:nvSpPr>
            <p:spPr>
              <a:xfrm>
                <a:off x="563880" y="661748"/>
                <a:ext cx="45720" cy="4572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rgbClr val="00808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1" name="กลุ่ม 110"/>
            <p:cNvGrpSpPr/>
            <p:nvPr/>
          </p:nvGrpSpPr>
          <p:grpSpPr>
            <a:xfrm>
              <a:off x="5715000" y="228599"/>
              <a:ext cx="1143000" cy="673721"/>
              <a:chOff x="5715000" y="228599"/>
              <a:chExt cx="1143000" cy="673721"/>
            </a:xfrm>
          </p:grpSpPr>
          <p:grpSp>
            <p:nvGrpSpPr>
              <p:cNvPr id="97" name="กลุ่ม 96"/>
              <p:cNvGrpSpPr/>
              <p:nvPr/>
            </p:nvGrpSpPr>
            <p:grpSpPr>
              <a:xfrm>
                <a:off x="5715000" y="228599"/>
                <a:ext cx="1143000" cy="650861"/>
                <a:chOff x="5715000" y="263539"/>
                <a:chExt cx="1143000" cy="650861"/>
              </a:xfrm>
            </p:grpSpPr>
            <p:cxnSp>
              <p:nvCxnSpPr>
                <p:cNvPr id="15" name="ตัวเชื่อมต่อหักมุม 14"/>
                <p:cNvCxnSpPr/>
                <p:nvPr/>
              </p:nvCxnSpPr>
              <p:spPr>
                <a:xfrm rot="10800000">
                  <a:off x="5715000" y="361952"/>
                  <a:ext cx="1143000" cy="285749"/>
                </a:xfrm>
                <a:prstGeom prst="bentConnector3">
                  <a:avLst>
                    <a:gd name="adj1" fmla="val 46214"/>
                  </a:avLst>
                </a:prstGeom>
                <a:ln w="12700">
                  <a:solidFill>
                    <a:srgbClr val="00808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ตัวเชื่อมต่อหักมุม 18"/>
                <p:cNvCxnSpPr/>
                <p:nvPr/>
              </p:nvCxnSpPr>
              <p:spPr>
                <a:xfrm rot="10800000">
                  <a:off x="5715000" y="571499"/>
                  <a:ext cx="1143000" cy="228602"/>
                </a:xfrm>
                <a:prstGeom prst="bentConnector3">
                  <a:avLst>
                    <a:gd name="adj1" fmla="val 34822"/>
                  </a:avLst>
                </a:prstGeom>
                <a:ln w="12700">
                  <a:solidFill>
                    <a:srgbClr val="00808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ตัวเชื่อมต่อหักมุม 31"/>
                <p:cNvCxnSpPr/>
                <p:nvPr/>
              </p:nvCxnSpPr>
              <p:spPr>
                <a:xfrm rot="10800000" flipV="1">
                  <a:off x="5715000" y="263539"/>
                  <a:ext cx="1143000" cy="403211"/>
                </a:xfrm>
                <a:prstGeom prst="bentConnector3">
                  <a:avLst>
                    <a:gd name="adj1" fmla="val 57024"/>
                  </a:avLst>
                </a:prstGeom>
                <a:ln w="12700">
                  <a:solidFill>
                    <a:srgbClr val="00808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ตัวเชื่อมต่อหักมุม 38"/>
                <p:cNvCxnSpPr/>
                <p:nvPr/>
              </p:nvCxnSpPr>
              <p:spPr>
                <a:xfrm rot="10800000">
                  <a:off x="5715000" y="457202"/>
                  <a:ext cx="1143000" cy="457198"/>
                </a:xfrm>
                <a:prstGeom prst="bentConnector3">
                  <a:avLst>
                    <a:gd name="adj1" fmla="val 62878"/>
                  </a:avLst>
                </a:prstGeom>
                <a:ln w="12700">
                  <a:solidFill>
                    <a:srgbClr val="00808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ตัวเชื่อมต่อหักมุม 42"/>
                <p:cNvCxnSpPr/>
                <p:nvPr/>
              </p:nvCxnSpPr>
              <p:spPr>
                <a:xfrm rot="10800000" flipV="1">
                  <a:off x="5715000" y="380999"/>
                  <a:ext cx="1143000" cy="380999"/>
                </a:xfrm>
                <a:prstGeom prst="bentConnector3">
                  <a:avLst>
                    <a:gd name="adj1" fmla="val 40634"/>
                  </a:avLst>
                </a:prstGeom>
                <a:ln w="12700">
                  <a:solidFill>
                    <a:srgbClr val="00808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ตัวเชื่อมต่อหักมุม 51"/>
                <p:cNvCxnSpPr/>
                <p:nvPr/>
              </p:nvCxnSpPr>
              <p:spPr>
                <a:xfrm rot="10800000" flipV="1">
                  <a:off x="5715000" y="504826"/>
                  <a:ext cx="1143000" cy="333373"/>
                </a:xfrm>
                <a:prstGeom prst="bentConnector3">
                  <a:avLst>
                    <a:gd name="adj1" fmla="val 51561"/>
                  </a:avLst>
                </a:prstGeom>
                <a:ln w="12700">
                  <a:solidFill>
                    <a:srgbClr val="00808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6" name="วงรี 105"/>
              <p:cNvSpPr/>
              <p:nvPr/>
            </p:nvSpPr>
            <p:spPr>
              <a:xfrm>
                <a:off x="5791200" y="399401"/>
                <a:ext cx="45720" cy="4572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rgbClr val="00808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วงรี 106"/>
              <p:cNvSpPr/>
              <p:nvPr/>
            </p:nvSpPr>
            <p:spPr>
              <a:xfrm>
                <a:off x="6477000" y="323198"/>
                <a:ext cx="45720" cy="45720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rgbClr val="00808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วงรี 107"/>
              <p:cNvSpPr/>
              <p:nvPr/>
            </p:nvSpPr>
            <p:spPr>
              <a:xfrm>
                <a:off x="6313170" y="704198"/>
                <a:ext cx="45720" cy="4572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rgbClr val="00808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วงรี 108"/>
              <p:cNvSpPr/>
              <p:nvPr/>
            </p:nvSpPr>
            <p:spPr>
              <a:xfrm>
                <a:off x="5968752" y="776049"/>
                <a:ext cx="45720" cy="45720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rgbClr val="00808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วงรี 109"/>
              <p:cNvSpPr/>
              <p:nvPr/>
            </p:nvSpPr>
            <p:spPr>
              <a:xfrm>
                <a:off x="6629400" y="856600"/>
                <a:ext cx="45720" cy="45720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rgbClr val="00808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16" name="สี่เหลี่ยมผืนผ้า 115"/>
          <p:cNvSpPr/>
          <p:nvPr/>
        </p:nvSpPr>
        <p:spPr>
          <a:xfrm>
            <a:off x="245325" y="1003280"/>
            <a:ext cx="6277395" cy="8402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900430" algn="l"/>
              </a:tabLst>
            </a:pPr>
            <a:r>
              <a:rPr lang="en-US" sz="1800" b="1" kern="1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</a:t>
            </a:r>
            <a:r>
              <a:rPr lang="th-TH" sz="1800" b="1" kern="1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การเพิ่มประสิทธิภาพการใช้น้ำ</a:t>
            </a:r>
            <a:endParaRPr lang="en-US" sz="1800" kern="1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algn="thaiDist">
              <a:tabLst>
                <a:tab pos="900430" algn="l"/>
              </a:tabLst>
            </a:pPr>
            <a:r>
              <a:rPr lang="th-TH" sz="1800" kern="1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การเพิ่มประสิทธิภาพการใช้น้ำ หมายถึง การใช้น้ำอย่างมีประสิทธิภาพและมีประโยชน์สูงสุดโดยใช้ทรัพยากรน้ำที่มีอยู่อย่างมีประสิทธิภาพที่สุด ซึ่งเป็นเรื่องสำคัญในปัจจุบันเนื่องจากปัญหาขาดแคลนน้ำและการกำจัดน้ำเสียที่มีคุณภาพต่ำกำลังเพิ่มขึ้นในหลายส่วนของโลก</a:t>
            </a:r>
            <a:endParaRPr lang="en-US" sz="1800" kern="1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algn="thaiDist">
              <a:tabLst>
                <a:tab pos="900430" algn="l"/>
              </a:tabLst>
            </a:pPr>
            <a:r>
              <a:rPr lang="th-TH" sz="1800" kern="1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เพื่อเพิ่มประสิทธิภาพการใช้น้ำสามารถทำได้โดยการปรับปรุงกระบวนการใช้น้ำ         ในหลายๆ ด้าน ดังต่อไปนี้</a:t>
            </a:r>
            <a:endParaRPr lang="en-US" sz="1800" kern="1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algn="thaiDist">
              <a:tabLst>
                <a:tab pos="900430" algn="l"/>
              </a:tabLst>
            </a:pPr>
            <a:r>
              <a:rPr lang="th-TH" sz="1800" kern="1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- การออกแบบระบบการใช้น้ำ เป็นการออกแบบระบบการใช้น้ำที่มีประสิทธิภาพสูงสุดเพื่อลดการสูญเสียน้ำและเพิ่มประสิทธิภาพการใช้น้ำ รวมถึงการใช้เทคโนโลยีที่ทันสมัยเพื่อเพิ่มประสิทธิภาพในการจัดการน้ำ เช่น การใช้ระบบน้ำประปาอัตโนมัติหรือการใช้เทคโนโลยี </a:t>
            </a:r>
            <a:r>
              <a:rPr lang="en-US" sz="1800" kern="1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IoT (Internet of Things) </a:t>
            </a:r>
            <a:r>
              <a:rPr lang="th-TH" sz="1800" kern="1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เพื่อตรวจวัดและควบคุมการใช้น้ำได้อย่างเป็นประสิทธิภาพมากขึ้น</a:t>
            </a:r>
            <a:endParaRPr lang="en-US" sz="1800" kern="1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algn="thaiDist">
              <a:tabLst>
                <a:tab pos="900430" algn="l"/>
              </a:tabLst>
            </a:pPr>
            <a:r>
              <a:rPr lang="th-TH" sz="1800" kern="1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- การใช้เทคโนโลยีการเกษตรที่มีประสิทธิภาพ เป็นการใช้เทคโนโลยีสมัยใหม่ในการเกษตรเพื่อลดการใช้น้ำและเพิ่มผลผลิต ซึ่งสามารถทำได้โดยใช้ระบบน้ำหยด ระบบพ่น</a:t>
            </a:r>
            <a:r>
              <a:rPr lang="th-TH" kern="1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ฝ</a:t>
            </a:r>
            <a:r>
              <a:rPr lang="th-TH" sz="1800" kern="1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อย หรือระบบการให้น้ำแบบอัตโนมัติที่ควบคุมปริมาณน้ำให้เหมาะสมกับความต้องการของพืช และการใช้เทคโนโลยีพื้นที่จำกัดเช่นการปลูกพืชในที่ยกเครื่องหรือโดม เพื่อประหยัดการใช้น้ำและเพิ่มประสิทธิภาพในการเพาะเลี้ยงพืช</a:t>
            </a:r>
            <a:endParaRPr lang="en-US" sz="1800" kern="1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algn="thaiDist">
              <a:tabLst>
                <a:tab pos="900430" algn="l"/>
              </a:tabLst>
            </a:pPr>
            <a:r>
              <a:rPr lang="th-TH" sz="1800" kern="1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- </a:t>
            </a:r>
            <a:r>
              <a:rPr lang="th-TH" kern="1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การบำรุงรักษา</a:t>
            </a:r>
            <a:r>
              <a:rPr lang="th-TH" sz="1800" kern="1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ระบบน้ำ เป็น</a:t>
            </a:r>
            <a:r>
              <a:rPr lang="th-TH" kern="1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การบำรุงรักษาระบบ</a:t>
            </a:r>
            <a:r>
              <a:rPr lang="th-TH" sz="1800" kern="1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น้ำเพื่อให้ทำงานอย่างมีประสิทธิภาพสูงสุด ซึ่งรวมถึงการตรวจสอบและซ่อมแซมระบบท่อ การล้างทางน้ำเพื่อลดการสะสมของตะกอนหรือ สิ่งสกปรกในระบบน้ำที่อาจทำให้ประสิทธิภาพการใช้น้ำลดลง</a:t>
            </a:r>
          </a:p>
          <a:p>
            <a:pPr algn="thaiDist">
              <a:tabLst>
                <a:tab pos="900430" algn="l"/>
              </a:tabLst>
            </a:pPr>
            <a:r>
              <a:rPr lang="th-TH" kern="1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- การศึกษาและการส่งเสริมการใช้น้ำอย่างมีประสิทธิภาพ เป็นการศึกษาและการส่งเสริมการใช้น้ำที่มีประสิทธิภาพให้แก่ชุมชนและเกษตรกร โดยการส่งเสริมการใช้เทคโนโลยีและวิธีการใช้น้ำ  ที่อยู่ในระดับท้องถิ่นที่เหมาะสม เช่น การจัดอบรมหรือการให้คำแนะนำในการใช้น้ำอย่างมีประสิทธิภาพในการเกษตรหรือการใช้น้ำในชีวิตประจำวัน</a:t>
            </a:r>
            <a:endParaRPr lang="en-US" kern="100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algn="thaiDist"/>
            <a:r>
              <a:rPr lang="th-TH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- การเพิ่มประสิทธิภาพการใช้น้ำมีประโยชน์ไม่เพียงแค่ลดการสูญเสียน้ำและเพิ่มผลผลิต แต่ยังช่วยลดภาระต่อทรัพยากรน้ำและสิ่งแวดล้อมโดยรวม และสร้างความยั่งยืนในการใช้น้ำในระยะยาว</a:t>
            </a:r>
            <a:endParaRPr lang="th-TH" spc="2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tabLst>
                <a:tab pos="900430" algn="l"/>
              </a:tabLst>
            </a:pPr>
            <a:endParaRPr lang="th-TH" kern="100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>
              <a:tabLst>
                <a:tab pos="900430" algn="l"/>
              </a:tabLst>
            </a:pPr>
            <a:endParaRPr lang="en-US" sz="1800" kern="1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>
              <a:tabLst>
                <a:tab pos="900430" algn="l"/>
              </a:tabLst>
            </a:pPr>
            <a:r>
              <a:rPr lang="th-TH" sz="1800" kern="1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</a:t>
            </a:r>
            <a:endParaRPr lang="en-US" sz="1800" kern="1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>
              <a:tabLst>
                <a:tab pos="900430" algn="l"/>
              </a:tabLst>
            </a:pPr>
            <a:endParaRPr lang="en-US" kern="100" spc="2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tabLst>
                <a:tab pos="900430" algn="l"/>
              </a:tabLst>
            </a:pPr>
            <a:endParaRPr lang="en-US" kern="100" spc="2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tabLst>
                <a:tab pos="900430" algn="l"/>
              </a:tabLst>
            </a:pPr>
            <a:endParaRPr lang="th-TH" spc="2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65" y="9168625"/>
            <a:ext cx="459636" cy="57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349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กลุ่ม 111"/>
          <p:cNvGrpSpPr/>
          <p:nvPr/>
        </p:nvGrpSpPr>
        <p:grpSpPr>
          <a:xfrm>
            <a:off x="0" y="205739"/>
            <a:ext cx="6858000" cy="708661"/>
            <a:chOff x="0" y="228599"/>
            <a:chExt cx="6858000" cy="708661"/>
          </a:xfrm>
        </p:grpSpPr>
        <p:sp>
          <p:nvSpPr>
            <p:cNvPr id="6" name="สี่เหลี่ยมผืนผ้า 5"/>
            <p:cNvSpPr/>
            <p:nvPr/>
          </p:nvSpPr>
          <p:spPr>
            <a:xfrm>
              <a:off x="1143000" y="228600"/>
              <a:ext cx="4572000" cy="685800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spcBef>
                  <a:spcPct val="0"/>
                </a:spcBef>
                <a:defRPr/>
              </a:pPr>
              <a:r>
                <a:rPr lang="th-TH" sz="2400" b="1" dirty="0"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rPr>
                <a:t>การเพิ่มประสิทธิภาพการใช้น้ำ</a:t>
              </a:r>
            </a:p>
          </p:txBody>
        </p:sp>
        <p:grpSp>
          <p:nvGrpSpPr>
            <p:cNvPr id="105" name="กลุ่ม 104"/>
            <p:cNvGrpSpPr/>
            <p:nvPr/>
          </p:nvGrpSpPr>
          <p:grpSpPr>
            <a:xfrm>
              <a:off x="0" y="239486"/>
              <a:ext cx="1143000" cy="697774"/>
              <a:chOff x="0" y="239486"/>
              <a:chExt cx="1143000" cy="697774"/>
            </a:xfrm>
          </p:grpSpPr>
          <p:grpSp>
            <p:nvGrpSpPr>
              <p:cNvPr id="96" name="กลุ่ม 95"/>
              <p:cNvGrpSpPr/>
              <p:nvPr/>
            </p:nvGrpSpPr>
            <p:grpSpPr>
              <a:xfrm>
                <a:off x="0" y="262346"/>
                <a:ext cx="1143000" cy="650861"/>
                <a:chOff x="-30480" y="297286"/>
                <a:chExt cx="1143000" cy="650861"/>
              </a:xfrm>
            </p:grpSpPr>
            <p:cxnSp>
              <p:nvCxnSpPr>
                <p:cNvPr id="90" name="ตัวเชื่อมต่อหักมุม 89"/>
                <p:cNvCxnSpPr/>
                <p:nvPr/>
              </p:nvCxnSpPr>
              <p:spPr>
                <a:xfrm rot="10800000" flipH="1">
                  <a:off x="-30480" y="395699"/>
                  <a:ext cx="1143000" cy="285749"/>
                </a:xfrm>
                <a:prstGeom prst="bentConnector3">
                  <a:avLst>
                    <a:gd name="adj1" fmla="val 46214"/>
                  </a:avLst>
                </a:prstGeom>
                <a:ln w="12700">
                  <a:solidFill>
                    <a:srgbClr val="00808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ตัวเชื่อมต่อหักมุม 90"/>
                <p:cNvCxnSpPr/>
                <p:nvPr/>
              </p:nvCxnSpPr>
              <p:spPr>
                <a:xfrm rot="10800000" flipH="1">
                  <a:off x="-30480" y="605246"/>
                  <a:ext cx="1143000" cy="228602"/>
                </a:xfrm>
                <a:prstGeom prst="bentConnector3">
                  <a:avLst>
                    <a:gd name="adj1" fmla="val 34822"/>
                  </a:avLst>
                </a:prstGeom>
                <a:ln w="12700">
                  <a:solidFill>
                    <a:srgbClr val="00808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ตัวเชื่อมต่อหักมุม 91"/>
                <p:cNvCxnSpPr/>
                <p:nvPr/>
              </p:nvCxnSpPr>
              <p:spPr>
                <a:xfrm rot="10800000" flipH="1" flipV="1">
                  <a:off x="-30480" y="297286"/>
                  <a:ext cx="1143000" cy="403211"/>
                </a:xfrm>
                <a:prstGeom prst="bentConnector3">
                  <a:avLst>
                    <a:gd name="adj1" fmla="val 57024"/>
                  </a:avLst>
                </a:prstGeom>
                <a:ln w="12700">
                  <a:solidFill>
                    <a:srgbClr val="00808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ตัวเชื่อมต่อหักมุม 92"/>
                <p:cNvCxnSpPr/>
                <p:nvPr/>
              </p:nvCxnSpPr>
              <p:spPr>
                <a:xfrm rot="10800000" flipH="1">
                  <a:off x="-30480" y="490949"/>
                  <a:ext cx="1143000" cy="457198"/>
                </a:xfrm>
                <a:prstGeom prst="bentConnector3">
                  <a:avLst>
                    <a:gd name="adj1" fmla="val 62878"/>
                  </a:avLst>
                </a:prstGeom>
                <a:ln w="12700">
                  <a:solidFill>
                    <a:srgbClr val="00808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ตัวเชื่อมต่อหักมุม 93"/>
                <p:cNvCxnSpPr/>
                <p:nvPr/>
              </p:nvCxnSpPr>
              <p:spPr>
                <a:xfrm rot="10800000" flipH="1" flipV="1">
                  <a:off x="-30480" y="414746"/>
                  <a:ext cx="1143000" cy="380999"/>
                </a:xfrm>
                <a:prstGeom prst="bentConnector3">
                  <a:avLst>
                    <a:gd name="adj1" fmla="val 40634"/>
                  </a:avLst>
                </a:prstGeom>
                <a:ln w="12700">
                  <a:solidFill>
                    <a:srgbClr val="00808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ตัวเชื่อมต่อหักมุม 94"/>
                <p:cNvCxnSpPr/>
                <p:nvPr/>
              </p:nvCxnSpPr>
              <p:spPr>
                <a:xfrm rot="10800000" flipH="1" flipV="1">
                  <a:off x="-30480" y="538573"/>
                  <a:ext cx="1143000" cy="333373"/>
                </a:xfrm>
                <a:prstGeom prst="bentConnector3">
                  <a:avLst>
                    <a:gd name="adj1" fmla="val 51561"/>
                  </a:avLst>
                </a:prstGeom>
                <a:ln w="12700">
                  <a:solidFill>
                    <a:srgbClr val="00808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9" name="วงรี 98"/>
              <p:cNvSpPr/>
              <p:nvPr/>
            </p:nvSpPr>
            <p:spPr>
              <a:xfrm>
                <a:off x="304800" y="239486"/>
                <a:ext cx="45720" cy="4572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rgbClr val="00808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วงรี 99"/>
              <p:cNvSpPr/>
              <p:nvPr/>
            </p:nvSpPr>
            <p:spPr>
              <a:xfrm>
                <a:off x="838200" y="548640"/>
                <a:ext cx="45720" cy="45720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rgbClr val="00808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วงรี 101"/>
              <p:cNvSpPr/>
              <p:nvPr/>
            </p:nvSpPr>
            <p:spPr>
              <a:xfrm>
                <a:off x="182880" y="891540"/>
                <a:ext cx="45720" cy="45720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rgbClr val="00808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วงรี 102"/>
              <p:cNvSpPr/>
              <p:nvPr/>
            </p:nvSpPr>
            <p:spPr>
              <a:xfrm>
                <a:off x="563880" y="661748"/>
                <a:ext cx="45720" cy="4572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rgbClr val="00808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1" name="กลุ่ม 110"/>
            <p:cNvGrpSpPr/>
            <p:nvPr/>
          </p:nvGrpSpPr>
          <p:grpSpPr>
            <a:xfrm>
              <a:off x="5715000" y="228599"/>
              <a:ext cx="1143000" cy="673721"/>
              <a:chOff x="5715000" y="228599"/>
              <a:chExt cx="1143000" cy="673721"/>
            </a:xfrm>
          </p:grpSpPr>
          <p:grpSp>
            <p:nvGrpSpPr>
              <p:cNvPr id="97" name="กลุ่ม 96"/>
              <p:cNvGrpSpPr/>
              <p:nvPr/>
            </p:nvGrpSpPr>
            <p:grpSpPr>
              <a:xfrm>
                <a:off x="5715000" y="228599"/>
                <a:ext cx="1143000" cy="650861"/>
                <a:chOff x="5715000" y="263539"/>
                <a:chExt cx="1143000" cy="650861"/>
              </a:xfrm>
            </p:grpSpPr>
            <p:cxnSp>
              <p:nvCxnSpPr>
                <p:cNvPr id="15" name="ตัวเชื่อมต่อหักมุม 14"/>
                <p:cNvCxnSpPr/>
                <p:nvPr/>
              </p:nvCxnSpPr>
              <p:spPr>
                <a:xfrm rot="10800000">
                  <a:off x="5715000" y="361952"/>
                  <a:ext cx="1143000" cy="285749"/>
                </a:xfrm>
                <a:prstGeom prst="bentConnector3">
                  <a:avLst>
                    <a:gd name="adj1" fmla="val 46214"/>
                  </a:avLst>
                </a:prstGeom>
                <a:ln w="12700">
                  <a:solidFill>
                    <a:srgbClr val="00808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ตัวเชื่อมต่อหักมุม 18"/>
                <p:cNvCxnSpPr/>
                <p:nvPr/>
              </p:nvCxnSpPr>
              <p:spPr>
                <a:xfrm rot="10800000">
                  <a:off x="5715000" y="571499"/>
                  <a:ext cx="1143000" cy="228602"/>
                </a:xfrm>
                <a:prstGeom prst="bentConnector3">
                  <a:avLst>
                    <a:gd name="adj1" fmla="val 34822"/>
                  </a:avLst>
                </a:prstGeom>
                <a:ln w="12700">
                  <a:solidFill>
                    <a:srgbClr val="00808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ตัวเชื่อมต่อหักมุม 31"/>
                <p:cNvCxnSpPr/>
                <p:nvPr/>
              </p:nvCxnSpPr>
              <p:spPr>
                <a:xfrm rot="10800000" flipV="1">
                  <a:off x="5715000" y="263539"/>
                  <a:ext cx="1143000" cy="403211"/>
                </a:xfrm>
                <a:prstGeom prst="bentConnector3">
                  <a:avLst>
                    <a:gd name="adj1" fmla="val 57024"/>
                  </a:avLst>
                </a:prstGeom>
                <a:ln w="12700">
                  <a:solidFill>
                    <a:srgbClr val="00808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ตัวเชื่อมต่อหักมุม 38"/>
                <p:cNvCxnSpPr/>
                <p:nvPr/>
              </p:nvCxnSpPr>
              <p:spPr>
                <a:xfrm rot="10800000">
                  <a:off x="5715000" y="457202"/>
                  <a:ext cx="1143000" cy="457198"/>
                </a:xfrm>
                <a:prstGeom prst="bentConnector3">
                  <a:avLst>
                    <a:gd name="adj1" fmla="val 62878"/>
                  </a:avLst>
                </a:prstGeom>
                <a:ln w="12700">
                  <a:solidFill>
                    <a:srgbClr val="00808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ตัวเชื่อมต่อหักมุม 42"/>
                <p:cNvCxnSpPr/>
                <p:nvPr/>
              </p:nvCxnSpPr>
              <p:spPr>
                <a:xfrm rot="10800000" flipV="1">
                  <a:off x="5715000" y="380999"/>
                  <a:ext cx="1143000" cy="380999"/>
                </a:xfrm>
                <a:prstGeom prst="bentConnector3">
                  <a:avLst>
                    <a:gd name="adj1" fmla="val 40634"/>
                  </a:avLst>
                </a:prstGeom>
                <a:ln w="12700">
                  <a:solidFill>
                    <a:srgbClr val="00808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ตัวเชื่อมต่อหักมุม 51"/>
                <p:cNvCxnSpPr/>
                <p:nvPr/>
              </p:nvCxnSpPr>
              <p:spPr>
                <a:xfrm rot="10800000" flipV="1">
                  <a:off x="5715000" y="504826"/>
                  <a:ext cx="1143000" cy="333373"/>
                </a:xfrm>
                <a:prstGeom prst="bentConnector3">
                  <a:avLst>
                    <a:gd name="adj1" fmla="val 51561"/>
                  </a:avLst>
                </a:prstGeom>
                <a:ln w="12700">
                  <a:solidFill>
                    <a:srgbClr val="00808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6" name="วงรี 105"/>
              <p:cNvSpPr/>
              <p:nvPr/>
            </p:nvSpPr>
            <p:spPr>
              <a:xfrm>
                <a:off x="5791200" y="399401"/>
                <a:ext cx="45720" cy="4572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rgbClr val="00808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วงรี 106"/>
              <p:cNvSpPr/>
              <p:nvPr/>
            </p:nvSpPr>
            <p:spPr>
              <a:xfrm>
                <a:off x="6477000" y="323198"/>
                <a:ext cx="45720" cy="45720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rgbClr val="00808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วงรี 107"/>
              <p:cNvSpPr/>
              <p:nvPr/>
            </p:nvSpPr>
            <p:spPr>
              <a:xfrm>
                <a:off x="6313170" y="704198"/>
                <a:ext cx="45720" cy="4572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rgbClr val="00808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วงรี 108"/>
              <p:cNvSpPr/>
              <p:nvPr/>
            </p:nvSpPr>
            <p:spPr>
              <a:xfrm>
                <a:off x="5968752" y="776049"/>
                <a:ext cx="45720" cy="45720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rgbClr val="00808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วงรี 109"/>
              <p:cNvSpPr/>
              <p:nvPr/>
            </p:nvSpPr>
            <p:spPr>
              <a:xfrm>
                <a:off x="6629400" y="856600"/>
                <a:ext cx="45720" cy="45720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rgbClr val="00808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16" name="สี่เหลี่ยมผืนผ้า 115"/>
          <p:cNvSpPr/>
          <p:nvPr/>
        </p:nvSpPr>
        <p:spPr>
          <a:xfrm>
            <a:off x="245325" y="1003280"/>
            <a:ext cx="6277395" cy="689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914400" algn="l"/>
              </a:tabLst>
            </a:pPr>
            <a:r>
              <a:rPr lang="en-US" sz="1800" b="1" kern="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	</a:t>
            </a:r>
            <a:r>
              <a:rPr lang="th-TH" sz="1800" b="1" kern="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การใช้น้ำอย่างรู้คุณค่า โดย</a:t>
            </a:r>
            <a:r>
              <a:rPr lang="th-TH" b="1" kern="0" dirty="0">
                <a:solidFill>
                  <a:srgbClr val="0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การน้ำ</a:t>
            </a:r>
            <a:r>
              <a:rPr lang="th-TH" sz="1800" b="1" kern="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เทคโนโลยี </a:t>
            </a:r>
            <a:r>
              <a:rPr lang="en-US" sz="1800" b="1" kern="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3R</a:t>
            </a:r>
            <a:r>
              <a:rPr lang="th-TH" sz="1800" b="1" kern="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มาปรับใช้</a:t>
            </a:r>
            <a:endParaRPr lang="en-US" sz="1800" kern="1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>
              <a:tabLst>
                <a:tab pos="914400" algn="l"/>
              </a:tabLst>
            </a:pPr>
            <a:r>
              <a:rPr lang="en-US" sz="1800" kern="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	1. </a:t>
            </a:r>
            <a:r>
              <a:rPr lang="th-TH" sz="1800" kern="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การลดปริมาณการใช้น้ำ (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Reduce) </a:t>
            </a:r>
            <a:endParaRPr lang="th-TH" kern="100" dirty="0"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algn="thaiDist">
              <a:tabLst>
                <a:tab pos="914400" algn="l"/>
              </a:tabLst>
            </a:pPr>
            <a:r>
              <a:rPr lang="th-TH" sz="1800" kern="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	เป็นการใช้น้ำอย่างรู้คุณค่า ใช้เท่าที่จำเป็น เช่น การอาบน้ำ</a:t>
            </a:r>
            <a:endParaRPr lang="en-US" sz="1800" kern="0" dirty="0">
              <a:solidFill>
                <a:srgbClr val="000000"/>
              </a:solidFill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algn="thaiDist">
              <a:tabLst>
                <a:tab pos="914400" algn="l"/>
              </a:tabLst>
            </a:pPr>
            <a:r>
              <a:rPr lang="th-TH" sz="1800" kern="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ด้วยฝักบัวรูเล็ก และปิดน้ำระหว่างถูสบู่และสระผม ใช้ฝักบัวรดน้ำแทนสายยาง</a:t>
            </a:r>
            <a:endParaRPr lang="en-US" sz="1800" kern="0" dirty="0">
              <a:solidFill>
                <a:srgbClr val="000000"/>
              </a:solidFill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algn="thaiDist">
              <a:tabLst>
                <a:tab pos="914400" algn="l"/>
              </a:tabLst>
            </a:pPr>
            <a:r>
              <a:rPr lang="th-TH" sz="1800" kern="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การใช้อุปกรณ์ประหยัดน้ำ การตรวจสอบและซ่อมแซมการรั่วซึมของระบบท่อ</a:t>
            </a:r>
            <a:endParaRPr lang="en-US" sz="1800" kern="0" dirty="0">
              <a:solidFill>
                <a:srgbClr val="000000"/>
              </a:solidFill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algn="thaiDist">
              <a:tabLst>
                <a:tab pos="914400" algn="l"/>
              </a:tabLst>
            </a:pPr>
            <a:r>
              <a:rPr lang="th-TH" sz="1800" kern="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และอุปกรณ์ หรือการเช็ดคราบอาหารออกก่อนล้างจาน</a:t>
            </a:r>
            <a:endParaRPr lang="en-US" sz="1800" kern="1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>
              <a:tabLst>
                <a:tab pos="914400" algn="l"/>
              </a:tabLst>
            </a:pPr>
            <a:r>
              <a:rPr lang="en-US" sz="1800" kern="0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 </a:t>
            </a:r>
            <a:endParaRPr lang="en-US" sz="1400" kern="1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>
              <a:tabLst>
                <a:tab pos="914400" algn="l"/>
              </a:tabLst>
            </a:pPr>
            <a:r>
              <a:rPr lang="en-US" sz="1800" kern="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	2. </a:t>
            </a:r>
            <a:r>
              <a:rPr lang="th-TH" sz="1800" kern="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การนำน้ำที่ใช้แล้วกลับมาใช้ซ้ำ (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Reuse) </a:t>
            </a:r>
            <a:endParaRPr lang="en-US" sz="1800" kern="1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>
              <a:tabLst>
                <a:tab pos="914400" algn="l"/>
              </a:tabLst>
            </a:pPr>
            <a:r>
              <a:rPr lang="en-US" sz="1800" kern="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      	</a:t>
            </a:r>
            <a:r>
              <a:rPr lang="th-TH" sz="1800" kern="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เป็นการนำน้ำกลับมาใช้ซ้ำ เป็นการใช้ทรัพยากรให้คุ้มค่าที่สุด คือการนำน้ำที่ผ่านการใช้แล้วและยังมีสภาพดีกลับไปใช้ในกิจกรรมอื่นๆ ซ้ำ เช่น การนำน้ำสุดท้ายจากการล้างจานชาม ล้างแก้ว ล้างผักผลไม้ หรือการซักผ้า มาถูบ้าน หรือรดน้ำต้นไม้โดยใส่บัวรดน้ำจะช่วยประหยัดน้ำได้มากกว่าเป็น 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2 </a:t>
            </a:r>
            <a:r>
              <a:rPr lang="th-TH" sz="1800" kern="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เท่าจากการรดน้ำ  การใช้น้ำซ้ำในกระบวนการผลิตของโรงงานอุตสาหกรรม</a:t>
            </a:r>
            <a:endParaRPr lang="en-US" sz="1800" kern="1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>
              <a:tabLst>
                <a:tab pos="914400" algn="l"/>
              </a:tabLst>
            </a:pPr>
            <a:endParaRPr lang="en-US" sz="1400" kern="1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>
              <a:tabLst>
                <a:tab pos="914400" algn="l"/>
              </a:tabLst>
            </a:pPr>
            <a:r>
              <a:rPr lang="en-US" sz="1800" kern="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	3. </a:t>
            </a:r>
            <a:r>
              <a:rPr lang="th-TH" sz="1800" kern="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การนำน้ำหมุนเวียนกลับมาใช้ใหม่ (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Recycle)</a:t>
            </a:r>
            <a:endParaRPr lang="en-US" sz="1800" kern="1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algn="thaiDist">
              <a:tabLst>
                <a:tab pos="914400" algn="l"/>
              </a:tabLst>
            </a:pPr>
            <a:r>
              <a:rPr lang="en-US" sz="1800" kern="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	</a:t>
            </a:r>
            <a:r>
              <a:rPr lang="th-TH" sz="1800" kern="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เป็นกระบวนการนำน้ำเสียที่เกิดจากกิจกรรมการใช้ต่างๆ และไม่สามารถนำกลับมาใช้ซ้ำได้อีก </a:t>
            </a:r>
            <a:r>
              <a:rPr lang="th-TH" kern="0" dirty="0">
                <a:solidFill>
                  <a:srgbClr val="0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มา</a:t>
            </a:r>
            <a:r>
              <a:rPr lang="th-TH" sz="1800" kern="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ผ่านกระบวนการบำบัดหรือปรับปรุงคุณภาพน้ำ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ให้น้ำกลับมาสู่สภาพที่สามารถนำกลับมาใช้ใหม่ได้อย่างมีคุณภาพและคุณสมบัติที่ตรงกับความต้องการ</a:t>
            </a:r>
            <a:r>
              <a:rPr lang="th-TH" spc="20" dirty="0">
                <a:latin typeface="TH SarabunPSK" panose="020B0500040200020003" pitchFamily="34" charset="-34"/>
                <a:cs typeface="TH SarabunPSK" pitchFamily="34" charset="-34"/>
              </a:rPr>
              <a:t> </a:t>
            </a:r>
            <a:r>
              <a:rPr lang="th-TH" sz="1800" kern="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ซึ่งวิธีการนี้หากเป็นในภาคอุตสาหกรรมจะลดค่าใช้จ่ายในการซื้อน้ำประปาได้ โดยสามารถใช้น้ำที่ผ่านการปรับปรุงคุณภาพแล้วกลับมาใช้ได้ในกิจกรรมที่เหมาะสมกับคุณภาพน้ำที่ผ่านการบำบัดแล้ว</a:t>
            </a:r>
            <a:endParaRPr lang="en-US" sz="1800" kern="1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4763" lvl="1">
              <a:tabLst>
                <a:tab pos="914400" algn="l"/>
              </a:tabLst>
            </a:pPr>
            <a:endParaRPr lang="en-US" sz="1400" spc="20" dirty="0">
              <a:latin typeface="TH SarabunPSK" panose="020B0500040200020003" pitchFamily="34" charset="-34"/>
              <a:cs typeface="TH SarabunPSK" pitchFamily="34" charset="-34"/>
            </a:endParaRPr>
          </a:p>
          <a:p>
            <a:pPr marL="4763" lvl="1" algn="thaiDist">
              <a:tabLst>
                <a:tab pos="914400" algn="l"/>
              </a:tabLst>
            </a:pPr>
            <a:r>
              <a:rPr lang="th-TH" spc="20" dirty="0">
                <a:latin typeface="TH SarabunPSK" pitchFamily="34" charset="-34"/>
                <a:cs typeface="TH SarabunPSK" pitchFamily="34" charset="-34"/>
              </a:rPr>
              <a:t>	การเพิ่มประสิทธิภาพการใช้น้ำ คือ การใช้น้ำอย่างมีประสิทธิภาพและประหยัดทรัพยากรน้ำ โดยการลดปริมาณการใช้น้ำหรือเพิ่มประสิทธิภาพการใช้น้ำ เช่น การใช้เทคโนโลยีที่มีประสิทธิภาพสูงในกระบวนการผลิต การนำน้ำกลับมาหมุนเวียนใช้ประโยชน์ และการตรวจสอบปริมาณการใช้น้ำโดยมุ่งเน้นไปที่การลดความเข้มของน้ำต่อตันการผลิต </a:t>
            </a:r>
          </a:p>
          <a:p>
            <a:pPr marL="4763" lvl="1">
              <a:tabLst>
                <a:tab pos="914400" algn="l"/>
              </a:tabLst>
            </a:pPr>
            <a:endParaRPr lang="th-TH" spc="2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6D4630-8309-2802-AE60-2EC75FE6DE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259" y="9205426"/>
            <a:ext cx="432214" cy="548174"/>
          </a:xfrm>
          <a:prstGeom prst="rect">
            <a:avLst/>
          </a:prstGeom>
        </p:spPr>
      </p:pic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0CB1A414-9BB5-420D-8F95-B516E6A17E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516" y="7696200"/>
            <a:ext cx="1280160" cy="1280160"/>
          </a:xfrm>
          <a:prstGeom prst="rect">
            <a:avLst/>
          </a:prstGeom>
        </p:spPr>
      </p:pic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C1685D2D-176D-49E5-95C7-A94D90889F7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16" t="7188" r="25172" b="9679"/>
          <a:stretch/>
        </p:blipFill>
        <p:spPr>
          <a:xfrm>
            <a:off x="5181157" y="1190620"/>
            <a:ext cx="1467293" cy="1371600"/>
          </a:xfrm>
          <a:prstGeom prst="rect">
            <a:avLst/>
          </a:prstGeom>
        </p:spPr>
      </p:pic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id="{C9E70E31-22C5-4DD2-A84B-4C10CD4A1363}"/>
              </a:ext>
            </a:extLst>
          </p:cNvPr>
          <p:cNvSpPr/>
          <p:nvPr/>
        </p:nvSpPr>
        <p:spPr>
          <a:xfrm>
            <a:off x="821145" y="8686800"/>
            <a:ext cx="5236755" cy="6096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21205736"/>
              </a:avLst>
            </a:prstTxWarp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Water Demand Side Management</a:t>
            </a:r>
            <a:endParaRPr lang="th-TH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39062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กลุ่ม 111"/>
          <p:cNvGrpSpPr/>
          <p:nvPr/>
        </p:nvGrpSpPr>
        <p:grpSpPr>
          <a:xfrm>
            <a:off x="0" y="205739"/>
            <a:ext cx="6858000" cy="708661"/>
            <a:chOff x="0" y="228599"/>
            <a:chExt cx="6858000" cy="708661"/>
          </a:xfrm>
        </p:grpSpPr>
        <p:sp>
          <p:nvSpPr>
            <p:cNvPr id="6" name="สี่เหลี่ยมผืนผ้า 5"/>
            <p:cNvSpPr/>
            <p:nvPr/>
          </p:nvSpPr>
          <p:spPr>
            <a:xfrm>
              <a:off x="1143000" y="228600"/>
              <a:ext cx="4572000" cy="685800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763" lvl="1" algn="ctr">
                <a:tabLst>
                  <a:tab pos="914400" algn="l"/>
                </a:tabLst>
              </a:pPr>
              <a:r>
                <a:rPr lang="th-TH" sz="24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H SarabunPSK" panose="020B0500040200020003" pitchFamily="34" charset="-34"/>
                </a:rPr>
                <a:t>มาตรฐานที่เกี่ยวข้องกับอุปกรณ์ประหยัดน้ำ</a:t>
              </a:r>
              <a:endPara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endParaRPr>
            </a:p>
          </p:txBody>
        </p:sp>
        <p:grpSp>
          <p:nvGrpSpPr>
            <p:cNvPr id="105" name="กลุ่ม 104"/>
            <p:cNvGrpSpPr/>
            <p:nvPr/>
          </p:nvGrpSpPr>
          <p:grpSpPr>
            <a:xfrm>
              <a:off x="0" y="239486"/>
              <a:ext cx="1143000" cy="697774"/>
              <a:chOff x="0" y="239486"/>
              <a:chExt cx="1143000" cy="697774"/>
            </a:xfrm>
          </p:grpSpPr>
          <p:grpSp>
            <p:nvGrpSpPr>
              <p:cNvPr id="96" name="กลุ่ม 95"/>
              <p:cNvGrpSpPr/>
              <p:nvPr/>
            </p:nvGrpSpPr>
            <p:grpSpPr>
              <a:xfrm>
                <a:off x="0" y="262346"/>
                <a:ext cx="1143000" cy="650861"/>
                <a:chOff x="-30480" y="297286"/>
                <a:chExt cx="1143000" cy="650861"/>
              </a:xfrm>
            </p:grpSpPr>
            <p:cxnSp>
              <p:nvCxnSpPr>
                <p:cNvPr id="90" name="ตัวเชื่อมต่อหักมุม 89"/>
                <p:cNvCxnSpPr/>
                <p:nvPr/>
              </p:nvCxnSpPr>
              <p:spPr>
                <a:xfrm rot="10800000" flipH="1">
                  <a:off x="-30480" y="395699"/>
                  <a:ext cx="1143000" cy="285749"/>
                </a:xfrm>
                <a:prstGeom prst="bentConnector3">
                  <a:avLst>
                    <a:gd name="adj1" fmla="val 46214"/>
                  </a:avLst>
                </a:prstGeom>
                <a:ln w="12700">
                  <a:solidFill>
                    <a:srgbClr val="00808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ตัวเชื่อมต่อหักมุม 90"/>
                <p:cNvCxnSpPr/>
                <p:nvPr/>
              </p:nvCxnSpPr>
              <p:spPr>
                <a:xfrm rot="10800000" flipH="1">
                  <a:off x="-30480" y="605246"/>
                  <a:ext cx="1143000" cy="228602"/>
                </a:xfrm>
                <a:prstGeom prst="bentConnector3">
                  <a:avLst>
                    <a:gd name="adj1" fmla="val 34822"/>
                  </a:avLst>
                </a:prstGeom>
                <a:ln w="12700">
                  <a:solidFill>
                    <a:srgbClr val="00808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ตัวเชื่อมต่อหักมุม 91"/>
                <p:cNvCxnSpPr/>
                <p:nvPr/>
              </p:nvCxnSpPr>
              <p:spPr>
                <a:xfrm rot="10800000" flipH="1" flipV="1">
                  <a:off x="-30480" y="297286"/>
                  <a:ext cx="1143000" cy="403211"/>
                </a:xfrm>
                <a:prstGeom prst="bentConnector3">
                  <a:avLst>
                    <a:gd name="adj1" fmla="val 57024"/>
                  </a:avLst>
                </a:prstGeom>
                <a:ln w="12700">
                  <a:solidFill>
                    <a:srgbClr val="00808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ตัวเชื่อมต่อหักมุม 92"/>
                <p:cNvCxnSpPr/>
                <p:nvPr/>
              </p:nvCxnSpPr>
              <p:spPr>
                <a:xfrm rot="10800000" flipH="1">
                  <a:off x="-30480" y="490949"/>
                  <a:ext cx="1143000" cy="457198"/>
                </a:xfrm>
                <a:prstGeom prst="bentConnector3">
                  <a:avLst>
                    <a:gd name="adj1" fmla="val 62878"/>
                  </a:avLst>
                </a:prstGeom>
                <a:ln w="12700">
                  <a:solidFill>
                    <a:srgbClr val="00808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ตัวเชื่อมต่อหักมุม 93"/>
                <p:cNvCxnSpPr/>
                <p:nvPr/>
              </p:nvCxnSpPr>
              <p:spPr>
                <a:xfrm rot="10800000" flipH="1" flipV="1">
                  <a:off x="-30480" y="414746"/>
                  <a:ext cx="1143000" cy="380999"/>
                </a:xfrm>
                <a:prstGeom prst="bentConnector3">
                  <a:avLst>
                    <a:gd name="adj1" fmla="val 40634"/>
                  </a:avLst>
                </a:prstGeom>
                <a:ln w="12700">
                  <a:solidFill>
                    <a:srgbClr val="00808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ตัวเชื่อมต่อหักมุม 94"/>
                <p:cNvCxnSpPr/>
                <p:nvPr/>
              </p:nvCxnSpPr>
              <p:spPr>
                <a:xfrm rot="10800000" flipH="1" flipV="1">
                  <a:off x="-30480" y="538573"/>
                  <a:ext cx="1143000" cy="333373"/>
                </a:xfrm>
                <a:prstGeom prst="bentConnector3">
                  <a:avLst>
                    <a:gd name="adj1" fmla="val 51561"/>
                  </a:avLst>
                </a:prstGeom>
                <a:ln w="12700">
                  <a:solidFill>
                    <a:srgbClr val="00808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9" name="วงรี 98"/>
              <p:cNvSpPr/>
              <p:nvPr/>
            </p:nvSpPr>
            <p:spPr>
              <a:xfrm>
                <a:off x="304800" y="239486"/>
                <a:ext cx="45720" cy="4572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rgbClr val="00808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วงรี 99"/>
              <p:cNvSpPr/>
              <p:nvPr/>
            </p:nvSpPr>
            <p:spPr>
              <a:xfrm>
                <a:off x="838200" y="548640"/>
                <a:ext cx="45720" cy="45720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rgbClr val="00808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วงรี 101"/>
              <p:cNvSpPr/>
              <p:nvPr/>
            </p:nvSpPr>
            <p:spPr>
              <a:xfrm>
                <a:off x="182880" y="891540"/>
                <a:ext cx="45720" cy="45720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rgbClr val="00808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วงรี 102"/>
              <p:cNvSpPr/>
              <p:nvPr/>
            </p:nvSpPr>
            <p:spPr>
              <a:xfrm>
                <a:off x="563880" y="661748"/>
                <a:ext cx="45720" cy="4572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rgbClr val="00808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1" name="กลุ่ม 110"/>
            <p:cNvGrpSpPr/>
            <p:nvPr/>
          </p:nvGrpSpPr>
          <p:grpSpPr>
            <a:xfrm>
              <a:off x="5715000" y="228599"/>
              <a:ext cx="1143000" cy="673721"/>
              <a:chOff x="5715000" y="228599"/>
              <a:chExt cx="1143000" cy="673721"/>
            </a:xfrm>
          </p:grpSpPr>
          <p:grpSp>
            <p:nvGrpSpPr>
              <p:cNvPr id="97" name="กลุ่ม 96"/>
              <p:cNvGrpSpPr/>
              <p:nvPr/>
            </p:nvGrpSpPr>
            <p:grpSpPr>
              <a:xfrm>
                <a:off x="5715000" y="228599"/>
                <a:ext cx="1143000" cy="650861"/>
                <a:chOff x="5715000" y="263539"/>
                <a:chExt cx="1143000" cy="650861"/>
              </a:xfrm>
            </p:grpSpPr>
            <p:cxnSp>
              <p:nvCxnSpPr>
                <p:cNvPr id="15" name="ตัวเชื่อมต่อหักมุม 14"/>
                <p:cNvCxnSpPr/>
                <p:nvPr/>
              </p:nvCxnSpPr>
              <p:spPr>
                <a:xfrm rot="10800000">
                  <a:off x="5715000" y="361952"/>
                  <a:ext cx="1143000" cy="285749"/>
                </a:xfrm>
                <a:prstGeom prst="bentConnector3">
                  <a:avLst>
                    <a:gd name="adj1" fmla="val 46214"/>
                  </a:avLst>
                </a:prstGeom>
                <a:ln w="12700">
                  <a:solidFill>
                    <a:srgbClr val="00808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ตัวเชื่อมต่อหักมุม 18"/>
                <p:cNvCxnSpPr/>
                <p:nvPr/>
              </p:nvCxnSpPr>
              <p:spPr>
                <a:xfrm rot="10800000">
                  <a:off x="5715000" y="571499"/>
                  <a:ext cx="1143000" cy="228602"/>
                </a:xfrm>
                <a:prstGeom prst="bentConnector3">
                  <a:avLst>
                    <a:gd name="adj1" fmla="val 34822"/>
                  </a:avLst>
                </a:prstGeom>
                <a:ln w="12700">
                  <a:solidFill>
                    <a:srgbClr val="00808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ตัวเชื่อมต่อหักมุม 31"/>
                <p:cNvCxnSpPr/>
                <p:nvPr/>
              </p:nvCxnSpPr>
              <p:spPr>
                <a:xfrm rot="10800000" flipV="1">
                  <a:off x="5715000" y="263539"/>
                  <a:ext cx="1143000" cy="403211"/>
                </a:xfrm>
                <a:prstGeom prst="bentConnector3">
                  <a:avLst>
                    <a:gd name="adj1" fmla="val 57024"/>
                  </a:avLst>
                </a:prstGeom>
                <a:ln w="12700">
                  <a:solidFill>
                    <a:srgbClr val="00808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ตัวเชื่อมต่อหักมุม 38"/>
                <p:cNvCxnSpPr/>
                <p:nvPr/>
              </p:nvCxnSpPr>
              <p:spPr>
                <a:xfrm rot="10800000">
                  <a:off x="5715000" y="457202"/>
                  <a:ext cx="1143000" cy="457198"/>
                </a:xfrm>
                <a:prstGeom prst="bentConnector3">
                  <a:avLst>
                    <a:gd name="adj1" fmla="val 62878"/>
                  </a:avLst>
                </a:prstGeom>
                <a:ln w="12700">
                  <a:solidFill>
                    <a:srgbClr val="00808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ตัวเชื่อมต่อหักมุม 42"/>
                <p:cNvCxnSpPr/>
                <p:nvPr/>
              </p:nvCxnSpPr>
              <p:spPr>
                <a:xfrm rot="10800000" flipV="1">
                  <a:off x="5715000" y="380999"/>
                  <a:ext cx="1143000" cy="380999"/>
                </a:xfrm>
                <a:prstGeom prst="bentConnector3">
                  <a:avLst>
                    <a:gd name="adj1" fmla="val 40634"/>
                  </a:avLst>
                </a:prstGeom>
                <a:ln w="12700">
                  <a:solidFill>
                    <a:srgbClr val="00808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ตัวเชื่อมต่อหักมุม 51"/>
                <p:cNvCxnSpPr/>
                <p:nvPr/>
              </p:nvCxnSpPr>
              <p:spPr>
                <a:xfrm rot="10800000" flipV="1">
                  <a:off x="5715000" y="504826"/>
                  <a:ext cx="1143000" cy="333373"/>
                </a:xfrm>
                <a:prstGeom prst="bentConnector3">
                  <a:avLst>
                    <a:gd name="adj1" fmla="val 51561"/>
                  </a:avLst>
                </a:prstGeom>
                <a:ln w="12700">
                  <a:solidFill>
                    <a:srgbClr val="00808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6" name="วงรี 105"/>
              <p:cNvSpPr/>
              <p:nvPr/>
            </p:nvSpPr>
            <p:spPr>
              <a:xfrm>
                <a:off x="5791200" y="399401"/>
                <a:ext cx="45720" cy="4572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rgbClr val="00808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วงรี 106"/>
              <p:cNvSpPr/>
              <p:nvPr/>
            </p:nvSpPr>
            <p:spPr>
              <a:xfrm>
                <a:off x="6477000" y="323198"/>
                <a:ext cx="45720" cy="45720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rgbClr val="00808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วงรี 107"/>
              <p:cNvSpPr/>
              <p:nvPr/>
            </p:nvSpPr>
            <p:spPr>
              <a:xfrm>
                <a:off x="6313170" y="704198"/>
                <a:ext cx="45720" cy="4572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rgbClr val="00808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วงรี 108"/>
              <p:cNvSpPr/>
              <p:nvPr/>
            </p:nvSpPr>
            <p:spPr>
              <a:xfrm>
                <a:off x="5968752" y="776049"/>
                <a:ext cx="45720" cy="45720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rgbClr val="00808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วงรี 109"/>
              <p:cNvSpPr/>
              <p:nvPr/>
            </p:nvSpPr>
            <p:spPr>
              <a:xfrm>
                <a:off x="6629400" y="856600"/>
                <a:ext cx="45720" cy="45720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rgbClr val="00808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16" name="สี่เหลี่ยมผืนผ้า 115"/>
          <p:cNvSpPr/>
          <p:nvPr/>
        </p:nvSpPr>
        <p:spPr>
          <a:xfrm>
            <a:off x="245325" y="1003280"/>
            <a:ext cx="6277395" cy="8956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tabLst>
                <a:tab pos="914400" algn="l"/>
              </a:tabLst>
            </a:pPr>
            <a:r>
              <a:rPr lang="th-TH" spc="20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มาตรฐานที่เกี่ยวข้องกับอุปกรณ์ประหยัดน้ำ</a:t>
            </a:r>
            <a:endParaRPr lang="en-US" spc="20" dirty="0">
              <a:latin typeface="TH SarabunPSK" panose="020B0500040200020003" pitchFamily="34" charset="-34"/>
              <a:cs typeface="TH SarabunPSK" pitchFamily="34" charset="-34"/>
            </a:endParaRPr>
          </a:p>
          <a:p>
            <a:pPr marL="4763" lvl="1" algn="thaiDist">
              <a:tabLst>
                <a:tab pos="914400" algn="l"/>
              </a:tabLst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บทความฉบับนี้ได้รวบรวมข้อมูลมาตรฐานที่เกี่ยวข้องกับอุปกรณ์ประหยัดน้ำของประเทศไทยที่มีการใช้อยู่ในปัจจุบัน ประกอบด้วย 1) มาตรฐานผลิตภัณฑ์อุตสาหกรรม  2) โครงการฉลากเขียวของสถาบันสิ่งแวดล้อมไทยและสำนักงานมาตรฐานผลิตภัณฑ์อุตสาหกรรม 3) โครงการฉลากประหยัดน้ำของการประปานครหลวง โดยมีรายละเอียดดังนี้ </a:t>
            </a:r>
            <a:endParaRPr lang="th-TH" spc="20" dirty="0">
              <a:latin typeface="TH SarabunPSK" panose="020B0500040200020003" pitchFamily="34" charset="-34"/>
              <a:cs typeface="TH SarabunPSK" pitchFamily="34" charset="-34"/>
            </a:endParaRPr>
          </a:p>
          <a:p>
            <a:pPr marL="4763" lvl="1">
              <a:tabLst>
                <a:tab pos="914400" algn="l"/>
              </a:tabLst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 มาตรฐานผลิตภัณฑ์อุตสาหกรรม</a:t>
            </a:r>
          </a:p>
          <a:p>
            <a:pPr marL="4763" lvl="1">
              <a:tabLst>
                <a:tab pos="914400" algn="l"/>
              </a:tabLst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1.1) มอก. 2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06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4-254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มาตรฐานผลิตภัณฑ์อุตสาหกรรมอุปกรณ์ประกอบถังพักน้ำสำหรับโถส้วม เฉพาะด้านสิ่งแวดล้อม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การประหยัดน้ำ กำหนดมาตรฐานดังนี้</a:t>
            </a:r>
            <a:endParaRPr lang="en-GB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763" lvl="1">
              <a:tabLst>
                <a:tab pos="914400" algn="l"/>
              </a:tabLst>
            </a:pPr>
            <a:endParaRPr lang="en-US" spc="20" dirty="0">
              <a:latin typeface="TH SarabunPSK" pitchFamily="34" charset="-34"/>
              <a:cs typeface="TH SarabunPSK" pitchFamily="34" charset="-34"/>
            </a:endParaRPr>
          </a:p>
          <a:p>
            <a:pPr marL="4763" lvl="1">
              <a:tabLst>
                <a:tab pos="914400" algn="l"/>
              </a:tabLst>
            </a:pPr>
            <a:endParaRPr lang="en-US" spc="20" dirty="0">
              <a:latin typeface="TH SarabunPSK" pitchFamily="34" charset="-34"/>
              <a:cs typeface="TH SarabunPSK" pitchFamily="34" charset="-34"/>
            </a:endParaRPr>
          </a:p>
          <a:p>
            <a:pPr marL="4763" lvl="1">
              <a:tabLst>
                <a:tab pos="914400" algn="l"/>
              </a:tabLst>
            </a:pPr>
            <a:endParaRPr lang="en-US" spc="20" dirty="0">
              <a:latin typeface="TH SarabunPSK" pitchFamily="34" charset="-34"/>
              <a:cs typeface="TH SarabunPSK" pitchFamily="34" charset="-34"/>
            </a:endParaRPr>
          </a:p>
          <a:p>
            <a:pPr marL="4763" lvl="1">
              <a:tabLst>
                <a:tab pos="914400" algn="l"/>
              </a:tabLst>
            </a:pPr>
            <a:endParaRPr lang="en-US" spc="20" dirty="0">
              <a:latin typeface="TH SarabunPSK" pitchFamily="34" charset="-34"/>
              <a:cs typeface="TH SarabunPSK" pitchFamily="34" charset="-34"/>
            </a:endParaRPr>
          </a:p>
          <a:p>
            <a:pPr marL="4763" lvl="1">
              <a:tabLst>
                <a:tab pos="914400" algn="l"/>
              </a:tabLst>
            </a:pPr>
            <a:endParaRPr lang="en-US" spc="20" dirty="0">
              <a:latin typeface="TH SarabunPSK" pitchFamily="34" charset="-34"/>
              <a:cs typeface="TH SarabunPSK" pitchFamily="34" charset="-34"/>
            </a:endParaRPr>
          </a:p>
          <a:p>
            <a:pPr marL="4763" lvl="1">
              <a:tabLst>
                <a:tab pos="914400" algn="l"/>
              </a:tabLst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1.2) มอก. 2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065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-254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มาตรฐานผลิตภัณฑ์อุตสาหกรรมวาล์วขับล้างสำหรับเครื่องสุขภัณฑ์ เฉพาะด้านสิ่งแวดล้อม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การประหยัดน้ำ กำหนดมาตรฐานดังนี้</a:t>
            </a:r>
            <a:endParaRPr lang="en-GB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763" lvl="1">
              <a:tabLst>
                <a:tab pos="914400" algn="l"/>
              </a:tabLst>
            </a:pPr>
            <a:endParaRPr lang="en-US" spc="20" dirty="0">
              <a:latin typeface="TH SarabunPSK" pitchFamily="34" charset="-34"/>
              <a:cs typeface="TH SarabunPSK" pitchFamily="34" charset="-34"/>
            </a:endParaRPr>
          </a:p>
          <a:p>
            <a:pPr marL="4763" lvl="1">
              <a:tabLst>
                <a:tab pos="914400" algn="l"/>
              </a:tabLst>
            </a:pPr>
            <a:endParaRPr lang="en-US" spc="20" dirty="0">
              <a:latin typeface="TH SarabunPSK" pitchFamily="34" charset="-34"/>
              <a:cs typeface="TH SarabunPSK" pitchFamily="34" charset="-34"/>
            </a:endParaRPr>
          </a:p>
          <a:p>
            <a:pPr marL="4763" lvl="1">
              <a:tabLst>
                <a:tab pos="914400" algn="l"/>
              </a:tabLst>
            </a:pPr>
            <a:endParaRPr lang="en-US" spc="20" dirty="0">
              <a:latin typeface="TH SarabunPSK" pitchFamily="34" charset="-34"/>
              <a:cs typeface="TH SarabunPSK" pitchFamily="34" charset="-34"/>
            </a:endParaRPr>
          </a:p>
          <a:p>
            <a:pPr marL="4763" lvl="1">
              <a:tabLst>
                <a:tab pos="914400" algn="l"/>
              </a:tabLst>
            </a:pPr>
            <a:endParaRPr lang="en-US" spc="20" dirty="0">
              <a:latin typeface="TH SarabunPSK" pitchFamily="34" charset="-34"/>
              <a:cs typeface="TH SarabunPSK" pitchFamily="34" charset="-34"/>
            </a:endParaRPr>
          </a:p>
          <a:p>
            <a:pPr marL="4763" lvl="1">
              <a:tabLst>
                <a:tab pos="914400" algn="l"/>
              </a:tabLst>
            </a:pPr>
            <a:endParaRPr lang="en-US" spc="20" dirty="0">
              <a:latin typeface="TH SarabunPSK" pitchFamily="34" charset="-34"/>
              <a:cs typeface="TH SarabunPSK" pitchFamily="34" charset="-34"/>
            </a:endParaRPr>
          </a:p>
          <a:p>
            <a:pPr marL="4763" lvl="1">
              <a:tabLst>
                <a:tab pos="914400" algn="l"/>
              </a:tabLst>
            </a:pPr>
            <a:endParaRPr lang="en-US" spc="20" dirty="0">
              <a:latin typeface="TH SarabunPSK" pitchFamily="34" charset="-34"/>
              <a:cs typeface="TH SarabunPSK" pitchFamily="34" charset="-34"/>
            </a:endParaRPr>
          </a:p>
          <a:p>
            <a:pPr marL="4763" lvl="1">
              <a:tabLst>
                <a:tab pos="914400" algn="l"/>
              </a:tabLst>
            </a:pPr>
            <a:endParaRPr lang="en-US" spc="20" dirty="0">
              <a:latin typeface="TH SarabunPSK" pitchFamily="34" charset="-34"/>
              <a:cs typeface="TH SarabunPSK" pitchFamily="34" charset="-34"/>
            </a:endParaRPr>
          </a:p>
          <a:p>
            <a:pPr marL="4763" lvl="1">
              <a:tabLst>
                <a:tab pos="914400" algn="l"/>
              </a:tabLst>
            </a:pPr>
            <a:endParaRPr lang="th-TH" spc="20" dirty="0">
              <a:latin typeface="TH SarabunPSK" pitchFamily="34" charset="-34"/>
              <a:cs typeface="TH SarabunPSK" pitchFamily="34" charset="-34"/>
            </a:endParaRPr>
          </a:p>
          <a:p>
            <a:pPr marL="4763" lvl="1">
              <a:tabLst>
                <a:tab pos="914400" algn="l"/>
              </a:tabLst>
            </a:pPr>
            <a:endParaRPr lang="en-US" spc="20" dirty="0">
              <a:latin typeface="TH SarabunPSK" pitchFamily="34" charset="-34"/>
              <a:cs typeface="TH SarabunPSK" pitchFamily="34" charset="-34"/>
            </a:endParaRPr>
          </a:p>
          <a:p>
            <a:pPr marL="4763" lvl="1">
              <a:tabLst>
                <a:tab pos="914400" algn="l"/>
              </a:tabLst>
            </a:pPr>
            <a:endParaRPr lang="th-TH" spc="-2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763" lvl="1">
              <a:tabLst>
                <a:tab pos="914400" algn="l"/>
              </a:tabLst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1.3) มอก. 2148-2546 มาตรฐานผลิตภัณฑ์อุตสาหกรรมก๊อกน้ำอัตโนมัติสำหรับเครื่องสุขภัณฑ์ เฉพาะด้านสิ่งแวดล้อม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การประหยัดน้ำ กำหนดมาตรฐาน ดังนี้</a:t>
            </a:r>
            <a:endParaRPr lang="en-GB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763" lvl="1">
              <a:tabLst>
                <a:tab pos="914400" algn="l"/>
              </a:tabLst>
            </a:pPr>
            <a:endParaRPr lang="th-TH" spc="2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763" lvl="1">
              <a:tabLst>
                <a:tab pos="914400" algn="l"/>
              </a:tabLst>
            </a:pPr>
            <a:endParaRPr lang="th-TH" spc="2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763" lvl="1">
              <a:tabLst>
                <a:tab pos="914400" algn="l"/>
              </a:tabLst>
            </a:pPr>
            <a:endParaRPr lang="th-TH" spc="2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763" lvl="1">
              <a:tabLst>
                <a:tab pos="914400" algn="l"/>
              </a:tabLst>
            </a:pPr>
            <a:endParaRPr lang="th-TH" spc="2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763" lvl="1">
              <a:tabLst>
                <a:tab pos="914400" algn="l"/>
              </a:tabLst>
            </a:pPr>
            <a:endParaRPr lang="th-TH" spc="2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0605C1C-BE7B-5ED4-5294-2272042E76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2908639"/>
              </p:ext>
            </p:extLst>
          </p:nvPr>
        </p:nvGraphicFramePr>
        <p:xfrm>
          <a:off x="428567" y="3287233"/>
          <a:ext cx="5937250" cy="1295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47265">
                  <a:extLst>
                    <a:ext uri="{9D8B030D-6E8A-4147-A177-3AD203B41FA5}">
                      <a16:colId xmlns:a16="http://schemas.microsoft.com/office/drawing/2014/main" val="2500490637"/>
                    </a:ext>
                  </a:extLst>
                </a:gridCol>
                <a:gridCol w="2070100">
                  <a:extLst>
                    <a:ext uri="{9D8B030D-6E8A-4147-A177-3AD203B41FA5}">
                      <a16:colId xmlns:a16="http://schemas.microsoft.com/office/drawing/2014/main" val="3560479504"/>
                    </a:ext>
                  </a:extLst>
                </a:gridCol>
                <a:gridCol w="1619885">
                  <a:extLst>
                    <a:ext uri="{9D8B030D-6E8A-4147-A177-3AD203B41FA5}">
                      <a16:colId xmlns:a16="http://schemas.microsoft.com/office/drawing/2014/main" val="2844880894"/>
                    </a:ext>
                  </a:extLst>
                </a:gridCol>
              </a:tblGrid>
              <a:tr h="259080">
                <a:tc>
                  <a:txBody>
                    <a:bodyPr/>
                    <a:lstStyle/>
                    <a:p>
                      <a:pPr algn="thaiDist"/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ประเภท</a:t>
                      </a:r>
                      <a:endParaRPr lang="en-US" sz="11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/>
                      <a:r>
                        <a:rPr lang="th-TH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ปริมาตรน้ำไหลผ่าน</a:t>
                      </a:r>
                      <a:endParaRPr lang="en-US" sz="11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/>
                      <a:r>
                        <a:rPr lang="th-TH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ความดัน (เมกะพาสคัล)</a:t>
                      </a:r>
                      <a:endParaRPr lang="en-US" sz="11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9589843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algn="thaiDist"/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อุปกรณ์ประกอบถังพักน้ำสำหรับโถส้วมแบบระบบเดี่ยว</a:t>
                      </a:r>
                      <a:endParaRPr lang="en-US" sz="11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/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ไม่เกิน 6.0 ลิตร/ครั้ง</a:t>
                      </a:r>
                      <a:endParaRPr lang="en-US" sz="11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/>
                      <a:r>
                        <a:rPr lang="th-TH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0.10 – 0.50</a:t>
                      </a:r>
                      <a:endParaRPr lang="en-US" sz="11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4453059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algn="thaiDist"/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อุปกรณ์ประกอบถังพักน้ำสำหรับโถส้วมแบบระบบคู่</a:t>
                      </a:r>
                      <a:endParaRPr lang="en-US" sz="11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/>
                      <a:r>
                        <a:rPr lang="th-TH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ไม่เกิน 6.0 หรือ 3.0 ลิตร/ครั้ง</a:t>
                      </a:r>
                      <a:endParaRPr lang="en-US" sz="11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/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0.10 – 0.50</a:t>
                      </a:r>
                      <a:endParaRPr lang="en-US" sz="11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02508733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C2D3078-3DA8-F2F7-ECDD-4A771170A6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0327060"/>
              </p:ext>
            </p:extLst>
          </p:nvPr>
        </p:nvGraphicFramePr>
        <p:xfrm>
          <a:off x="381000" y="5257800"/>
          <a:ext cx="5937250" cy="25026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47265">
                  <a:extLst>
                    <a:ext uri="{9D8B030D-6E8A-4147-A177-3AD203B41FA5}">
                      <a16:colId xmlns:a16="http://schemas.microsoft.com/office/drawing/2014/main" val="4175172241"/>
                    </a:ext>
                  </a:extLst>
                </a:gridCol>
                <a:gridCol w="2070100">
                  <a:extLst>
                    <a:ext uri="{9D8B030D-6E8A-4147-A177-3AD203B41FA5}">
                      <a16:colId xmlns:a16="http://schemas.microsoft.com/office/drawing/2014/main" val="2571167405"/>
                    </a:ext>
                  </a:extLst>
                </a:gridCol>
                <a:gridCol w="1619885">
                  <a:extLst>
                    <a:ext uri="{9D8B030D-6E8A-4147-A177-3AD203B41FA5}">
                      <a16:colId xmlns:a16="http://schemas.microsoft.com/office/drawing/2014/main" val="241727488"/>
                    </a:ext>
                  </a:extLst>
                </a:gridCol>
              </a:tblGrid>
              <a:tr h="250263">
                <a:tc>
                  <a:txBody>
                    <a:bodyPr/>
                    <a:lstStyle/>
                    <a:p>
                      <a:pPr algn="thaiDist"/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ประเภท</a:t>
                      </a:r>
                      <a:endParaRPr lang="en-US" sz="11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/>
                      <a:r>
                        <a:rPr lang="th-TH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ปริมาตรน้ำไหลผ่าน</a:t>
                      </a:r>
                      <a:endParaRPr lang="en-US" sz="11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/>
                      <a:r>
                        <a:rPr lang="th-TH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ความดัน (เมกะพาสคัล)</a:t>
                      </a:r>
                      <a:endParaRPr lang="en-US" sz="11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2363192"/>
                  </a:ext>
                </a:extLst>
              </a:tr>
              <a:tr h="750789">
                <a:tc>
                  <a:txBody>
                    <a:bodyPr/>
                    <a:lstStyle/>
                    <a:p>
                      <a:pPr algn="thaiDist"/>
                      <a:r>
                        <a:rPr lang="th-TH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วาล์วขับล้างสำหรับเครื่องสุขภัณฑ์โถส้วม ขนาดระบุเกลียว 25 (เปิดด้วยมือและปิดอัตโนมัติ)</a:t>
                      </a:r>
                      <a:endParaRPr lang="en-US" sz="11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/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ไม่เกิน 6.0 ลิตร/ครั้ง</a:t>
                      </a:r>
                      <a:endParaRPr lang="en-US" sz="11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/>
                      <a:r>
                        <a:rPr lang="th-TH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0.15 – 0.35</a:t>
                      </a:r>
                      <a:endParaRPr lang="en-US" sz="11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53425852"/>
                  </a:ext>
                </a:extLst>
              </a:tr>
              <a:tr h="750789">
                <a:tc>
                  <a:txBody>
                    <a:bodyPr/>
                    <a:lstStyle/>
                    <a:p>
                      <a:pPr algn="thaiDist"/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วาล์วขับล้างสำหรับเครื่องสุขภัณฑ์โถปัสสาวะชาย ขนาดระบุ 20 (เปิดด้วยมือและปิดอัตโนมัติ)</a:t>
                      </a:r>
                      <a:endParaRPr lang="en-US" sz="11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/>
                      <a:r>
                        <a:rPr lang="th-TH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ไม่เกิน 3.8 ลิตร/ครั้ง</a:t>
                      </a:r>
                      <a:endParaRPr lang="en-US" sz="11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/>
                      <a:r>
                        <a:rPr lang="th-TH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0.10 – 0.30</a:t>
                      </a:r>
                      <a:endParaRPr lang="en-US" sz="11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21806303"/>
                  </a:ext>
                </a:extLst>
              </a:tr>
              <a:tr h="750789">
                <a:tc>
                  <a:txBody>
                    <a:bodyPr/>
                    <a:lstStyle/>
                    <a:p>
                      <a:pPr algn="thaiDist"/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วาล์วขับล้างสำหรับเครื่องสุขภัณฑ์โถปัสสาวะชาย ขนาดระบุ 15 (เปิดด้วยมือและปิดอัตโนมัติ)</a:t>
                      </a:r>
                      <a:endParaRPr lang="en-US" sz="11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/>
                      <a:r>
                        <a:rPr lang="th-TH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ไม่เกิน 2.0 ลิตร/ครั้ง</a:t>
                      </a:r>
                      <a:endParaRPr lang="en-US" sz="11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/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0.10 – 0.30</a:t>
                      </a:r>
                      <a:endParaRPr lang="en-US" sz="11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02122806"/>
                  </a:ext>
                </a:extLst>
              </a:tr>
            </a:tbl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4DE1CAD3-2C67-EE58-256B-7003FDDE2F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64" y="9291013"/>
            <a:ext cx="355836" cy="462587"/>
          </a:xfrm>
          <a:prstGeom prst="rect">
            <a:avLst/>
          </a:prstGeom>
        </p:spPr>
      </p:pic>
      <p:graphicFrame>
        <p:nvGraphicFramePr>
          <p:cNvPr id="35" name="Table 3">
            <a:extLst>
              <a:ext uri="{FF2B5EF4-FFF2-40B4-BE49-F238E27FC236}">
                <a16:creationId xmlns:a16="http://schemas.microsoft.com/office/drawing/2014/main" id="{FC8C6029-2E22-4664-99A6-F2E5E56A31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7777155"/>
              </p:ext>
            </p:extLst>
          </p:nvPr>
        </p:nvGraphicFramePr>
        <p:xfrm>
          <a:off x="375920" y="8534400"/>
          <a:ext cx="5937250" cy="10982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19680">
                  <a:extLst>
                    <a:ext uri="{9D8B030D-6E8A-4147-A177-3AD203B41FA5}">
                      <a16:colId xmlns:a16="http://schemas.microsoft.com/office/drawing/2014/main" val="1265364617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1963917441"/>
                    </a:ext>
                  </a:extLst>
                </a:gridCol>
                <a:gridCol w="1512570">
                  <a:extLst>
                    <a:ext uri="{9D8B030D-6E8A-4147-A177-3AD203B41FA5}">
                      <a16:colId xmlns:a16="http://schemas.microsoft.com/office/drawing/2014/main" val="3139247957"/>
                    </a:ext>
                  </a:extLst>
                </a:gridCol>
              </a:tblGrid>
              <a:tr h="219965">
                <a:tc>
                  <a:txBody>
                    <a:bodyPr/>
                    <a:lstStyle/>
                    <a:p>
                      <a:pPr algn="thaiDist"/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ประเภท</a:t>
                      </a:r>
                      <a:endParaRPr lang="en-US" sz="11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/>
                      <a:r>
                        <a:rPr lang="th-TH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ปริมาตรน้ำไหลผ่าน (ลิตร/นาที)</a:t>
                      </a:r>
                      <a:endParaRPr lang="en-US" sz="11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/>
                      <a:r>
                        <a:rPr lang="th-TH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ความดัน (เมกะพาสคัล)</a:t>
                      </a:r>
                      <a:endParaRPr lang="en-US" sz="11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7746393"/>
                  </a:ext>
                </a:extLst>
              </a:tr>
              <a:tr h="854455">
                <a:tc>
                  <a:txBody>
                    <a:bodyPr/>
                    <a:lstStyle/>
                    <a:p>
                      <a:pPr algn="thaiDist"/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ก๊อกน้ำอัตโนมัติอ่างล้างหน้า ล้างมือ ล้างชาม อ่างที่ใช้ทางการแพทย์ อ่างที่ใช้ในห้องปฏิบัติการ (เปิดและปิดอัตโนมัติ)</a:t>
                      </a:r>
                      <a:endParaRPr lang="en-US" sz="11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/>
                      <a:r>
                        <a:rPr lang="th-TH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ไม่เกิน </a:t>
                      </a:r>
                      <a:r>
                        <a:rPr lang="en-US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6.0</a:t>
                      </a:r>
                      <a:endParaRPr lang="en-US" sz="11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/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0.10</a:t>
                      </a:r>
                      <a:endParaRPr lang="en-US" sz="11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015543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0636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กลุ่ม 111"/>
          <p:cNvGrpSpPr/>
          <p:nvPr/>
        </p:nvGrpSpPr>
        <p:grpSpPr>
          <a:xfrm>
            <a:off x="0" y="205739"/>
            <a:ext cx="6858000" cy="708661"/>
            <a:chOff x="0" y="228599"/>
            <a:chExt cx="6858000" cy="708661"/>
          </a:xfrm>
        </p:grpSpPr>
        <p:sp>
          <p:nvSpPr>
            <p:cNvPr id="6" name="สี่เหลี่ยมผืนผ้า 5"/>
            <p:cNvSpPr/>
            <p:nvPr/>
          </p:nvSpPr>
          <p:spPr>
            <a:xfrm>
              <a:off x="1143000" y="228600"/>
              <a:ext cx="4572000" cy="685800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763" lvl="1" algn="ctr">
                <a:tabLst>
                  <a:tab pos="914400" algn="l"/>
                </a:tabLst>
              </a:pPr>
              <a:r>
                <a:rPr lang="th-TH" sz="24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H SarabunPSK" panose="020B0500040200020003" pitchFamily="34" charset="-34"/>
                </a:rPr>
                <a:t>มาตรฐานที่เกี่ยวข้องกับอุปกรณ์ประหยัดน้ำ (ต่อ)</a:t>
              </a:r>
              <a:endPara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endParaRPr>
            </a:p>
          </p:txBody>
        </p:sp>
        <p:grpSp>
          <p:nvGrpSpPr>
            <p:cNvPr id="105" name="กลุ่ม 104"/>
            <p:cNvGrpSpPr/>
            <p:nvPr/>
          </p:nvGrpSpPr>
          <p:grpSpPr>
            <a:xfrm>
              <a:off x="0" y="239486"/>
              <a:ext cx="1143000" cy="697774"/>
              <a:chOff x="0" y="239486"/>
              <a:chExt cx="1143000" cy="697774"/>
            </a:xfrm>
          </p:grpSpPr>
          <p:grpSp>
            <p:nvGrpSpPr>
              <p:cNvPr id="96" name="กลุ่ม 95"/>
              <p:cNvGrpSpPr/>
              <p:nvPr/>
            </p:nvGrpSpPr>
            <p:grpSpPr>
              <a:xfrm>
                <a:off x="0" y="262346"/>
                <a:ext cx="1143000" cy="650861"/>
                <a:chOff x="-30480" y="297286"/>
                <a:chExt cx="1143000" cy="650861"/>
              </a:xfrm>
            </p:grpSpPr>
            <p:cxnSp>
              <p:nvCxnSpPr>
                <p:cNvPr id="90" name="ตัวเชื่อมต่อหักมุม 89"/>
                <p:cNvCxnSpPr/>
                <p:nvPr/>
              </p:nvCxnSpPr>
              <p:spPr>
                <a:xfrm rot="10800000" flipH="1">
                  <a:off x="-30480" y="395699"/>
                  <a:ext cx="1143000" cy="285749"/>
                </a:xfrm>
                <a:prstGeom prst="bentConnector3">
                  <a:avLst>
                    <a:gd name="adj1" fmla="val 46214"/>
                  </a:avLst>
                </a:prstGeom>
                <a:ln w="12700">
                  <a:solidFill>
                    <a:srgbClr val="00808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ตัวเชื่อมต่อหักมุม 90"/>
                <p:cNvCxnSpPr/>
                <p:nvPr/>
              </p:nvCxnSpPr>
              <p:spPr>
                <a:xfrm rot="10800000" flipH="1">
                  <a:off x="-30480" y="605246"/>
                  <a:ext cx="1143000" cy="228602"/>
                </a:xfrm>
                <a:prstGeom prst="bentConnector3">
                  <a:avLst>
                    <a:gd name="adj1" fmla="val 34822"/>
                  </a:avLst>
                </a:prstGeom>
                <a:ln w="12700">
                  <a:solidFill>
                    <a:srgbClr val="00808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ตัวเชื่อมต่อหักมุม 91"/>
                <p:cNvCxnSpPr/>
                <p:nvPr/>
              </p:nvCxnSpPr>
              <p:spPr>
                <a:xfrm rot="10800000" flipH="1" flipV="1">
                  <a:off x="-30480" y="297286"/>
                  <a:ext cx="1143000" cy="403211"/>
                </a:xfrm>
                <a:prstGeom prst="bentConnector3">
                  <a:avLst>
                    <a:gd name="adj1" fmla="val 57024"/>
                  </a:avLst>
                </a:prstGeom>
                <a:ln w="12700">
                  <a:solidFill>
                    <a:srgbClr val="00808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ตัวเชื่อมต่อหักมุม 92"/>
                <p:cNvCxnSpPr/>
                <p:nvPr/>
              </p:nvCxnSpPr>
              <p:spPr>
                <a:xfrm rot="10800000" flipH="1">
                  <a:off x="-30480" y="490949"/>
                  <a:ext cx="1143000" cy="457198"/>
                </a:xfrm>
                <a:prstGeom prst="bentConnector3">
                  <a:avLst>
                    <a:gd name="adj1" fmla="val 62878"/>
                  </a:avLst>
                </a:prstGeom>
                <a:ln w="12700">
                  <a:solidFill>
                    <a:srgbClr val="00808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ตัวเชื่อมต่อหักมุม 93"/>
                <p:cNvCxnSpPr/>
                <p:nvPr/>
              </p:nvCxnSpPr>
              <p:spPr>
                <a:xfrm rot="10800000" flipH="1" flipV="1">
                  <a:off x="-30480" y="414746"/>
                  <a:ext cx="1143000" cy="380999"/>
                </a:xfrm>
                <a:prstGeom prst="bentConnector3">
                  <a:avLst>
                    <a:gd name="adj1" fmla="val 40634"/>
                  </a:avLst>
                </a:prstGeom>
                <a:ln w="12700">
                  <a:solidFill>
                    <a:srgbClr val="00808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ตัวเชื่อมต่อหักมุม 94"/>
                <p:cNvCxnSpPr/>
                <p:nvPr/>
              </p:nvCxnSpPr>
              <p:spPr>
                <a:xfrm rot="10800000" flipH="1" flipV="1">
                  <a:off x="-30480" y="538573"/>
                  <a:ext cx="1143000" cy="333373"/>
                </a:xfrm>
                <a:prstGeom prst="bentConnector3">
                  <a:avLst>
                    <a:gd name="adj1" fmla="val 51561"/>
                  </a:avLst>
                </a:prstGeom>
                <a:ln w="12700">
                  <a:solidFill>
                    <a:srgbClr val="00808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9" name="วงรี 98"/>
              <p:cNvSpPr/>
              <p:nvPr/>
            </p:nvSpPr>
            <p:spPr>
              <a:xfrm>
                <a:off x="304800" y="239486"/>
                <a:ext cx="45720" cy="4572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rgbClr val="00808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วงรี 99"/>
              <p:cNvSpPr/>
              <p:nvPr/>
            </p:nvSpPr>
            <p:spPr>
              <a:xfrm>
                <a:off x="838200" y="548640"/>
                <a:ext cx="45720" cy="45720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rgbClr val="00808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วงรี 101"/>
              <p:cNvSpPr/>
              <p:nvPr/>
            </p:nvSpPr>
            <p:spPr>
              <a:xfrm>
                <a:off x="182880" y="891540"/>
                <a:ext cx="45720" cy="45720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rgbClr val="00808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วงรี 102"/>
              <p:cNvSpPr/>
              <p:nvPr/>
            </p:nvSpPr>
            <p:spPr>
              <a:xfrm>
                <a:off x="563880" y="661748"/>
                <a:ext cx="45720" cy="4572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rgbClr val="00808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1" name="กลุ่ม 110"/>
            <p:cNvGrpSpPr/>
            <p:nvPr/>
          </p:nvGrpSpPr>
          <p:grpSpPr>
            <a:xfrm>
              <a:off x="5715000" y="228599"/>
              <a:ext cx="1143000" cy="673721"/>
              <a:chOff x="5715000" y="228599"/>
              <a:chExt cx="1143000" cy="673721"/>
            </a:xfrm>
          </p:grpSpPr>
          <p:grpSp>
            <p:nvGrpSpPr>
              <p:cNvPr id="97" name="กลุ่ม 96"/>
              <p:cNvGrpSpPr/>
              <p:nvPr/>
            </p:nvGrpSpPr>
            <p:grpSpPr>
              <a:xfrm>
                <a:off x="5715000" y="228599"/>
                <a:ext cx="1143000" cy="650861"/>
                <a:chOff x="5715000" y="263539"/>
                <a:chExt cx="1143000" cy="650861"/>
              </a:xfrm>
            </p:grpSpPr>
            <p:cxnSp>
              <p:nvCxnSpPr>
                <p:cNvPr id="15" name="ตัวเชื่อมต่อหักมุม 14"/>
                <p:cNvCxnSpPr/>
                <p:nvPr/>
              </p:nvCxnSpPr>
              <p:spPr>
                <a:xfrm rot="10800000">
                  <a:off x="5715000" y="361952"/>
                  <a:ext cx="1143000" cy="285749"/>
                </a:xfrm>
                <a:prstGeom prst="bentConnector3">
                  <a:avLst>
                    <a:gd name="adj1" fmla="val 46214"/>
                  </a:avLst>
                </a:prstGeom>
                <a:ln w="12700">
                  <a:solidFill>
                    <a:srgbClr val="00808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ตัวเชื่อมต่อหักมุม 18"/>
                <p:cNvCxnSpPr/>
                <p:nvPr/>
              </p:nvCxnSpPr>
              <p:spPr>
                <a:xfrm rot="10800000">
                  <a:off x="5715000" y="571499"/>
                  <a:ext cx="1143000" cy="228602"/>
                </a:xfrm>
                <a:prstGeom prst="bentConnector3">
                  <a:avLst>
                    <a:gd name="adj1" fmla="val 34822"/>
                  </a:avLst>
                </a:prstGeom>
                <a:ln w="12700">
                  <a:solidFill>
                    <a:srgbClr val="00808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ตัวเชื่อมต่อหักมุม 31"/>
                <p:cNvCxnSpPr/>
                <p:nvPr/>
              </p:nvCxnSpPr>
              <p:spPr>
                <a:xfrm rot="10800000" flipV="1">
                  <a:off x="5715000" y="263539"/>
                  <a:ext cx="1143000" cy="403211"/>
                </a:xfrm>
                <a:prstGeom prst="bentConnector3">
                  <a:avLst>
                    <a:gd name="adj1" fmla="val 57024"/>
                  </a:avLst>
                </a:prstGeom>
                <a:ln w="12700">
                  <a:solidFill>
                    <a:srgbClr val="00808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ตัวเชื่อมต่อหักมุม 38"/>
                <p:cNvCxnSpPr/>
                <p:nvPr/>
              </p:nvCxnSpPr>
              <p:spPr>
                <a:xfrm rot="10800000">
                  <a:off x="5715000" y="457202"/>
                  <a:ext cx="1143000" cy="457198"/>
                </a:xfrm>
                <a:prstGeom prst="bentConnector3">
                  <a:avLst>
                    <a:gd name="adj1" fmla="val 62878"/>
                  </a:avLst>
                </a:prstGeom>
                <a:ln w="12700">
                  <a:solidFill>
                    <a:srgbClr val="00808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ตัวเชื่อมต่อหักมุม 42"/>
                <p:cNvCxnSpPr/>
                <p:nvPr/>
              </p:nvCxnSpPr>
              <p:spPr>
                <a:xfrm rot="10800000" flipV="1">
                  <a:off x="5715000" y="380999"/>
                  <a:ext cx="1143000" cy="380999"/>
                </a:xfrm>
                <a:prstGeom prst="bentConnector3">
                  <a:avLst>
                    <a:gd name="adj1" fmla="val 40634"/>
                  </a:avLst>
                </a:prstGeom>
                <a:ln w="12700">
                  <a:solidFill>
                    <a:srgbClr val="00808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ตัวเชื่อมต่อหักมุม 51"/>
                <p:cNvCxnSpPr/>
                <p:nvPr/>
              </p:nvCxnSpPr>
              <p:spPr>
                <a:xfrm rot="10800000" flipV="1">
                  <a:off x="5715000" y="504826"/>
                  <a:ext cx="1143000" cy="333373"/>
                </a:xfrm>
                <a:prstGeom prst="bentConnector3">
                  <a:avLst>
                    <a:gd name="adj1" fmla="val 51561"/>
                  </a:avLst>
                </a:prstGeom>
                <a:ln w="12700">
                  <a:solidFill>
                    <a:srgbClr val="00808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6" name="วงรี 105"/>
              <p:cNvSpPr/>
              <p:nvPr/>
            </p:nvSpPr>
            <p:spPr>
              <a:xfrm>
                <a:off x="5791200" y="399401"/>
                <a:ext cx="45720" cy="4572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rgbClr val="00808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วงรี 106"/>
              <p:cNvSpPr/>
              <p:nvPr/>
            </p:nvSpPr>
            <p:spPr>
              <a:xfrm>
                <a:off x="6477000" y="323198"/>
                <a:ext cx="45720" cy="45720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rgbClr val="00808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วงรี 107"/>
              <p:cNvSpPr/>
              <p:nvPr/>
            </p:nvSpPr>
            <p:spPr>
              <a:xfrm>
                <a:off x="6313170" y="704198"/>
                <a:ext cx="45720" cy="4572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rgbClr val="00808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วงรี 108"/>
              <p:cNvSpPr/>
              <p:nvPr/>
            </p:nvSpPr>
            <p:spPr>
              <a:xfrm>
                <a:off x="5968752" y="776049"/>
                <a:ext cx="45720" cy="45720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rgbClr val="00808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วงรี 109"/>
              <p:cNvSpPr/>
              <p:nvPr/>
            </p:nvSpPr>
            <p:spPr>
              <a:xfrm>
                <a:off x="6629400" y="856600"/>
                <a:ext cx="45720" cy="45720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rgbClr val="00808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16" name="สี่เหลี่ยมผืนผ้า 115"/>
          <p:cNvSpPr/>
          <p:nvPr/>
        </p:nvSpPr>
        <p:spPr>
          <a:xfrm>
            <a:off x="245325" y="1053703"/>
            <a:ext cx="6277395" cy="8402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63" lvl="1">
              <a:tabLst>
                <a:tab pos="914400" algn="l"/>
              </a:tabLst>
            </a:pPr>
            <a:r>
              <a:rPr lang="th-TH" spc="20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มาตรฐานที่เกี่ยวข้องกับอุปกรณ์ประหยัดน้ำ</a:t>
            </a:r>
            <a:endParaRPr lang="en-US" spc="20" dirty="0">
              <a:latin typeface="TH SarabunPSK" pitchFamily="34" charset="-34"/>
              <a:cs typeface="TH SarabunPSK" pitchFamily="34" charset="-34"/>
            </a:endParaRPr>
          </a:p>
          <a:p>
            <a:pPr marL="4763" lvl="1">
              <a:tabLst>
                <a:tab pos="914400" algn="l"/>
              </a:tabLst>
            </a:pPr>
            <a:r>
              <a:rPr lang="th-TH" spc="-2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1.4) มอก. 2066-2552 มาตรฐานผลิตภัณฑ์อุตสาหกรรมฝักบัวอาบน้ำ เฉพาะด้านสิ่งแวดล้อม </a:t>
            </a:r>
            <a:r>
              <a:rPr lang="en-US" spc="-20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pc="-2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การประหยัดน้ำ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กำหนดมาตรฐาน ดังนี้</a:t>
            </a:r>
          </a:p>
          <a:p>
            <a:pPr marL="4763" lvl="1">
              <a:tabLst>
                <a:tab pos="914400" algn="l"/>
              </a:tabLst>
            </a:pPr>
            <a:endParaRPr lang="th-TH" spc="-10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4763" lvl="1">
              <a:tabLst>
                <a:tab pos="914400" algn="l"/>
              </a:tabLst>
            </a:pPr>
            <a:endParaRPr lang="th-TH" spc="-10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4763" lvl="1">
              <a:tabLst>
                <a:tab pos="914400" algn="l"/>
              </a:tabLst>
            </a:pPr>
            <a:endParaRPr lang="th-TH" spc="-10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4763" lvl="1">
              <a:tabLst>
                <a:tab pos="914400" algn="l"/>
              </a:tabLst>
            </a:pPr>
            <a:endParaRPr lang="th-TH" spc="-10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4763" lvl="1">
              <a:tabLst>
                <a:tab pos="914400" algn="l"/>
              </a:tabLst>
            </a:pPr>
            <a:endParaRPr lang="th-TH" spc="-10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4763" lvl="1">
              <a:tabLst>
                <a:tab pos="914400" algn="l"/>
              </a:tabLst>
            </a:pPr>
            <a:endParaRPr lang="th-TH" spc="-10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4763" lvl="1">
              <a:tabLst>
                <a:tab pos="914400" algn="l"/>
              </a:tabLst>
            </a:pPr>
            <a:endParaRPr lang="th-TH" spc="-10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4763" lvl="1">
              <a:tabLst>
                <a:tab pos="914400" algn="l"/>
              </a:tabLst>
            </a:pPr>
            <a:endParaRPr lang="th-TH" spc="-10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4763" lvl="1">
              <a:tabLst>
                <a:tab pos="914400" algn="l"/>
              </a:tabLst>
            </a:pPr>
            <a:endParaRPr lang="th-TH" spc="-10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4763" lvl="1">
              <a:tabLst>
                <a:tab pos="914400" algn="l"/>
              </a:tabLst>
            </a:pPr>
            <a:endParaRPr lang="th-TH" spc="-10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4763" lvl="1">
              <a:tabLst>
                <a:tab pos="914400" algn="l"/>
              </a:tabLst>
            </a:pPr>
            <a:endParaRPr lang="th-TH" spc="-10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4763" lvl="1">
              <a:tabLst>
                <a:tab pos="914400" algn="l"/>
              </a:tabLst>
            </a:pPr>
            <a:r>
              <a:rPr lang="th-TH" spc="-1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1.5) มอก. 2067-2552 มาตรฐานผลิตภัณฑ์อุตสาหกรรมก๊อกน้ำสำหรับเครื่องสุขภัณฑ์ เฉพาะด้านสิ่งแวดล้อม</a:t>
            </a:r>
            <a:r>
              <a:rPr lang="th-TH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en-US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: </a:t>
            </a:r>
            <a:r>
              <a:rPr lang="th-TH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การประหยัดน้ำ กำหนดมาตรฐานดังนี้ </a:t>
            </a:r>
            <a:endParaRPr lang="en-US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4763" lvl="1">
              <a:tabLst>
                <a:tab pos="914400" algn="l"/>
              </a:tabLst>
            </a:pP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763" lvl="1">
              <a:tabLst>
                <a:tab pos="914400" algn="l"/>
              </a:tabLst>
            </a:pP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763" lvl="1">
              <a:tabLst>
                <a:tab pos="914400" algn="l"/>
              </a:tabLst>
            </a:pP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763" lvl="1">
              <a:tabLst>
                <a:tab pos="914400" algn="l"/>
              </a:tabLst>
            </a:pP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763" lvl="1">
              <a:tabLst>
                <a:tab pos="914400" algn="l"/>
              </a:tabLst>
            </a:pP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763" lvl="1">
              <a:tabLst>
                <a:tab pos="914400" algn="l"/>
              </a:tabLst>
            </a:pP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763" lvl="1">
              <a:tabLst>
                <a:tab pos="914400" algn="l"/>
              </a:tabLst>
            </a:pP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763" lvl="1">
              <a:tabLst>
                <a:tab pos="914400" algn="l"/>
              </a:tabLst>
            </a:pP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763" lvl="1">
              <a:tabLst>
                <a:tab pos="914400" algn="l"/>
              </a:tabLst>
            </a:pP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763" lvl="1">
              <a:tabLst>
                <a:tab pos="914400" algn="l"/>
              </a:tabLst>
            </a:pP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763" lvl="1">
              <a:tabLst>
                <a:tab pos="914400" algn="l"/>
              </a:tabLst>
            </a:pP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763" lvl="1">
              <a:tabLst>
                <a:tab pos="914400" algn="l"/>
              </a:tabLst>
            </a:pPr>
            <a:endParaRPr lang="en-US" spc="20" dirty="0">
              <a:latin typeface="TH SarabunPSK" pitchFamily="34" charset="-34"/>
              <a:cs typeface="TH SarabunPSK" pitchFamily="34" charset="-34"/>
            </a:endParaRPr>
          </a:p>
          <a:p>
            <a:pPr marL="4763" lvl="1">
              <a:tabLst>
                <a:tab pos="914400" algn="l"/>
              </a:tabLst>
            </a:pPr>
            <a:endParaRPr lang="en-US" spc="20" dirty="0">
              <a:latin typeface="TH SarabunPSK" pitchFamily="34" charset="-34"/>
              <a:cs typeface="TH SarabunPSK" pitchFamily="34" charset="-34"/>
            </a:endParaRPr>
          </a:p>
          <a:p>
            <a:pPr marL="4763" lvl="1">
              <a:tabLst>
                <a:tab pos="914400" algn="l"/>
              </a:tabLst>
            </a:pPr>
            <a:endParaRPr lang="th-TH" spc="2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9A9B94A-8823-1C70-7CA1-4DCF535C1A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9158526"/>
            <a:ext cx="460098" cy="596987"/>
          </a:xfrm>
          <a:prstGeom prst="rect">
            <a:avLst/>
          </a:prstGeom>
        </p:spPr>
      </p:pic>
      <p:graphicFrame>
        <p:nvGraphicFramePr>
          <p:cNvPr id="33" name="Table 10">
            <a:extLst>
              <a:ext uri="{FF2B5EF4-FFF2-40B4-BE49-F238E27FC236}">
                <a16:creationId xmlns:a16="http://schemas.microsoft.com/office/drawing/2014/main" id="{57B6051D-BF01-47E6-8EEE-49143490BE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6505744"/>
              </p:ext>
            </p:extLst>
          </p:nvPr>
        </p:nvGraphicFramePr>
        <p:xfrm>
          <a:off x="457200" y="5547360"/>
          <a:ext cx="5937250" cy="15392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78660">
                  <a:extLst>
                    <a:ext uri="{9D8B030D-6E8A-4147-A177-3AD203B41FA5}">
                      <a16:colId xmlns:a16="http://schemas.microsoft.com/office/drawing/2014/main" val="2412096224"/>
                    </a:ext>
                  </a:extLst>
                </a:gridCol>
                <a:gridCol w="1979295">
                  <a:extLst>
                    <a:ext uri="{9D8B030D-6E8A-4147-A177-3AD203B41FA5}">
                      <a16:colId xmlns:a16="http://schemas.microsoft.com/office/drawing/2014/main" val="3152868532"/>
                    </a:ext>
                  </a:extLst>
                </a:gridCol>
                <a:gridCol w="1979295">
                  <a:extLst>
                    <a:ext uri="{9D8B030D-6E8A-4147-A177-3AD203B41FA5}">
                      <a16:colId xmlns:a16="http://schemas.microsoft.com/office/drawing/2014/main" val="1879989291"/>
                    </a:ext>
                  </a:extLst>
                </a:gridCol>
              </a:tblGrid>
              <a:tr h="256540">
                <a:tc>
                  <a:txBody>
                    <a:bodyPr/>
                    <a:lstStyle/>
                    <a:p>
                      <a:pPr algn="thaiDist"/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ประเภท</a:t>
                      </a:r>
                      <a:endParaRPr lang="en-US" sz="11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/>
                      <a:r>
                        <a:rPr lang="th-TH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ปริมาตรน้ำไหลผ่าน (ลิตร/นาที)</a:t>
                      </a:r>
                      <a:endParaRPr lang="en-US" sz="11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/>
                      <a:r>
                        <a:rPr lang="th-TH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ความดัน (เมกะพาสคัล)</a:t>
                      </a:r>
                      <a:endParaRPr lang="en-US" sz="11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72184830"/>
                  </a:ext>
                </a:extLst>
              </a:tr>
              <a:tr h="256540">
                <a:tc>
                  <a:txBody>
                    <a:bodyPr/>
                    <a:lstStyle/>
                    <a:p>
                      <a:pPr algn="thaiDist"/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ก๊อกน้ำอ่างล้างชาม</a:t>
                      </a:r>
                      <a:endParaRPr lang="en-US" sz="11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/>
                      <a:r>
                        <a:rPr lang="th-TH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0.50 – 6.0</a:t>
                      </a:r>
                      <a:endParaRPr lang="en-US" sz="11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/>
                      <a:r>
                        <a:rPr lang="th-TH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0.1</a:t>
                      </a:r>
                      <a:endParaRPr lang="en-US" sz="11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36648241"/>
                  </a:ext>
                </a:extLst>
              </a:tr>
              <a:tr h="256540">
                <a:tc>
                  <a:txBody>
                    <a:bodyPr/>
                    <a:lstStyle/>
                    <a:p>
                      <a:pPr algn="thaiDist"/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ก๊อกน้ำอ่างล้างหน้า-ล้างมือ</a:t>
                      </a:r>
                      <a:endParaRPr lang="en-US" sz="11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/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0.50 – 6.0</a:t>
                      </a:r>
                      <a:endParaRPr lang="en-US" sz="11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/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0.1</a:t>
                      </a:r>
                      <a:endParaRPr lang="en-US" sz="11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06534287"/>
                  </a:ext>
                </a:extLst>
              </a:tr>
              <a:tr h="769620">
                <a:tc>
                  <a:txBody>
                    <a:bodyPr/>
                    <a:lstStyle/>
                    <a:p>
                      <a:pPr algn="thaiDist"/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ก๊อกน้ำปิดอัตโนมัติอ่างล้างหน้า-ล้างมือ (เปิดด้วยมือและปิดอัตโนมัติ)</a:t>
                      </a:r>
                      <a:endParaRPr lang="en-US" sz="11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/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สูงสุดไม่เกิน 0.60 ลิตร และเฉลี่ยไม่เกิน 0.40 ลิตร/ครั้ง  เวลาที่น้ำไหลออกเฉลี่ยไม่น้อยกว่า 2 วินาที</a:t>
                      </a:r>
                      <a:endParaRPr lang="en-US" sz="11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/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0.1 – 0.3</a:t>
                      </a:r>
                      <a:endParaRPr lang="en-US" sz="11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45444650"/>
                  </a:ext>
                </a:extLst>
              </a:tr>
            </a:tbl>
          </a:graphicData>
        </a:graphic>
      </p:graphicFrame>
      <p:graphicFrame>
        <p:nvGraphicFramePr>
          <p:cNvPr id="42" name="Table 9">
            <a:extLst>
              <a:ext uri="{FF2B5EF4-FFF2-40B4-BE49-F238E27FC236}">
                <a16:creationId xmlns:a16="http://schemas.microsoft.com/office/drawing/2014/main" id="{7D569D05-763F-4732-B8C0-23295EA966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9940902"/>
              </p:ext>
            </p:extLst>
          </p:nvPr>
        </p:nvGraphicFramePr>
        <p:xfrm>
          <a:off x="415397" y="2011680"/>
          <a:ext cx="5937250" cy="731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78660">
                  <a:extLst>
                    <a:ext uri="{9D8B030D-6E8A-4147-A177-3AD203B41FA5}">
                      <a16:colId xmlns:a16="http://schemas.microsoft.com/office/drawing/2014/main" val="3210574178"/>
                    </a:ext>
                  </a:extLst>
                </a:gridCol>
                <a:gridCol w="1979295">
                  <a:extLst>
                    <a:ext uri="{9D8B030D-6E8A-4147-A177-3AD203B41FA5}">
                      <a16:colId xmlns:a16="http://schemas.microsoft.com/office/drawing/2014/main" val="1903462417"/>
                    </a:ext>
                  </a:extLst>
                </a:gridCol>
                <a:gridCol w="1979295">
                  <a:extLst>
                    <a:ext uri="{9D8B030D-6E8A-4147-A177-3AD203B41FA5}">
                      <a16:colId xmlns:a16="http://schemas.microsoft.com/office/drawing/2014/main" val="297268471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thaiDist"/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ประเภท</a:t>
                      </a:r>
                      <a:endParaRPr lang="en-US" sz="11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/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ปริมาตรน้ำไหลผ่าน (ลิตร/นาที)</a:t>
                      </a:r>
                      <a:endParaRPr lang="en-US" sz="11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/>
                      <a:r>
                        <a:rPr lang="th-TH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ความดัน (เมกะพาสคัล)</a:t>
                      </a:r>
                      <a:endParaRPr lang="en-US" sz="11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058385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thaiDist"/>
                      <a:r>
                        <a:rPr lang="th-TH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ฝักบัวอาบน้ำสายอ่อน</a:t>
                      </a:r>
                      <a:endParaRPr lang="en-US" sz="11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/>
                      <a:r>
                        <a:rPr lang="th-TH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0.50 – 8.0</a:t>
                      </a:r>
                      <a:endParaRPr lang="en-US" sz="11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/>
                      <a:r>
                        <a:rPr lang="th-TH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0.1</a:t>
                      </a:r>
                      <a:endParaRPr lang="en-US" sz="11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341965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thaiDist"/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ฝักบัวอาบน้ำก้านแข็ง</a:t>
                      </a:r>
                      <a:endParaRPr lang="en-US" sz="11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/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0.50 – 9.0 </a:t>
                      </a:r>
                      <a:endParaRPr lang="en-US" sz="11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/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0.1</a:t>
                      </a:r>
                      <a:endParaRPr lang="en-US" sz="11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32363196"/>
                  </a:ext>
                </a:extLst>
              </a:tr>
            </a:tbl>
          </a:graphicData>
        </a:graphic>
      </p:graphicFrame>
      <p:pic>
        <p:nvPicPr>
          <p:cNvPr id="16" name="รูปภาพ 15">
            <a:extLst>
              <a:ext uri="{FF2B5EF4-FFF2-40B4-BE49-F238E27FC236}">
                <a16:creationId xmlns:a16="http://schemas.microsoft.com/office/drawing/2014/main" id="{E7989636-1639-430A-8FF3-2545310E4D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884354"/>
            <a:ext cx="1191872" cy="1828800"/>
          </a:xfrm>
          <a:prstGeom prst="rect">
            <a:avLst/>
          </a:prstGeom>
        </p:spPr>
      </p:pic>
      <p:pic>
        <p:nvPicPr>
          <p:cNvPr id="18" name="รูปภาพ 17">
            <a:extLst>
              <a:ext uri="{FF2B5EF4-FFF2-40B4-BE49-F238E27FC236}">
                <a16:creationId xmlns:a16="http://schemas.microsoft.com/office/drawing/2014/main" id="{F2C9B8E6-1138-479A-9223-7AFAFE5534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48" y="2895600"/>
            <a:ext cx="616689" cy="1828800"/>
          </a:xfrm>
          <a:prstGeom prst="rect">
            <a:avLst/>
          </a:prstGeom>
        </p:spPr>
      </p:pic>
      <p:pic>
        <p:nvPicPr>
          <p:cNvPr id="21" name="รูปภาพ 20">
            <a:extLst>
              <a:ext uri="{FF2B5EF4-FFF2-40B4-BE49-F238E27FC236}">
                <a16:creationId xmlns:a16="http://schemas.microsoft.com/office/drawing/2014/main" id="{D1244BDA-C64F-4BA1-BCAD-46C6F4ABE9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0079" y="2926080"/>
            <a:ext cx="1399760" cy="1188720"/>
          </a:xfrm>
          <a:prstGeom prst="rect">
            <a:avLst/>
          </a:prstGeom>
        </p:spPr>
      </p:pic>
      <p:pic>
        <p:nvPicPr>
          <p:cNvPr id="23" name="รูปภาพ 22">
            <a:extLst>
              <a:ext uri="{FF2B5EF4-FFF2-40B4-BE49-F238E27FC236}">
                <a16:creationId xmlns:a16="http://schemas.microsoft.com/office/drawing/2014/main" id="{045B7D2C-762A-4299-9FDB-6B6D7A5844B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970150"/>
            <a:ext cx="2377440" cy="1068450"/>
          </a:xfrm>
          <a:prstGeom prst="rect">
            <a:avLst/>
          </a:prstGeom>
        </p:spPr>
      </p:pic>
      <p:pic>
        <p:nvPicPr>
          <p:cNvPr id="25" name="รูปภาพ 24">
            <a:extLst>
              <a:ext uri="{FF2B5EF4-FFF2-40B4-BE49-F238E27FC236}">
                <a16:creationId xmlns:a16="http://schemas.microsoft.com/office/drawing/2014/main" id="{C9A0A3EA-8D55-4ACF-A5CD-0050018CE91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130" y="7263404"/>
            <a:ext cx="1254070" cy="1651996"/>
          </a:xfrm>
          <a:prstGeom prst="rect">
            <a:avLst/>
          </a:prstGeom>
        </p:spPr>
      </p:pic>
      <p:pic>
        <p:nvPicPr>
          <p:cNvPr id="27" name="รูปภาพ 26">
            <a:extLst>
              <a:ext uri="{FF2B5EF4-FFF2-40B4-BE49-F238E27FC236}">
                <a16:creationId xmlns:a16="http://schemas.microsoft.com/office/drawing/2014/main" id="{5A72EB59-C4CC-460A-82B3-4AB590C3CA6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7416314"/>
            <a:ext cx="1318260" cy="1346686"/>
          </a:xfrm>
          <a:prstGeom prst="rect">
            <a:avLst/>
          </a:prstGeom>
        </p:spPr>
      </p:pic>
      <p:pic>
        <p:nvPicPr>
          <p:cNvPr id="29" name="รูปภาพ 28">
            <a:extLst>
              <a:ext uri="{FF2B5EF4-FFF2-40B4-BE49-F238E27FC236}">
                <a16:creationId xmlns:a16="http://schemas.microsoft.com/office/drawing/2014/main" id="{A1F3B53E-9C63-4A79-BF17-2DFB5D25A94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572" y="7525175"/>
            <a:ext cx="1287156" cy="1517573"/>
          </a:xfrm>
          <a:prstGeom prst="rect">
            <a:avLst/>
          </a:prstGeom>
        </p:spPr>
      </p:pic>
      <p:pic>
        <p:nvPicPr>
          <p:cNvPr id="31" name="รูปภาพ 30">
            <a:extLst>
              <a:ext uri="{FF2B5EF4-FFF2-40B4-BE49-F238E27FC236}">
                <a16:creationId xmlns:a16="http://schemas.microsoft.com/office/drawing/2014/main" id="{3175963E-314F-4E6E-8911-A30D0EB4D33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7164842"/>
            <a:ext cx="1583277" cy="2212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692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กลุ่ม 111"/>
          <p:cNvGrpSpPr/>
          <p:nvPr/>
        </p:nvGrpSpPr>
        <p:grpSpPr>
          <a:xfrm>
            <a:off x="0" y="205739"/>
            <a:ext cx="6858000" cy="708661"/>
            <a:chOff x="0" y="228599"/>
            <a:chExt cx="6858000" cy="708661"/>
          </a:xfrm>
        </p:grpSpPr>
        <p:sp>
          <p:nvSpPr>
            <p:cNvPr id="6" name="สี่เหลี่ยมผืนผ้า 5"/>
            <p:cNvSpPr/>
            <p:nvPr/>
          </p:nvSpPr>
          <p:spPr>
            <a:xfrm>
              <a:off x="1143000" y="228600"/>
              <a:ext cx="4572000" cy="685800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763" lvl="1" algn="ctr">
                <a:tabLst>
                  <a:tab pos="914400" algn="l"/>
                </a:tabLst>
              </a:pPr>
              <a:r>
                <a:rPr lang="th-TH" sz="2400" b="1" dirty="0">
                  <a:latin typeface="Calibri" panose="020F0502020204030204" pitchFamily="34" charset="0"/>
                  <a:ea typeface="Calibri" panose="020F0502020204030204" pitchFamily="34" charset="0"/>
                  <a:cs typeface="TH SarabunPSK" panose="020B0500040200020003" pitchFamily="34" charset="-34"/>
                </a:rPr>
                <a:t>โครงการฉลาก</a:t>
              </a:r>
              <a:r>
                <a:rPr lang="th-TH" sz="2400" b="1" dirty="0">
                  <a:latin typeface="TH SarabunPSK" panose="020B0500040200020003" pitchFamily="34" charset="-34"/>
                  <a:ea typeface="Calibri" panose="020F0502020204030204" pitchFamily="34" charset="0"/>
                  <a:cs typeface="TH SarabunPSK" panose="020B0500040200020003" pitchFamily="34" charset="-34"/>
                </a:rPr>
                <a:t>เขียว (</a:t>
              </a:r>
              <a:r>
                <a:rPr lang="en-US" sz="2400" b="1" dirty="0">
                  <a:latin typeface="TH SarabunPSK" panose="020B0500040200020003" pitchFamily="34" charset="-34"/>
                  <a:ea typeface="Calibri" panose="020F0502020204030204" pitchFamily="34" charset="0"/>
                  <a:cs typeface="TH SarabunPSK" panose="020B0500040200020003" pitchFamily="34" charset="-34"/>
                </a:rPr>
                <a:t>GREEN LABEL)</a:t>
              </a:r>
              <a:endParaRPr lang="en-US" sz="24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endParaRPr>
            </a:p>
          </p:txBody>
        </p:sp>
        <p:grpSp>
          <p:nvGrpSpPr>
            <p:cNvPr id="105" name="กลุ่ม 104"/>
            <p:cNvGrpSpPr/>
            <p:nvPr/>
          </p:nvGrpSpPr>
          <p:grpSpPr>
            <a:xfrm>
              <a:off x="0" y="239486"/>
              <a:ext cx="1143000" cy="697774"/>
              <a:chOff x="0" y="239486"/>
              <a:chExt cx="1143000" cy="697774"/>
            </a:xfrm>
          </p:grpSpPr>
          <p:grpSp>
            <p:nvGrpSpPr>
              <p:cNvPr id="96" name="กลุ่ม 95"/>
              <p:cNvGrpSpPr/>
              <p:nvPr/>
            </p:nvGrpSpPr>
            <p:grpSpPr>
              <a:xfrm>
                <a:off x="0" y="262346"/>
                <a:ext cx="1143000" cy="650861"/>
                <a:chOff x="-30480" y="297286"/>
                <a:chExt cx="1143000" cy="650861"/>
              </a:xfrm>
            </p:grpSpPr>
            <p:cxnSp>
              <p:nvCxnSpPr>
                <p:cNvPr id="90" name="ตัวเชื่อมต่อหักมุม 89"/>
                <p:cNvCxnSpPr/>
                <p:nvPr/>
              </p:nvCxnSpPr>
              <p:spPr>
                <a:xfrm rot="10800000" flipH="1">
                  <a:off x="-30480" y="395699"/>
                  <a:ext cx="1143000" cy="285749"/>
                </a:xfrm>
                <a:prstGeom prst="bentConnector3">
                  <a:avLst>
                    <a:gd name="adj1" fmla="val 46214"/>
                  </a:avLst>
                </a:prstGeom>
                <a:ln w="12700">
                  <a:solidFill>
                    <a:srgbClr val="00808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ตัวเชื่อมต่อหักมุม 90"/>
                <p:cNvCxnSpPr/>
                <p:nvPr/>
              </p:nvCxnSpPr>
              <p:spPr>
                <a:xfrm rot="10800000" flipH="1">
                  <a:off x="-30480" y="605246"/>
                  <a:ext cx="1143000" cy="228602"/>
                </a:xfrm>
                <a:prstGeom prst="bentConnector3">
                  <a:avLst>
                    <a:gd name="adj1" fmla="val 34822"/>
                  </a:avLst>
                </a:prstGeom>
                <a:ln w="12700">
                  <a:solidFill>
                    <a:srgbClr val="00808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ตัวเชื่อมต่อหักมุม 91"/>
                <p:cNvCxnSpPr/>
                <p:nvPr/>
              </p:nvCxnSpPr>
              <p:spPr>
                <a:xfrm rot="10800000" flipH="1" flipV="1">
                  <a:off x="-30480" y="297286"/>
                  <a:ext cx="1143000" cy="403211"/>
                </a:xfrm>
                <a:prstGeom prst="bentConnector3">
                  <a:avLst>
                    <a:gd name="adj1" fmla="val 57024"/>
                  </a:avLst>
                </a:prstGeom>
                <a:ln w="12700">
                  <a:solidFill>
                    <a:srgbClr val="00808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ตัวเชื่อมต่อหักมุม 92"/>
                <p:cNvCxnSpPr/>
                <p:nvPr/>
              </p:nvCxnSpPr>
              <p:spPr>
                <a:xfrm rot="10800000" flipH="1">
                  <a:off x="-30480" y="490949"/>
                  <a:ext cx="1143000" cy="457198"/>
                </a:xfrm>
                <a:prstGeom prst="bentConnector3">
                  <a:avLst>
                    <a:gd name="adj1" fmla="val 62878"/>
                  </a:avLst>
                </a:prstGeom>
                <a:ln w="12700">
                  <a:solidFill>
                    <a:srgbClr val="00808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ตัวเชื่อมต่อหักมุม 93"/>
                <p:cNvCxnSpPr/>
                <p:nvPr/>
              </p:nvCxnSpPr>
              <p:spPr>
                <a:xfrm rot="10800000" flipH="1" flipV="1">
                  <a:off x="-30480" y="414746"/>
                  <a:ext cx="1143000" cy="380999"/>
                </a:xfrm>
                <a:prstGeom prst="bentConnector3">
                  <a:avLst>
                    <a:gd name="adj1" fmla="val 40634"/>
                  </a:avLst>
                </a:prstGeom>
                <a:ln w="12700">
                  <a:solidFill>
                    <a:srgbClr val="00808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ตัวเชื่อมต่อหักมุม 94"/>
                <p:cNvCxnSpPr/>
                <p:nvPr/>
              </p:nvCxnSpPr>
              <p:spPr>
                <a:xfrm rot="10800000" flipH="1" flipV="1">
                  <a:off x="-30480" y="538573"/>
                  <a:ext cx="1143000" cy="333373"/>
                </a:xfrm>
                <a:prstGeom prst="bentConnector3">
                  <a:avLst>
                    <a:gd name="adj1" fmla="val 51561"/>
                  </a:avLst>
                </a:prstGeom>
                <a:ln w="12700">
                  <a:solidFill>
                    <a:srgbClr val="00808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9" name="วงรี 98"/>
              <p:cNvSpPr/>
              <p:nvPr/>
            </p:nvSpPr>
            <p:spPr>
              <a:xfrm>
                <a:off x="304800" y="239486"/>
                <a:ext cx="45720" cy="4572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rgbClr val="00808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วงรี 99"/>
              <p:cNvSpPr/>
              <p:nvPr/>
            </p:nvSpPr>
            <p:spPr>
              <a:xfrm>
                <a:off x="838200" y="548640"/>
                <a:ext cx="45720" cy="45720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rgbClr val="00808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วงรี 101"/>
              <p:cNvSpPr/>
              <p:nvPr/>
            </p:nvSpPr>
            <p:spPr>
              <a:xfrm>
                <a:off x="182880" y="891540"/>
                <a:ext cx="45720" cy="45720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rgbClr val="00808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วงรี 102"/>
              <p:cNvSpPr/>
              <p:nvPr/>
            </p:nvSpPr>
            <p:spPr>
              <a:xfrm>
                <a:off x="563880" y="661748"/>
                <a:ext cx="45720" cy="4572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rgbClr val="00808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1" name="กลุ่ม 110"/>
            <p:cNvGrpSpPr/>
            <p:nvPr/>
          </p:nvGrpSpPr>
          <p:grpSpPr>
            <a:xfrm>
              <a:off x="5715000" y="228599"/>
              <a:ext cx="1143000" cy="673721"/>
              <a:chOff x="5715000" y="228599"/>
              <a:chExt cx="1143000" cy="673721"/>
            </a:xfrm>
          </p:grpSpPr>
          <p:grpSp>
            <p:nvGrpSpPr>
              <p:cNvPr id="97" name="กลุ่ม 96"/>
              <p:cNvGrpSpPr/>
              <p:nvPr/>
            </p:nvGrpSpPr>
            <p:grpSpPr>
              <a:xfrm>
                <a:off x="5715000" y="228599"/>
                <a:ext cx="1143000" cy="650861"/>
                <a:chOff x="5715000" y="263539"/>
                <a:chExt cx="1143000" cy="650861"/>
              </a:xfrm>
            </p:grpSpPr>
            <p:cxnSp>
              <p:nvCxnSpPr>
                <p:cNvPr id="15" name="ตัวเชื่อมต่อหักมุม 14"/>
                <p:cNvCxnSpPr/>
                <p:nvPr/>
              </p:nvCxnSpPr>
              <p:spPr>
                <a:xfrm rot="10800000">
                  <a:off x="5715000" y="361952"/>
                  <a:ext cx="1143000" cy="285749"/>
                </a:xfrm>
                <a:prstGeom prst="bentConnector3">
                  <a:avLst>
                    <a:gd name="adj1" fmla="val 46214"/>
                  </a:avLst>
                </a:prstGeom>
                <a:ln w="12700">
                  <a:solidFill>
                    <a:srgbClr val="00808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ตัวเชื่อมต่อหักมุม 18"/>
                <p:cNvCxnSpPr/>
                <p:nvPr/>
              </p:nvCxnSpPr>
              <p:spPr>
                <a:xfrm rot="10800000">
                  <a:off x="5715000" y="571499"/>
                  <a:ext cx="1143000" cy="228602"/>
                </a:xfrm>
                <a:prstGeom prst="bentConnector3">
                  <a:avLst>
                    <a:gd name="adj1" fmla="val 34822"/>
                  </a:avLst>
                </a:prstGeom>
                <a:ln w="12700">
                  <a:solidFill>
                    <a:srgbClr val="00808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ตัวเชื่อมต่อหักมุม 31"/>
                <p:cNvCxnSpPr/>
                <p:nvPr/>
              </p:nvCxnSpPr>
              <p:spPr>
                <a:xfrm rot="10800000" flipV="1">
                  <a:off x="5715000" y="263539"/>
                  <a:ext cx="1143000" cy="403211"/>
                </a:xfrm>
                <a:prstGeom prst="bentConnector3">
                  <a:avLst>
                    <a:gd name="adj1" fmla="val 57024"/>
                  </a:avLst>
                </a:prstGeom>
                <a:ln w="12700">
                  <a:solidFill>
                    <a:srgbClr val="00808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ตัวเชื่อมต่อหักมุม 38"/>
                <p:cNvCxnSpPr/>
                <p:nvPr/>
              </p:nvCxnSpPr>
              <p:spPr>
                <a:xfrm rot="10800000">
                  <a:off x="5715000" y="457202"/>
                  <a:ext cx="1143000" cy="457198"/>
                </a:xfrm>
                <a:prstGeom prst="bentConnector3">
                  <a:avLst>
                    <a:gd name="adj1" fmla="val 62878"/>
                  </a:avLst>
                </a:prstGeom>
                <a:ln w="12700">
                  <a:solidFill>
                    <a:srgbClr val="00808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ตัวเชื่อมต่อหักมุม 42"/>
                <p:cNvCxnSpPr/>
                <p:nvPr/>
              </p:nvCxnSpPr>
              <p:spPr>
                <a:xfrm rot="10800000" flipV="1">
                  <a:off x="5715000" y="380999"/>
                  <a:ext cx="1143000" cy="380999"/>
                </a:xfrm>
                <a:prstGeom prst="bentConnector3">
                  <a:avLst>
                    <a:gd name="adj1" fmla="val 40634"/>
                  </a:avLst>
                </a:prstGeom>
                <a:ln w="12700">
                  <a:solidFill>
                    <a:srgbClr val="00808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ตัวเชื่อมต่อหักมุม 51"/>
                <p:cNvCxnSpPr/>
                <p:nvPr/>
              </p:nvCxnSpPr>
              <p:spPr>
                <a:xfrm rot="10800000" flipV="1">
                  <a:off x="5715000" y="504826"/>
                  <a:ext cx="1143000" cy="333373"/>
                </a:xfrm>
                <a:prstGeom prst="bentConnector3">
                  <a:avLst>
                    <a:gd name="adj1" fmla="val 51561"/>
                  </a:avLst>
                </a:prstGeom>
                <a:ln w="12700">
                  <a:solidFill>
                    <a:srgbClr val="00808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6" name="วงรี 105"/>
              <p:cNvSpPr/>
              <p:nvPr/>
            </p:nvSpPr>
            <p:spPr>
              <a:xfrm>
                <a:off x="5791200" y="399401"/>
                <a:ext cx="45720" cy="4572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rgbClr val="00808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วงรี 106"/>
              <p:cNvSpPr/>
              <p:nvPr/>
            </p:nvSpPr>
            <p:spPr>
              <a:xfrm>
                <a:off x="6477000" y="323198"/>
                <a:ext cx="45720" cy="45720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rgbClr val="00808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วงรี 107"/>
              <p:cNvSpPr/>
              <p:nvPr/>
            </p:nvSpPr>
            <p:spPr>
              <a:xfrm>
                <a:off x="6313170" y="704198"/>
                <a:ext cx="45720" cy="4572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rgbClr val="00808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วงรี 108"/>
              <p:cNvSpPr/>
              <p:nvPr/>
            </p:nvSpPr>
            <p:spPr>
              <a:xfrm>
                <a:off x="5968752" y="776049"/>
                <a:ext cx="45720" cy="45720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rgbClr val="00808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วงรี 109"/>
              <p:cNvSpPr/>
              <p:nvPr/>
            </p:nvSpPr>
            <p:spPr>
              <a:xfrm>
                <a:off x="6629400" y="856600"/>
                <a:ext cx="45720" cy="45720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rgbClr val="00808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16" name="สี่เหลี่ยมผืนผ้า 115"/>
          <p:cNvSpPr/>
          <p:nvPr/>
        </p:nvSpPr>
        <p:spPr>
          <a:xfrm>
            <a:off x="245325" y="1003280"/>
            <a:ext cx="6277395" cy="8956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 โครงการฉลากเขียว (สถาบันสิ่งแวดล้อมไทยและสำนักงานมาตรฐานผลิตภัณฑ์อุตสาหกรรม)	</a:t>
            </a:r>
            <a:r>
              <a:rPr lang="th-TH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ฉลากเขียว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Green label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หรือ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Eco-label)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คือ ฉลากที่ให้กับผลิตภัณฑ์ที่มีคุณภาพ                                      </a:t>
            </a: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  และมีผลกระทบต่อสิ่งแวดล้อมน้อยกว่า เมื่อนำมาเปรียบเทียบกับผลิตภัณฑ์ที่ทำหน้าที่</a:t>
            </a: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  อย่างเดียวกัน</a:t>
            </a:r>
          </a:p>
          <a:p>
            <a:pPr algn="thaiDist"/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  ข้อดีของการมีฉลากเขียวติดอยู่บนผลิตภัณฑ์ก็คือ ใช้เป็นเครื่องหมายให้กับผู้บริโภคทราบว่าผลิตภัณฑ์นั้นเน้นคุณค่าทางสิ่งแวดล้อม ผู้บริโภคจะได้เลือกซื้อถูกต้องตามวัตถุประสงค์  ในส่วนผู้ผลิตหรือผู้จัดจำหน่ายจะได้รับผลประโยชน์ในแง่กำไรเนื่องจากมีการบริโภคผลิตภัณฑ์เหล่านั้นมากขึ้น ผลักดันให้ผู้ผลิตรายอื่นต้องแข่งขันกันปรับปรุงคุณภาพของสินค้าหรือบริการของตนในด้านเทคโนโลยีโดยคำนึงถึงผลกระทบต่อสิ่งแวดล้อมเป็นสำคัญ ทั้งนี้เพื่อให้เกิดการยอมรับของประชาชนและส่งผลตอบแทนทางเศรษฐกิจแก่ผู้ผลิตเองในระยะยาว ฉลากเขียวจึงเป็นเครื่องมืออย่างหนึ่งที่ช่วยป้องกันรักษาธรรมชาติผ่านทางการผลิตและการบริโภคของประชาชน</a:t>
            </a:r>
          </a:p>
          <a:p>
            <a:pPr marL="4763" lvl="1" algn="thaiDist">
              <a:tabLst>
                <a:tab pos="914400" algn="l"/>
              </a:tabLst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ข้อกำหนดฉลากเขียว ผลิตภัณฑ์ก๊อกน้ำและอุปกรณ์ประหยัดน้ำ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(TGL-11-R3-17)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กำหนดให้ผลิตภัณฑ์ต้องได้รับการรับรองตามมาตรฐานผลิตภัณฑ์อุตสาหกรรม และผลิตภัณฑ์ต้องมีปริมาตรน้ำเป็นไปตามเกณฑ์ที่กำหนด ดังนี้</a:t>
            </a:r>
          </a:p>
          <a:p>
            <a:pPr marL="4763" lvl="1">
              <a:tabLst>
                <a:tab pos="914400" algn="l"/>
              </a:tabLst>
            </a:pPr>
            <a:endParaRPr lang="en-US" spc="20" dirty="0">
              <a:latin typeface="TH SarabunPSK" pitchFamily="34" charset="-34"/>
              <a:cs typeface="TH SarabunPSK" pitchFamily="34" charset="-34"/>
            </a:endParaRPr>
          </a:p>
          <a:p>
            <a:pPr marL="4763" lvl="1">
              <a:tabLst>
                <a:tab pos="914400" algn="l"/>
              </a:tabLst>
            </a:pPr>
            <a:endParaRPr lang="th-TH" spc="20" dirty="0">
              <a:latin typeface="TH SarabunPSK" pitchFamily="34" charset="-34"/>
              <a:cs typeface="TH SarabunPSK" pitchFamily="34" charset="-34"/>
            </a:endParaRPr>
          </a:p>
          <a:p>
            <a:pPr marL="4763" lvl="1">
              <a:tabLst>
                <a:tab pos="914400" algn="l"/>
              </a:tabLst>
            </a:pPr>
            <a:endParaRPr lang="th-TH" spc="20" dirty="0">
              <a:latin typeface="TH SarabunPSK" pitchFamily="34" charset="-34"/>
              <a:cs typeface="TH SarabunPSK" pitchFamily="34" charset="-34"/>
            </a:endParaRPr>
          </a:p>
          <a:p>
            <a:pPr marL="4763" lvl="1">
              <a:tabLst>
                <a:tab pos="914400" algn="l"/>
              </a:tabLst>
            </a:pPr>
            <a:endParaRPr lang="en-US" spc="20" dirty="0">
              <a:latin typeface="TH SarabunPSK" pitchFamily="34" charset="-34"/>
              <a:cs typeface="TH SarabunPSK" pitchFamily="34" charset="-34"/>
            </a:endParaRPr>
          </a:p>
          <a:p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58BDDEE-934E-488E-C8B6-C63A8F2032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8757085"/>
              </p:ext>
            </p:extLst>
          </p:nvPr>
        </p:nvGraphicFramePr>
        <p:xfrm>
          <a:off x="556142" y="4897120"/>
          <a:ext cx="5727700" cy="39014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77390">
                  <a:extLst>
                    <a:ext uri="{9D8B030D-6E8A-4147-A177-3AD203B41FA5}">
                      <a16:colId xmlns:a16="http://schemas.microsoft.com/office/drawing/2014/main" val="4246896527"/>
                    </a:ext>
                  </a:extLst>
                </a:gridCol>
                <a:gridCol w="2162175">
                  <a:extLst>
                    <a:ext uri="{9D8B030D-6E8A-4147-A177-3AD203B41FA5}">
                      <a16:colId xmlns:a16="http://schemas.microsoft.com/office/drawing/2014/main" val="1669598059"/>
                    </a:ext>
                  </a:extLst>
                </a:gridCol>
                <a:gridCol w="1588135">
                  <a:extLst>
                    <a:ext uri="{9D8B030D-6E8A-4147-A177-3AD203B41FA5}">
                      <a16:colId xmlns:a16="http://schemas.microsoft.com/office/drawing/2014/main" val="20610423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thaiDist"/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ประเภท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/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ปริมาตรน้ำไหลผ่าน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/>
                      <a:r>
                        <a:rPr lang="th-TH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ความดัน (เมกะพาสคัล)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92413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thaiDist"/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ก๊อกน้ำสำหรับอ่างล้างชาม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/>
                      <a:r>
                        <a:rPr lang="th-TH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ไม่เกิน 4.5 ลิตร/นาที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/>
                      <a:r>
                        <a:rPr lang="th-TH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0.1 ± 0.01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457892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thaiDist"/>
                      <a:r>
                        <a:rPr lang="th-TH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ก๊อกน้ำสำหรับอ่างล้างหน้า-ล้างมือ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/>
                      <a:r>
                        <a:rPr lang="th-TH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ไม่เกิน 4.5 ลิตร/นาที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/>
                      <a:r>
                        <a:rPr lang="th-TH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0.1 ± 0.01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712424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thaiDist"/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ก๊อกน้ำปิดอัตโนมัติสำหรับอ่างล้างหน้า-ล้างมือ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/>
                      <a:r>
                        <a:rPr lang="th-TH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เฉลี่ยไม่เกิน 0.32 ลิตร เวลาที่น้ำไหลเฉลี่ยไม่น้อยกว่า 2 วินาที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/>
                      <a:r>
                        <a:rPr lang="th-TH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0.1  0.2  0.3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657448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thaiDist"/>
                      <a:r>
                        <a:rPr lang="th-TH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ก๊อกน้ำอัตโนมัติสำหรับเครื่องสุขภัณฑ์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/>
                      <a:r>
                        <a:rPr lang="th-TH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ไม่เกิน 5.0 ลิตร/นาที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/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0.1 ± 0.01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939997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thaiDist"/>
                      <a:r>
                        <a:rPr lang="th-TH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ฝักบัวอาบน้ำสายอ่อน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th-TH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0.5 - 6.5 ลิตร/นาที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/>
                      <a:r>
                        <a:rPr lang="th-TH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0.1 ± 0.01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6533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thaiDist"/>
                      <a:r>
                        <a:rPr lang="th-TH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ฝักบัวอาบน้ำก้านแข็ง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th-TH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0.5 - 7.0 ลิตร/นาที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/>
                      <a:r>
                        <a:rPr lang="th-TH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0.1 ± 0.01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135868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thaiDist"/>
                      <a:r>
                        <a:rPr lang="th-TH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ชุดหัวฉีดชะล้าง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th-TH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ไม่เกิน 5.0 ลิตร/นาที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/>
                      <a:r>
                        <a:rPr lang="th-TH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0.1 ± 0.01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108666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thaiDist"/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วาล์วขับล้างสำหรับโถปัสสาวะชาย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342900" lvl="0" indent="-342900" algn="thaiDist">
                        <a:buFont typeface="TH SarabunPSK" panose="020B0500040200020003" pitchFamily="34" charset="-34"/>
                        <a:buChar char="-"/>
                      </a:pP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ขนาดระบุ 15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342900" lvl="0" indent="-342900" algn="thaiDist">
                        <a:buFont typeface="TH SarabunPSK" panose="020B0500040200020003" pitchFamily="34" charset="-34"/>
                        <a:buChar char="-"/>
                      </a:pP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ขนาดระบุ 20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  <a:p>
                      <a:endParaRPr lang="th-TH" sz="16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เฉลี่ยไม่เกิน 1.6 ลิตร/ครั้ง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เฉลี่ยไม่เกิน 3.0 ลิตร/ครั้ง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/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  <a:p>
                      <a:pPr marL="0" lvl="1" indent="0" algn="thaiDist">
                        <a:buFont typeface="+mj-lt"/>
                        <a:buNone/>
                      </a:pPr>
                      <a:endParaRPr lang="th-TH" sz="16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lvl="1" indent="0" algn="thaiDist">
                        <a:buFont typeface="+mj-lt"/>
                        <a:buNone/>
                      </a:pP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0.1  0.2  0.3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thaiDist"/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0.1  0.2  0.3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788441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thaiDist"/>
                      <a:r>
                        <a:rPr lang="th-TH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วาล์วขับล้างสำหรับโถส้วม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th-TH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เฉลี่ยไม่เกิน 4.8 ลิตร/ครั้ง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/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0.15  0.25  0.35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85166835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B9A9B94A-8823-1C70-7CA1-4DCF535C1A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9158526"/>
            <a:ext cx="460098" cy="596987"/>
          </a:xfrm>
          <a:prstGeom prst="rect">
            <a:avLst/>
          </a:prstGeom>
        </p:spPr>
      </p:pic>
      <p:pic>
        <p:nvPicPr>
          <p:cNvPr id="35" name="รูปภาพ 34">
            <a:extLst>
              <a:ext uri="{FF2B5EF4-FFF2-40B4-BE49-F238E27FC236}">
                <a16:creationId xmlns:a16="http://schemas.microsoft.com/office/drawing/2014/main" id="{E55CADA3-C375-48C5-BD0C-64A78B7AAB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" y="1341120"/>
            <a:ext cx="1097280" cy="1097280"/>
          </a:xfrm>
          <a:prstGeom prst="rect">
            <a:avLst/>
          </a:prstGeom>
        </p:spPr>
      </p:pic>
      <p:pic>
        <p:nvPicPr>
          <p:cNvPr id="36" name="รูปภาพ 35">
            <a:extLst>
              <a:ext uri="{FF2B5EF4-FFF2-40B4-BE49-F238E27FC236}">
                <a16:creationId xmlns:a16="http://schemas.microsoft.com/office/drawing/2014/main" id="{14701E8F-A8E6-43AC-88A4-65BE930FBF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369" y="8820793"/>
            <a:ext cx="1787705" cy="914400"/>
          </a:xfrm>
          <a:prstGeom prst="rect">
            <a:avLst/>
          </a:prstGeom>
        </p:spPr>
      </p:pic>
      <p:pic>
        <p:nvPicPr>
          <p:cNvPr id="37" name="รูปภาพ 36">
            <a:extLst>
              <a:ext uri="{FF2B5EF4-FFF2-40B4-BE49-F238E27FC236}">
                <a16:creationId xmlns:a16="http://schemas.microsoft.com/office/drawing/2014/main" id="{D2049A7F-DE05-4223-A2A9-0900324E0BE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8818880"/>
            <a:ext cx="1066799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974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กลุ่ม 111"/>
          <p:cNvGrpSpPr/>
          <p:nvPr/>
        </p:nvGrpSpPr>
        <p:grpSpPr>
          <a:xfrm>
            <a:off x="0" y="205739"/>
            <a:ext cx="6858000" cy="708661"/>
            <a:chOff x="0" y="228599"/>
            <a:chExt cx="6858000" cy="708661"/>
          </a:xfrm>
        </p:grpSpPr>
        <p:sp>
          <p:nvSpPr>
            <p:cNvPr id="6" name="สี่เหลี่ยมผืนผ้า 5"/>
            <p:cNvSpPr/>
            <p:nvPr/>
          </p:nvSpPr>
          <p:spPr>
            <a:xfrm>
              <a:off x="1143000" y="228600"/>
              <a:ext cx="4572000" cy="685800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763" lvl="1" algn="ctr">
                <a:tabLst>
                  <a:tab pos="914400" algn="l"/>
                </a:tabLst>
              </a:pPr>
              <a:r>
                <a:rPr lang="th-TH" sz="2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โครงการฉลากประหยัดน้ำของการประปานครหลวง</a:t>
              </a:r>
              <a:endParaRPr lang="th-TH" sz="2400" spc="20" dirty="0">
                <a:latin typeface="TH SarabunPSK" panose="020B0500040200020003" pitchFamily="34" charset="-34"/>
                <a:cs typeface="TH SarabunPSK" pitchFamily="34" charset="-34"/>
              </a:endParaRPr>
            </a:p>
          </p:txBody>
        </p:sp>
        <p:grpSp>
          <p:nvGrpSpPr>
            <p:cNvPr id="105" name="กลุ่ม 104"/>
            <p:cNvGrpSpPr/>
            <p:nvPr/>
          </p:nvGrpSpPr>
          <p:grpSpPr>
            <a:xfrm>
              <a:off x="0" y="239486"/>
              <a:ext cx="1143000" cy="697774"/>
              <a:chOff x="0" y="239486"/>
              <a:chExt cx="1143000" cy="697774"/>
            </a:xfrm>
          </p:grpSpPr>
          <p:grpSp>
            <p:nvGrpSpPr>
              <p:cNvPr id="96" name="กลุ่ม 95"/>
              <p:cNvGrpSpPr/>
              <p:nvPr/>
            </p:nvGrpSpPr>
            <p:grpSpPr>
              <a:xfrm>
                <a:off x="0" y="262346"/>
                <a:ext cx="1143000" cy="650861"/>
                <a:chOff x="-30480" y="297286"/>
                <a:chExt cx="1143000" cy="650861"/>
              </a:xfrm>
            </p:grpSpPr>
            <p:cxnSp>
              <p:nvCxnSpPr>
                <p:cNvPr id="90" name="ตัวเชื่อมต่อหักมุม 89"/>
                <p:cNvCxnSpPr/>
                <p:nvPr/>
              </p:nvCxnSpPr>
              <p:spPr>
                <a:xfrm rot="10800000" flipH="1">
                  <a:off x="-30480" y="395699"/>
                  <a:ext cx="1143000" cy="285749"/>
                </a:xfrm>
                <a:prstGeom prst="bentConnector3">
                  <a:avLst>
                    <a:gd name="adj1" fmla="val 46214"/>
                  </a:avLst>
                </a:prstGeom>
                <a:ln w="12700">
                  <a:solidFill>
                    <a:srgbClr val="00808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ตัวเชื่อมต่อหักมุม 90"/>
                <p:cNvCxnSpPr/>
                <p:nvPr/>
              </p:nvCxnSpPr>
              <p:spPr>
                <a:xfrm rot="10800000" flipH="1">
                  <a:off x="-30480" y="605246"/>
                  <a:ext cx="1143000" cy="228602"/>
                </a:xfrm>
                <a:prstGeom prst="bentConnector3">
                  <a:avLst>
                    <a:gd name="adj1" fmla="val 34822"/>
                  </a:avLst>
                </a:prstGeom>
                <a:ln w="12700">
                  <a:solidFill>
                    <a:srgbClr val="00808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ตัวเชื่อมต่อหักมุม 91"/>
                <p:cNvCxnSpPr/>
                <p:nvPr/>
              </p:nvCxnSpPr>
              <p:spPr>
                <a:xfrm rot="10800000" flipH="1" flipV="1">
                  <a:off x="-30480" y="297286"/>
                  <a:ext cx="1143000" cy="403211"/>
                </a:xfrm>
                <a:prstGeom prst="bentConnector3">
                  <a:avLst>
                    <a:gd name="adj1" fmla="val 57024"/>
                  </a:avLst>
                </a:prstGeom>
                <a:ln w="12700">
                  <a:solidFill>
                    <a:srgbClr val="00808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ตัวเชื่อมต่อหักมุม 92"/>
                <p:cNvCxnSpPr/>
                <p:nvPr/>
              </p:nvCxnSpPr>
              <p:spPr>
                <a:xfrm rot="10800000" flipH="1">
                  <a:off x="-30480" y="490949"/>
                  <a:ext cx="1143000" cy="457198"/>
                </a:xfrm>
                <a:prstGeom prst="bentConnector3">
                  <a:avLst>
                    <a:gd name="adj1" fmla="val 62878"/>
                  </a:avLst>
                </a:prstGeom>
                <a:ln w="12700">
                  <a:solidFill>
                    <a:srgbClr val="00808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ตัวเชื่อมต่อหักมุม 93"/>
                <p:cNvCxnSpPr/>
                <p:nvPr/>
              </p:nvCxnSpPr>
              <p:spPr>
                <a:xfrm rot="10800000" flipH="1" flipV="1">
                  <a:off x="-30480" y="414746"/>
                  <a:ext cx="1143000" cy="380999"/>
                </a:xfrm>
                <a:prstGeom prst="bentConnector3">
                  <a:avLst>
                    <a:gd name="adj1" fmla="val 40634"/>
                  </a:avLst>
                </a:prstGeom>
                <a:ln w="12700">
                  <a:solidFill>
                    <a:srgbClr val="00808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ตัวเชื่อมต่อหักมุม 94"/>
                <p:cNvCxnSpPr/>
                <p:nvPr/>
              </p:nvCxnSpPr>
              <p:spPr>
                <a:xfrm rot="10800000" flipH="1" flipV="1">
                  <a:off x="-30480" y="538573"/>
                  <a:ext cx="1143000" cy="333373"/>
                </a:xfrm>
                <a:prstGeom prst="bentConnector3">
                  <a:avLst>
                    <a:gd name="adj1" fmla="val 51561"/>
                  </a:avLst>
                </a:prstGeom>
                <a:ln w="12700">
                  <a:solidFill>
                    <a:srgbClr val="00808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9" name="วงรี 98"/>
              <p:cNvSpPr/>
              <p:nvPr/>
            </p:nvSpPr>
            <p:spPr>
              <a:xfrm>
                <a:off x="304800" y="239486"/>
                <a:ext cx="45720" cy="4572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rgbClr val="00808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วงรี 99"/>
              <p:cNvSpPr/>
              <p:nvPr/>
            </p:nvSpPr>
            <p:spPr>
              <a:xfrm>
                <a:off x="838200" y="548640"/>
                <a:ext cx="45720" cy="45720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rgbClr val="00808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วงรี 101"/>
              <p:cNvSpPr/>
              <p:nvPr/>
            </p:nvSpPr>
            <p:spPr>
              <a:xfrm>
                <a:off x="182880" y="891540"/>
                <a:ext cx="45720" cy="45720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rgbClr val="00808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วงรี 102"/>
              <p:cNvSpPr/>
              <p:nvPr/>
            </p:nvSpPr>
            <p:spPr>
              <a:xfrm>
                <a:off x="563880" y="661748"/>
                <a:ext cx="45720" cy="4572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rgbClr val="00808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1" name="กลุ่ม 110"/>
            <p:cNvGrpSpPr/>
            <p:nvPr/>
          </p:nvGrpSpPr>
          <p:grpSpPr>
            <a:xfrm>
              <a:off x="5715000" y="228599"/>
              <a:ext cx="1143000" cy="673721"/>
              <a:chOff x="5715000" y="228599"/>
              <a:chExt cx="1143000" cy="673721"/>
            </a:xfrm>
          </p:grpSpPr>
          <p:grpSp>
            <p:nvGrpSpPr>
              <p:cNvPr id="97" name="กลุ่ม 96"/>
              <p:cNvGrpSpPr/>
              <p:nvPr/>
            </p:nvGrpSpPr>
            <p:grpSpPr>
              <a:xfrm>
                <a:off x="5715000" y="228599"/>
                <a:ext cx="1143000" cy="650861"/>
                <a:chOff x="5715000" y="263539"/>
                <a:chExt cx="1143000" cy="650861"/>
              </a:xfrm>
            </p:grpSpPr>
            <p:cxnSp>
              <p:nvCxnSpPr>
                <p:cNvPr id="15" name="ตัวเชื่อมต่อหักมุม 14"/>
                <p:cNvCxnSpPr/>
                <p:nvPr/>
              </p:nvCxnSpPr>
              <p:spPr>
                <a:xfrm rot="10800000">
                  <a:off x="5715000" y="361952"/>
                  <a:ext cx="1143000" cy="285749"/>
                </a:xfrm>
                <a:prstGeom prst="bentConnector3">
                  <a:avLst>
                    <a:gd name="adj1" fmla="val 46214"/>
                  </a:avLst>
                </a:prstGeom>
                <a:ln w="12700">
                  <a:solidFill>
                    <a:srgbClr val="00808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ตัวเชื่อมต่อหักมุม 18"/>
                <p:cNvCxnSpPr/>
                <p:nvPr/>
              </p:nvCxnSpPr>
              <p:spPr>
                <a:xfrm rot="10800000">
                  <a:off x="5715000" y="571499"/>
                  <a:ext cx="1143000" cy="228602"/>
                </a:xfrm>
                <a:prstGeom prst="bentConnector3">
                  <a:avLst>
                    <a:gd name="adj1" fmla="val 34822"/>
                  </a:avLst>
                </a:prstGeom>
                <a:ln w="12700">
                  <a:solidFill>
                    <a:srgbClr val="00808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ตัวเชื่อมต่อหักมุม 31"/>
                <p:cNvCxnSpPr/>
                <p:nvPr/>
              </p:nvCxnSpPr>
              <p:spPr>
                <a:xfrm rot="10800000" flipV="1">
                  <a:off x="5715000" y="263539"/>
                  <a:ext cx="1143000" cy="403211"/>
                </a:xfrm>
                <a:prstGeom prst="bentConnector3">
                  <a:avLst>
                    <a:gd name="adj1" fmla="val 57024"/>
                  </a:avLst>
                </a:prstGeom>
                <a:ln w="12700">
                  <a:solidFill>
                    <a:srgbClr val="00808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ตัวเชื่อมต่อหักมุม 38"/>
                <p:cNvCxnSpPr/>
                <p:nvPr/>
              </p:nvCxnSpPr>
              <p:spPr>
                <a:xfrm rot="10800000">
                  <a:off x="5715000" y="457202"/>
                  <a:ext cx="1143000" cy="457198"/>
                </a:xfrm>
                <a:prstGeom prst="bentConnector3">
                  <a:avLst>
                    <a:gd name="adj1" fmla="val 62878"/>
                  </a:avLst>
                </a:prstGeom>
                <a:ln w="12700">
                  <a:solidFill>
                    <a:srgbClr val="00808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ตัวเชื่อมต่อหักมุม 42"/>
                <p:cNvCxnSpPr/>
                <p:nvPr/>
              </p:nvCxnSpPr>
              <p:spPr>
                <a:xfrm rot="10800000" flipV="1">
                  <a:off x="5715000" y="380999"/>
                  <a:ext cx="1143000" cy="380999"/>
                </a:xfrm>
                <a:prstGeom prst="bentConnector3">
                  <a:avLst>
                    <a:gd name="adj1" fmla="val 40634"/>
                  </a:avLst>
                </a:prstGeom>
                <a:ln w="12700">
                  <a:solidFill>
                    <a:srgbClr val="00808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ตัวเชื่อมต่อหักมุม 51"/>
                <p:cNvCxnSpPr/>
                <p:nvPr/>
              </p:nvCxnSpPr>
              <p:spPr>
                <a:xfrm rot="10800000" flipV="1">
                  <a:off x="5715000" y="504826"/>
                  <a:ext cx="1143000" cy="333373"/>
                </a:xfrm>
                <a:prstGeom prst="bentConnector3">
                  <a:avLst>
                    <a:gd name="adj1" fmla="val 51561"/>
                  </a:avLst>
                </a:prstGeom>
                <a:ln w="12700">
                  <a:solidFill>
                    <a:srgbClr val="00808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6" name="วงรี 105"/>
              <p:cNvSpPr/>
              <p:nvPr/>
            </p:nvSpPr>
            <p:spPr>
              <a:xfrm>
                <a:off x="5791200" y="399401"/>
                <a:ext cx="45720" cy="4572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rgbClr val="00808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วงรี 106"/>
              <p:cNvSpPr/>
              <p:nvPr/>
            </p:nvSpPr>
            <p:spPr>
              <a:xfrm>
                <a:off x="6477000" y="323198"/>
                <a:ext cx="45720" cy="45720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rgbClr val="00808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วงรี 107"/>
              <p:cNvSpPr/>
              <p:nvPr/>
            </p:nvSpPr>
            <p:spPr>
              <a:xfrm>
                <a:off x="6313170" y="704198"/>
                <a:ext cx="45720" cy="4572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rgbClr val="00808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วงรี 108"/>
              <p:cNvSpPr/>
              <p:nvPr/>
            </p:nvSpPr>
            <p:spPr>
              <a:xfrm>
                <a:off x="5968752" y="776049"/>
                <a:ext cx="45720" cy="45720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rgbClr val="00808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วงรี 109"/>
              <p:cNvSpPr/>
              <p:nvPr/>
            </p:nvSpPr>
            <p:spPr>
              <a:xfrm>
                <a:off x="6629400" y="856600"/>
                <a:ext cx="45720" cy="45720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rgbClr val="00808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16" name="สี่เหลี่ยมผืนผ้า 115"/>
          <p:cNvSpPr/>
          <p:nvPr/>
        </p:nvSpPr>
        <p:spPr>
          <a:xfrm>
            <a:off x="245325" y="1003280"/>
            <a:ext cx="6277395" cy="86792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63" lvl="1">
              <a:tabLst>
                <a:tab pos="914400" algn="l"/>
              </a:tabLst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 โครงการฉลากประหยัดน้ำของการประปานครหลวง</a:t>
            </a:r>
            <a:endParaRPr lang="th-TH" spc="20" dirty="0">
              <a:latin typeface="TH SarabunPSK" panose="020B0500040200020003" pitchFamily="34" charset="-34"/>
              <a:cs typeface="TH SarabunPSK" pitchFamily="34" charset="-34"/>
            </a:endParaRPr>
          </a:p>
          <a:p>
            <a:pPr algn="thaiDist">
              <a:tabLst>
                <a:tab pos="457200" algn="l"/>
              </a:tabLst>
            </a:pPr>
            <a:r>
              <a:rPr lang="th-TH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การประปานครได้จัดทำโครงการ “ฉลากประหยดน้ำ” เพื่อส่งเสริมให้ผู้ประกอบการ พัฒนานวัตกรรมและอุปกรณ์เพื่อการประหยดน้ำ แต่ยังคงให้ความพึงพอใจ และไม่ลดทอนประสิทธิภาพของผลิตภัณฑ์  โดยได้ยื่นขอจดทะเบียนรับรองฉลากกับสำนักเครื่องหมายการค้า กรมทรัพย์สินทางปัญญา ภายใต้ชื่อ “ฉลากแสดงประสิทธิภาพอุปกรณ์ประหยดน้ำ” ซึ่งฉลากดังกลาวแบ่งระดับประสิทธิภาพการประหยัดน้ำ เป็น 3 ระดับ ได้แก่ ระดับ 3 4 และ 5 และได้จัดทำมาตรฐานการแบ่งระดับประสิทธิภาพอุปกรณ์ประหยัดน้ำของผลิตภัณฑ์ 4 ประเภท ได้แก่ ก๊อกน้ำสำหรับอ่างล้างหน้า-ล้างมือ ก๊อกน้ำสำหรับอ่างล้างชาม ฝักบัว อุปกรณ์ถังพักสำหรับโถส้วมและกำหนดเกณฑ์มาตรฐานการแบ่งระดับประสิทธิภาพการประหยัดน้ำ ดังนี้ </a:t>
            </a:r>
            <a:endParaRPr lang="en-US" sz="18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indent="457200" algn="thaiDist"/>
            <a:r>
              <a:rPr lang="th-TH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1. ก๊อกน้ำอ่างล้างหน้า-ล้างมือ       </a:t>
            </a:r>
            <a:endParaRPr lang="en-US" sz="18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indent="457200" algn="thaiDist"/>
            <a:r>
              <a:rPr lang="th-TH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1.1 ก๊อกน้ำอ่างล้างหน้า-ล้างมือ แบบเปิดปิดด้วยมือและแบบอัตโนมัติ</a:t>
            </a:r>
            <a:r>
              <a:rPr lang="en-US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</a:t>
            </a:r>
            <a:endParaRPr lang="th-TH" sz="18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indent="457200" algn="thaiDist"/>
            <a:endParaRPr lang="th-TH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indent="457200" algn="thaiDist"/>
            <a:endParaRPr lang="th-TH" sz="18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indent="457200" algn="thaiDist"/>
            <a:endParaRPr lang="th-TH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indent="457200" algn="thaiDist"/>
            <a:endParaRPr lang="th-TH" sz="18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indent="457200"/>
            <a:r>
              <a:rPr lang="en-US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1.2 </a:t>
            </a:r>
            <a:r>
              <a:rPr lang="th-TH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ก๊อกน้ำอ่างล้างหน้า-ล้างมือ แบบปิดอัตโนมัติ</a:t>
            </a:r>
            <a:r>
              <a:rPr lang="en-US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endParaRPr lang="th-TH" sz="18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>
              <a:tabLst>
                <a:tab pos="457200" algn="l"/>
              </a:tabLst>
            </a:pPr>
            <a:endParaRPr lang="th-TH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>
              <a:tabLst>
                <a:tab pos="457200" algn="l"/>
              </a:tabLst>
            </a:pPr>
            <a:endParaRPr lang="th-TH" sz="18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>
              <a:tabLst>
                <a:tab pos="457200" algn="l"/>
              </a:tabLst>
            </a:pPr>
            <a:endParaRPr lang="th-TH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>
              <a:tabLst>
                <a:tab pos="457200" algn="l"/>
              </a:tabLst>
            </a:pPr>
            <a:endParaRPr lang="th-TH" sz="18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>
              <a:tabLst>
                <a:tab pos="457200" algn="l"/>
              </a:tabLst>
            </a:pPr>
            <a:r>
              <a:rPr lang="th-TH" sz="1800" dirty="0">
                <a:effectLst/>
                <a:ea typeface="Calibri" panose="020F0502020204030204" pitchFamily="34" charset="0"/>
                <a:cs typeface="TH SarabunPSK" panose="020B0500040200020003" pitchFamily="34" charset="-34"/>
              </a:rPr>
              <a:t>	2. ก๊อกน้ำสำหรับอ่างล้างชาม</a:t>
            </a:r>
            <a:endParaRPr lang="th-TH" sz="18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>
              <a:tabLst>
                <a:tab pos="457200" algn="l"/>
              </a:tabLst>
            </a:pPr>
            <a:endParaRPr lang="th-TH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>
              <a:tabLst>
                <a:tab pos="457200" algn="l"/>
              </a:tabLst>
            </a:pPr>
            <a:endParaRPr lang="th-TH" sz="18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>
              <a:tabLst>
                <a:tab pos="457200" algn="l"/>
              </a:tabLst>
            </a:pPr>
            <a:endParaRPr lang="th-TH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indent="457200"/>
            <a:endParaRPr lang="th-TH" sz="18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>
              <a:tabLst>
                <a:tab pos="457200" algn="l"/>
              </a:tabLst>
            </a:pPr>
            <a:r>
              <a:rPr lang="th-TH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3. ฝักบัว</a:t>
            </a:r>
            <a:endParaRPr lang="en-US" sz="18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>
              <a:tabLst>
                <a:tab pos="457200" algn="l"/>
              </a:tabLst>
            </a:pPr>
            <a:r>
              <a:rPr lang="th-TH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</a:t>
            </a:r>
            <a:r>
              <a:rPr lang="th-TH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3.1 ฝักบัวอาบน้ำแบบสายอ่อน</a:t>
            </a:r>
            <a:endParaRPr lang="en-US" sz="18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indent="457200"/>
            <a:endParaRPr lang="th-TH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indent="457200"/>
            <a:endParaRPr lang="th-TH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indent="457200"/>
            <a:endParaRPr lang="en-US" sz="18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4763" lvl="1">
              <a:tabLst>
                <a:tab pos="914400" algn="l"/>
              </a:tabLst>
            </a:pPr>
            <a:endParaRPr lang="th-TH" spc="20" dirty="0">
              <a:latin typeface="TH SarabunPSK" panose="020B0500040200020003" pitchFamily="34" charset="-34"/>
              <a:cs typeface="TH SarabunPSK" pitchFamily="34" charset="-34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3B6934A-79DA-2D31-48A9-A2BE7E0FD0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4649127"/>
              </p:ext>
            </p:extLst>
          </p:nvPr>
        </p:nvGraphicFramePr>
        <p:xfrm>
          <a:off x="1223752" y="4114800"/>
          <a:ext cx="4320540" cy="975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51710">
                  <a:extLst>
                    <a:ext uri="{9D8B030D-6E8A-4147-A177-3AD203B41FA5}">
                      <a16:colId xmlns:a16="http://schemas.microsoft.com/office/drawing/2014/main" val="685745463"/>
                    </a:ext>
                  </a:extLst>
                </a:gridCol>
                <a:gridCol w="2068830">
                  <a:extLst>
                    <a:ext uri="{9D8B030D-6E8A-4147-A177-3AD203B41FA5}">
                      <a16:colId xmlns:a16="http://schemas.microsoft.com/office/drawing/2014/main" val="182282719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th-TH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ระดับประสิทธิภาพการประหยัดน้ำ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อัตราการใช้น้ำ</a:t>
                      </a: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(W)</a:t>
                      </a: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(ลิตร/นาที) 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334479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0.5 ‹ W ≤ 2.0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740675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2.0 ‹ W ≤ 4.0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664612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4.0 ‹ W ≤ 6.0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87254774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6704FC0-3E7C-757E-45FD-2FDBE55378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4047740"/>
              </p:ext>
            </p:extLst>
          </p:nvPr>
        </p:nvGraphicFramePr>
        <p:xfrm>
          <a:off x="1223752" y="5486400"/>
          <a:ext cx="4320540" cy="975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51710">
                  <a:extLst>
                    <a:ext uri="{9D8B030D-6E8A-4147-A177-3AD203B41FA5}">
                      <a16:colId xmlns:a16="http://schemas.microsoft.com/office/drawing/2014/main" val="4095214529"/>
                    </a:ext>
                  </a:extLst>
                </a:gridCol>
                <a:gridCol w="2068830">
                  <a:extLst>
                    <a:ext uri="{9D8B030D-6E8A-4147-A177-3AD203B41FA5}">
                      <a16:colId xmlns:a16="http://schemas.microsoft.com/office/drawing/2014/main" val="208263256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th-TH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ระดับประสิทธิภาพการประหยัดน้ำ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ปริมาตรน้ำเฉลี่ยต่อการกด 1 ครั้ง </a:t>
                      </a:r>
                      <a:r>
                        <a:rPr lang="en-US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(W)</a:t>
                      </a:r>
                      <a:r>
                        <a:rPr lang="th-TH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(ลิตร/ครั้ง)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47520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0.</a:t>
                      </a: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 </a:t>
                      </a: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‹ W ≤ </a:t>
                      </a: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0.3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549653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0.3 </a:t>
                      </a: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‹ W ≤ </a:t>
                      </a: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0.4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00969907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130B10B-60C6-90CE-2270-9B1D9B521C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960808"/>
              </p:ext>
            </p:extLst>
          </p:nvPr>
        </p:nvGraphicFramePr>
        <p:xfrm>
          <a:off x="1223752" y="6858000"/>
          <a:ext cx="4320540" cy="975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51710">
                  <a:extLst>
                    <a:ext uri="{9D8B030D-6E8A-4147-A177-3AD203B41FA5}">
                      <a16:colId xmlns:a16="http://schemas.microsoft.com/office/drawing/2014/main" val="1928648764"/>
                    </a:ext>
                  </a:extLst>
                </a:gridCol>
                <a:gridCol w="2068830">
                  <a:extLst>
                    <a:ext uri="{9D8B030D-6E8A-4147-A177-3AD203B41FA5}">
                      <a16:colId xmlns:a16="http://schemas.microsoft.com/office/drawing/2014/main" val="225040203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th-TH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ระดับประสิทธิภาพการประหยัดน้ำ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อัตราการใช้น้ำ</a:t>
                      </a:r>
                      <a:r>
                        <a:rPr lang="en-US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(W)</a:t>
                      </a:r>
                      <a:r>
                        <a:rPr lang="th-TH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(ลิตร/นาที)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145419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0.5 ‹ W ≤ </a:t>
                      </a:r>
                      <a:r>
                        <a:rPr lang="th-TH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r>
                        <a:rPr lang="en-US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.0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288662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r>
                        <a:rPr lang="en-US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.0 ‹ W ≤ 4.</a:t>
                      </a:r>
                      <a:r>
                        <a:rPr lang="th-TH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676464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4.</a:t>
                      </a: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 </a:t>
                      </a: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‹ W ≤ 6.0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75506290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ADC20F7-2B07-CC53-1165-0FBAF8F1B1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7494058"/>
              </p:ext>
            </p:extLst>
          </p:nvPr>
        </p:nvGraphicFramePr>
        <p:xfrm>
          <a:off x="1223752" y="8481659"/>
          <a:ext cx="4320540" cy="975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51710">
                  <a:extLst>
                    <a:ext uri="{9D8B030D-6E8A-4147-A177-3AD203B41FA5}">
                      <a16:colId xmlns:a16="http://schemas.microsoft.com/office/drawing/2014/main" val="2216158447"/>
                    </a:ext>
                  </a:extLst>
                </a:gridCol>
                <a:gridCol w="2068830">
                  <a:extLst>
                    <a:ext uri="{9D8B030D-6E8A-4147-A177-3AD203B41FA5}">
                      <a16:colId xmlns:a16="http://schemas.microsoft.com/office/drawing/2014/main" val="203071969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th-TH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ระดับประสิทธิภาพการประหยัดน้ำ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อัตราการใช้น้ำ</a:t>
                      </a:r>
                      <a:r>
                        <a:rPr lang="en-US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(W)</a:t>
                      </a:r>
                      <a:r>
                        <a:rPr lang="th-TH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(ลิตร/นาที) 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959540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0.5 ‹ W ≤ </a:t>
                      </a:r>
                      <a:r>
                        <a:rPr lang="th-TH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r>
                        <a:rPr lang="en-US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.0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750135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r>
                        <a:rPr lang="en-US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.0 ‹ W ≤ </a:t>
                      </a:r>
                      <a:r>
                        <a:rPr lang="th-TH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</a:t>
                      </a:r>
                      <a:r>
                        <a:rPr lang="en-US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.0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325102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</a:t>
                      </a: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.0 ‹ W ≤ </a:t>
                      </a: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.0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83016465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C486977E-700A-3867-F112-8A23789101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9" y="9296400"/>
            <a:ext cx="386566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7047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กลุ่ม 111"/>
          <p:cNvGrpSpPr/>
          <p:nvPr/>
        </p:nvGrpSpPr>
        <p:grpSpPr>
          <a:xfrm>
            <a:off x="0" y="205739"/>
            <a:ext cx="6858000" cy="708661"/>
            <a:chOff x="0" y="228599"/>
            <a:chExt cx="6858000" cy="708661"/>
          </a:xfrm>
        </p:grpSpPr>
        <p:sp>
          <p:nvSpPr>
            <p:cNvPr id="6" name="สี่เหลี่ยมผืนผ้า 5"/>
            <p:cNvSpPr/>
            <p:nvPr/>
          </p:nvSpPr>
          <p:spPr>
            <a:xfrm>
              <a:off x="1021080" y="228599"/>
              <a:ext cx="4987290" cy="685800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763" lvl="1">
                <a:tabLst>
                  <a:tab pos="914400" algn="l"/>
                </a:tabLst>
              </a:pPr>
              <a:r>
                <a:rPr lang="th-TH" sz="2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โครงการฉลากประหยัดน้ำของการประปานครหลวง (ต่อ)</a:t>
              </a:r>
              <a:endParaRPr lang="th-TH" sz="2400" spc="20" dirty="0">
                <a:latin typeface="TH SarabunPSK" panose="020B0500040200020003" pitchFamily="34" charset="-34"/>
                <a:cs typeface="TH SarabunPSK" pitchFamily="34" charset="-34"/>
              </a:endParaRPr>
            </a:p>
          </p:txBody>
        </p:sp>
        <p:grpSp>
          <p:nvGrpSpPr>
            <p:cNvPr id="105" name="กลุ่ม 104"/>
            <p:cNvGrpSpPr/>
            <p:nvPr/>
          </p:nvGrpSpPr>
          <p:grpSpPr>
            <a:xfrm>
              <a:off x="0" y="239486"/>
              <a:ext cx="1143000" cy="697774"/>
              <a:chOff x="0" y="239486"/>
              <a:chExt cx="1143000" cy="697774"/>
            </a:xfrm>
          </p:grpSpPr>
          <p:grpSp>
            <p:nvGrpSpPr>
              <p:cNvPr id="96" name="กลุ่ม 95"/>
              <p:cNvGrpSpPr/>
              <p:nvPr/>
            </p:nvGrpSpPr>
            <p:grpSpPr>
              <a:xfrm>
                <a:off x="0" y="262346"/>
                <a:ext cx="1143000" cy="650861"/>
                <a:chOff x="-30480" y="297286"/>
                <a:chExt cx="1143000" cy="650861"/>
              </a:xfrm>
            </p:grpSpPr>
            <p:cxnSp>
              <p:nvCxnSpPr>
                <p:cNvPr id="90" name="ตัวเชื่อมต่อหักมุม 89"/>
                <p:cNvCxnSpPr/>
                <p:nvPr/>
              </p:nvCxnSpPr>
              <p:spPr>
                <a:xfrm rot="10800000" flipH="1">
                  <a:off x="-30480" y="395699"/>
                  <a:ext cx="1143000" cy="285749"/>
                </a:xfrm>
                <a:prstGeom prst="bentConnector3">
                  <a:avLst>
                    <a:gd name="adj1" fmla="val 46214"/>
                  </a:avLst>
                </a:prstGeom>
                <a:ln w="12700">
                  <a:solidFill>
                    <a:srgbClr val="00808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ตัวเชื่อมต่อหักมุม 90"/>
                <p:cNvCxnSpPr/>
                <p:nvPr/>
              </p:nvCxnSpPr>
              <p:spPr>
                <a:xfrm rot="10800000" flipH="1">
                  <a:off x="-30480" y="605246"/>
                  <a:ext cx="1143000" cy="228602"/>
                </a:xfrm>
                <a:prstGeom prst="bentConnector3">
                  <a:avLst>
                    <a:gd name="adj1" fmla="val 34822"/>
                  </a:avLst>
                </a:prstGeom>
                <a:ln w="12700">
                  <a:solidFill>
                    <a:srgbClr val="00808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ตัวเชื่อมต่อหักมุม 91"/>
                <p:cNvCxnSpPr/>
                <p:nvPr/>
              </p:nvCxnSpPr>
              <p:spPr>
                <a:xfrm rot="10800000" flipH="1" flipV="1">
                  <a:off x="-30480" y="297286"/>
                  <a:ext cx="1143000" cy="403211"/>
                </a:xfrm>
                <a:prstGeom prst="bentConnector3">
                  <a:avLst>
                    <a:gd name="adj1" fmla="val 57024"/>
                  </a:avLst>
                </a:prstGeom>
                <a:ln w="12700">
                  <a:solidFill>
                    <a:srgbClr val="00808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ตัวเชื่อมต่อหักมุม 92"/>
                <p:cNvCxnSpPr/>
                <p:nvPr/>
              </p:nvCxnSpPr>
              <p:spPr>
                <a:xfrm rot="10800000" flipH="1">
                  <a:off x="-30480" y="490949"/>
                  <a:ext cx="1143000" cy="457198"/>
                </a:xfrm>
                <a:prstGeom prst="bentConnector3">
                  <a:avLst>
                    <a:gd name="adj1" fmla="val 62878"/>
                  </a:avLst>
                </a:prstGeom>
                <a:ln w="12700">
                  <a:solidFill>
                    <a:srgbClr val="00808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ตัวเชื่อมต่อหักมุม 93"/>
                <p:cNvCxnSpPr/>
                <p:nvPr/>
              </p:nvCxnSpPr>
              <p:spPr>
                <a:xfrm rot="10800000" flipH="1" flipV="1">
                  <a:off x="-30480" y="414746"/>
                  <a:ext cx="1143000" cy="380999"/>
                </a:xfrm>
                <a:prstGeom prst="bentConnector3">
                  <a:avLst>
                    <a:gd name="adj1" fmla="val 40634"/>
                  </a:avLst>
                </a:prstGeom>
                <a:ln w="12700">
                  <a:solidFill>
                    <a:srgbClr val="00808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ตัวเชื่อมต่อหักมุม 94"/>
                <p:cNvCxnSpPr/>
                <p:nvPr/>
              </p:nvCxnSpPr>
              <p:spPr>
                <a:xfrm rot="10800000" flipH="1" flipV="1">
                  <a:off x="-30480" y="538573"/>
                  <a:ext cx="1143000" cy="333373"/>
                </a:xfrm>
                <a:prstGeom prst="bentConnector3">
                  <a:avLst>
                    <a:gd name="adj1" fmla="val 51561"/>
                  </a:avLst>
                </a:prstGeom>
                <a:ln w="12700">
                  <a:solidFill>
                    <a:srgbClr val="00808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9" name="วงรี 98"/>
              <p:cNvSpPr/>
              <p:nvPr/>
            </p:nvSpPr>
            <p:spPr>
              <a:xfrm>
                <a:off x="304800" y="239486"/>
                <a:ext cx="45720" cy="4572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rgbClr val="00808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วงรี 99"/>
              <p:cNvSpPr/>
              <p:nvPr/>
            </p:nvSpPr>
            <p:spPr>
              <a:xfrm>
                <a:off x="838200" y="548640"/>
                <a:ext cx="45720" cy="45720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rgbClr val="00808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วงรี 101"/>
              <p:cNvSpPr/>
              <p:nvPr/>
            </p:nvSpPr>
            <p:spPr>
              <a:xfrm>
                <a:off x="182880" y="891540"/>
                <a:ext cx="45720" cy="45720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rgbClr val="00808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วงรี 102"/>
              <p:cNvSpPr/>
              <p:nvPr/>
            </p:nvSpPr>
            <p:spPr>
              <a:xfrm>
                <a:off x="563880" y="661748"/>
                <a:ext cx="45720" cy="4572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rgbClr val="00808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1" name="กลุ่ม 110"/>
            <p:cNvGrpSpPr/>
            <p:nvPr/>
          </p:nvGrpSpPr>
          <p:grpSpPr>
            <a:xfrm>
              <a:off x="5715000" y="228599"/>
              <a:ext cx="1143000" cy="673721"/>
              <a:chOff x="5715000" y="228599"/>
              <a:chExt cx="1143000" cy="673721"/>
            </a:xfrm>
          </p:grpSpPr>
          <p:grpSp>
            <p:nvGrpSpPr>
              <p:cNvPr id="97" name="กลุ่ม 96"/>
              <p:cNvGrpSpPr/>
              <p:nvPr/>
            </p:nvGrpSpPr>
            <p:grpSpPr>
              <a:xfrm>
                <a:off x="5715000" y="228599"/>
                <a:ext cx="1143000" cy="650861"/>
                <a:chOff x="5715000" y="263539"/>
                <a:chExt cx="1143000" cy="650861"/>
              </a:xfrm>
            </p:grpSpPr>
            <p:cxnSp>
              <p:nvCxnSpPr>
                <p:cNvPr id="15" name="ตัวเชื่อมต่อหักมุม 14"/>
                <p:cNvCxnSpPr/>
                <p:nvPr/>
              </p:nvCxnSpPr>
              <p:spPr>
                <a:xfrm rot="10800000">
                  <a:off x="5715000" y="361952"/>
                  <a:ext cx="1143000" cy="285749"/>
                </a:xfrm>
                <a:prstGeom prst="bentConnector3">
                  <a:avLst>
                    <a:gd name="adj1" fmla="val 46214"/>
                  </a:avLst>
                </a:prstGeom>
                <a:ln w="12700">
                  <a:solidFill>
                    <a:srgbClr val="00808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ตัวเชื่อมต่อหักมุม 18"/>
                <p:cNvCxnSpPr/>
                <p:nvPr/>
              </p:nvCxnSpPr>
              <p:spPr>
                <a:xfrm rot="10800000">
                  <a:off x="5715000" y="571499"/>
                  <a:ext cx="1143000" cy="228602"/>
                </a:xfrm>
                <a:prstGeom prst="bentConnector3">
                  <a:avLst>
                    <a:gd name="adj1" fmla="val 34822"/>
                  </a:avLst>
                </a:prstGeom>
                <a:ln w="12700">
                  <a:solidFill>
                    <a:srgbClr val="00808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ตัวเชื่อมต่อหักมุม 31"/>
                <p:cNvCxnSpPr/>
                <p:nvPr/>
              </p:nvCxnSpPr>
              <p:spPr>
                <a:xfrm rot="10800000" flipV="1">
                  <a:off x="5715000" y="263539"/>
                  <a:ext cx="1143000" cy="403211"/>
                </a:xfrm>
                <a:prstGeom prst="bentConnector3">
                  <a:avLst>
                    <a:gd name="adj1" fmla="val 57024"/>
                  </a:avLst>
                </a:prstGeom>
                <a:ln w="12700">
                  <a:solidFill>
                    <a:srgbClr val="00808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ตัวเชื่อมต่อหักมุม 38"/>
                <p:cNvCxnSpPr/>
                <p:nvPr/>
              </p:nvCxnSpPr>
              <p:spPr>
                <a:xfrm rot="10800000">
                  <a:off x="5715000" y="457202"/>
                  <a:ext cx="1143000" cy="457198"/>
                </a:xfrm>
                <a:prstGeom prst="bentConnector3">
                  <a:avLst>
                    <a:gd name="adj1" fmla="val 62878"/>
                  </a:avLst>
                </a:prstGeom>
                <a:ln w="12700">
                  <a:solidFill>
                    <a:srgbClr val="00808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ตัวเชื่อมต่อหักมุม 42"/>
                <p:cNvCxnSpPr/>
                <p:nvPr/>
              </p:nvCxnSpPr>
              <p:spPr>
                <a:xfrm rot="10800000" flipV="1">
                  <a:off x="5715000" y="380999"/>
                  <a:ext cx="1143000" cy="380999"/>
                </a:xfrm>
                <a:prstGeom prst="bentConnector3">
                  <a:avLst>
                    <a:gd name="adj1" fmla="val 40634"/>
                  </a:avLst>
                </a:prstGeom>
                <a:ln w="12700">
                  <a:solidFill>
                    <a:srgbClr val="00808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ตัวเชื่อมต่อหักมุม 51"/>
                <p:cNvCxnSpPr/>
                <p:nvPr/>
              </p:nvCxnSpPr>
              <p:spPr>
                <a:xfrm rot="10800000" flipV="1">
                  <a:off x="5715000" y="504826"/>
                  <a:ext cx="1143000" cy="333373"/>
                </a:xfrm>
                <a:prstGeom prst="bentConnector3">
                  <a:avLst>
                    <a:gd name="adj1" fmla="val 51561"/>
                  </a:avLst>
                </a:prstGeom>
                <a:ln w="12700">
                  <a:solidFill>
                    <a:srgbClr val="00808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6" name="วงรี 105"/>
              <p:cNvSpPr/>
              <p:nvPr/>
            </p:nvSpPr>
            <p:spPr>
              <a:xfrm>
                <a:off x="5791200" y="399401"/>
                <a:ext cx="45720" cy="4572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rgbClr val="00808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วงรี 106"/>
              <p:cNvSpPr/>
              <p:nvPr/>
            </p:nvSpPr>
            <p:spPr>
              <a:xfrm>
                <a:off x="6477000" y="323198"/>
                <a:ext cx="45720" cy="45720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rgbClr val="00808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วงรี 107"/>
              <p:cNvSpPr/>
              <p:nvPr/>
            </p:nvSpPr>
            <p:spPr>
              <a:xfrm>
                <a:off x="6313170" y="704198"/>
                <a:ext cx="45720" cy="4572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rgbClr val="00808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วงรี 108"/>
              <p:cNvSpPr/>
              <p:nvPr/>
            </p:nvSpPr>
            <p:spPr>
              <a:xfrm>
                <a:off x="5968752" y="776049"/>
                <a:ext cx="45720" cy="45720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rgbClr val="00808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วงรี 109"/>
              <p:cNvSpPr/>
              <p:nvPr/>
            </p:nvSpPr>
            <p:spPr>
              <a:xfrm>
                <a:off x="6629400" y="856600"/>
                <a:ext cx="45720" cy="45720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rgbClr val="00808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16" name="สี่เหลี่ยมผืนผ้า 115"/>
          <p:cNvSpPr/>
          <p:nvPr/>
        </p:nvSpPr>
        <p:spPr>
          <a:xfrm>
            <a:off x="245325" y="1003280"/>
            <a:ext cx="6277395" cy="86792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tabLst>
                <a:tab pos="457200" algn="l"/>
              </a:tabLst>
            </a:pPr>
            <a:r>
              <a:rPr lang="th-TH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</a:t>
            </a:r>
            <a:r>
              <a:rPr lang="th-TH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3.2 ฝักบัวอาบน้ำแบบก้านแข็ง</a:t>
            </a:r>
            <a:endParaRPr lang="en-US" sz="18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>
              <a:tabLst>
                <a:tab pos="457200" algn="l"/>
              </a:tabLst>
            </a:pPr>
            <a:endParaRPr lang="th-TH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>
              <a:tabLst>
                <a:tab pos="457200" algn="l"/>
              </a:tabLst>
            </a:pPr>
            <a:endParaRPr lang="th-TH" sz="18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>
              <a:tabLst>
                <a:tab pos="457200" algn="l"/>
              </a:tabLst>
            </a:pPr>
            <a:endParaRPr lang="th-TH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>
              <a:tabLst>
                <a:tab pos="457200" algn="l"/>
              </a:tabLst>
            </a:pPr>
            <a:endParaRPr lang="th-TH" sz="18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>
              <a:tabLst>
                <a:tab pos="457200" algn="l"/>
              </a:tabLst>
            </a:pPr>
            <a:r>
              <a:rPr lang="th-TH" sz="1800" dirty="0">
                <a:effectLst/>
                <a:ea typeface="Calibri" panose="020F0502020204030204" pitchFamily="34" charset="0"/>
                <a:cs typeface="TH SarabunPSK" panose="020B0500040200020003" pitchFamily="34" charset="-34"/>
              </a:rPr>
              <a:t>	4. อุปกรณ์ถังพักน้ำสำหรับโถส้วม</a:t>
            </a:r>
          </a:p>
          <a:p>
            <a:pPr>
              <a:tabLst>
                <a:tab pos="457200" algn="l"/>
              </a:tabLst>
            </a:pPr>
            <a:endParaRPr lang="th-TH" dirty="0"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>
              <a:tabLst>
                <a:tab pos="457200" algn="l"/>
              </a:tabLst>
            </a:pPr>
            <a:endParaRPr lang="th-TH" sz="1800" dirty="0">
              <a:effectLst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>
              <a:tabLst>
                <a:tab pos="457200" algn="l"/>
              </a:tabLst>
            </a:pPr>
            <a:endParaRPr lang="th-TH" dirty="0"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>
              <a:tabLst>
                <a:tab pos="457200" algn="l"/>
              </a:tabLst>
            </a:pPr>
            <a:endParaRPr lang="th-TH" sz="1800" dirty="0">
              <a:effectLst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>
              <a:tabLst>
                <a:tab pos="457200" algn="l"/>
              </a:tabLst>
            </a:pPr>
            <a:endParaRPr lang="th-TH" dirty="0"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>
              <a:tabLst>
                <a:tab pos="457200" algn="l"/>
              </a:tabLst>
            </a:pPr>
            <a:endParaRPr lang="th-TH" sz="1800" dirty="0">
              <a:effectLst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>
              <a:tabLst>
                <a:tab pos="457200" algn="l"/>
              </a:tabLst>
            </a:pPr>
            <a:endParaRPr lang="th-TH" dirty="0"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>
              <a:tabLst>
                <a:tab pos="457200" algn="l"/>
              </a:tabLst>
            </a:pPr>
            <a:endParaRPr lang="th-TH" sz="1800" dirty="0">
              <a:effectLst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>
              <a:tabLst>
                <a:tab pos="457200" algn="l"/>
              </a:tabLst>
            </a:pPr>
            <a:endParaRPr lang="th-TH" sz="1800" dirty="0">
              <a:effectLst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>
              <a:tabLst>
                <a:tab pos="457200" algn="l"/>
              </a:tabLst>
            </a:pPr>
            <a:endParaRPr lang="th-TH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>
              <a:tabLst>
                <a:tab pos="457200" algn="l"/>
              </a:tabLst>
            </a:pPr>
            <a:endParaRPr lang="th-TH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>
              <a:tabLst>
                <a:tab pos="457200" algn="l"/>
              </a:tabLst>
            </a:pPr>
            <a:endParaRPr lang="th-TH" sz="18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>
              <a:tabLst>
                <a:tab pos="457200" algn="l"/>
              </a:tabLst>
            </a:pPr>
            <a:endParaRPr lang="th-TH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indent="457200"/>
            <a:endParaRPr lang="th-TH" sz="18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indent="457200"/>
            <a:r>
              <a:rPr lang="th-TH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** ณ วันที่ 27 ต.ค. </a:t>
            </a:r>
            <a:r>
              <a:rPr lang="th-TH" dirty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2565</a:t>
            </a:r>
            <a:r>
              <a:rPr lang="th-TH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มีผลิตภัณฑ์ที่ได้รับฉลากประหยัดน้ำจำนวน 127 รุ่น ดังนี้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indent="457200"/>
            <a:endParaRPr lang="th-TH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indent="457200"/>
            <a:endParaRPr lang="th-TH" sz="18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indent="457200"/>
            <a:endParaRPr lang="th-TH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indent="457200"/>
            <a:endParaRPr lang="th-TH" sz="18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indent="457200"/>
            <a:endParaRPr lang="th-TH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>
              <a:tabLst>
                <a:tab pos="457200" algn="l"/>
              </a:tabLst>
            </a:pPr>
            <a:endParaRPr lang="th-TH" sz="18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>
              <a:tabLst>
                <a:tab pos="457200" algn="l"/>
              </a:tabLst>
            </a:pPr>
            <a:r>
              <a:rPr lang="th-TH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ที่มา</a:t>
            </a:r>
            <a:r>
              <a:rPr lang="en-US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: </a:t>
            </a:r>
            <a:r>
              <a:rPr lang="th-TH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สำนักงานมาตรฐานอุตสาหกรรม </a:t>
            </a:r>
            <a:r>
              <a:rPr lang="en-US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(https://www.tisi.go.th/)</a:t>
            </a:r>
          </a:p>
          <a:p>
            <a:pPr>
              <a:tabLst>
                <a:tab pos="457200" algn="l"/>
              </a:tabLst>
            </a:pPr>
            <a:r>
              <a:rPr lang="en-US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      </a:t>
            </a:r>
            <a:r>
              <a:rPr lang="th-TH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มูลนิธิสถาบันสิ่งแวดล้อมไทย</a:t>
            </a:r>
            <a:r>
              <a:rPr lang="en-US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(https://www.tei.or.th)</a:t>
            </a:r>
          </a:p>
          <a:p>
            <a:pPr>
              <a:tabLst>
                <a:tab pos="457200" algn="l"/>
              </a:tabLst>
            </a:pPr>
            <a:r>
              <a:rPr lang="en-US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      </a:t>
            </a:r>
            <a:r>
              <a:rPr lang="th-TH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การประปานครหลวง (</a:t>
            </a:r>
            <a:r>
              <a:rPr lang="en-US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https://web.mwa.co.th/</a:t>
            </a:r>
            <a:r>
              <a:rPr lang="th-TH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)</a:t>
            </a:r>
            <a:endParaRPr lang="th-TH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>
              <a:tabLst>
                <a:tab pos="457200" algn="l"/>
              </a:tabLst>
            </a:pPr>
            <a:r>
              <a:rPr lang="th-TH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      </a:t>
            </a:r>
            <a:r>
              <a:rPr lang="en-US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https://www.homepro.co.th/</a:t>
            </a:r>
            <a:endParaRPr lang="en-US" sz="18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pic>
        <p:nvPicPr>
          <p:cNvPr id="11" name="รูปภาพ 3">
            <a:extLst>
              <a:ext uri="{FF2B5EF4-FFF2-40B4-BE49-F238E27FC236}">
                <a16:creationId xmlns:a16="http://schemas.microsoft.com/office/drawing/2014/main" id="{F882DC52-2808-7F89-3738-009C8597A2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485" y="4325000"/>
            <a:ext cx="2159635" cy="2159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รูปภาพ 1">
            <a:extLst>
              <a:ext uri="{FF2B5EF4-FFF2-40B4-BE49-F238E27FC236}">
                <a16:creationId xmlns:a16="http://schemas.microsoft.com/office/drawing/2014/main" id="{D418A33E-CE3D-5079-2D3C-4F17F20B03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185" y="4325000"/>
            <a:ext cx="2159635" cy="2159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รูปภาพ 2">
            <a:extLst>
              <a:ext uri="{FF2B5EF4-FFF2-40B4-BE49-F238E27FC236}">
                <a16:creationId xmlns:a16="http://schemas.microsoft.com/office/drawing/2014/main" id="{54F10B40-51BF-4675-6BFD-7958855DD71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" y="4325000"/>
            <a:ext cx="2159635" cy="215963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B028749-93A3-25EC-DB42-E8DA22BCDA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8882460"/>
              </p:ext>
            </p:extLst>
          </p:nvPr>
        </p:nvGraphicFramePr>
        <p:xfrm>
          <a:off x="1021080" y="1371600"/>
          <a:ext cx="4320540" cy="975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51710">
                  <a:extLst>
                    <a:ext uri="{9D8B030D-6E8A-4147-A177-3AD203B41FA5}">
                      <a16:colId xmlns:a16="http://schemas.microsoft.com/office/drawing/2014/main" val="1429556008"/>
                    </a:ext>
                  </a:extLst>
                </a:gridCol>
                <a:gridCol w="2068830">
                  <a:extLst>
                    <a:ext uri="{9D8B030D-6E8A-4147-A177-3AD203B41FA5}">
                      <a16:colId xmlns:a16="http://schemas.microsoft.com/office/drawing/2014/main" val="132579525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th-TH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ระดับประสิทธิภาพการประหยัดน้ำ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อัตราการใช้น้ำ</a:t>
                      </a:r>
                      <a:r>
                        <a:rPr lang="en-US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(W)</a:t>
                      </a:r>
                      <a:r>
                        <a:rPr lang="th-TH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(ลิตร/นาที) 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377442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0.5 ‹ W ≤ </a:t>
                      </a: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.0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571296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r>
                        <a:rPr lang="en-US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.0 ‹ W ≤ </a:t>
                      </a:r>
                      <a:r>
                        <a:rPr lang="th-TH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</a:t>
                      </a:r>
                      <a:r>
                        <a:rPr lang="en-US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</a:t>
                      </a:r>
                      <a:r>
                        <a:rPr lang="th-TH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2485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</a:t>
                      </a: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</a:t>
                      </a: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 </a:t>
                      </a: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‹ W ≤ </a:t>
                      </a: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</a:t>
                      </a: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.0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47794394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B94E618-4744-3CD5-0967-7342A23AA7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1852186"/>
              </p:ext>
            </p:extLst>
          </p:nvPr>
        </p:nvGraphicFramePr>
        <p:xfrm>
          <a:off x="460057" y="2768445"/>
          <a:ext cx="5937885" cy="14630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84630">
                  <a:extLst>
                    <a:ext uri="{9D8B030D-6E8A-4147-A177-3AD203B41FA5}">
                      <a16:colId xmlns:a16="http://schemas.microsoft.com/office/drawing/2014/main" val="614867113"/>
                    </a:ext>
                  </a:extLst>
                </a:gridCol>
                <a:gridCol w="1483995">
                  <a:extLst>
                    <a:ext uri="{9D8B030D-6E8A-4147-A177-3AD203B41FA5}">
                      <a16:colId xmlns:a16="http://schemas.microsoft.com/office/drawing/2014/main" val="2504025137"/>
                    </a:ext>
                  </a:extLst>
                </a:gridCol>
                <a:gridCol w="1484630">
                  <a:extLst>
                    <a:ext uri="{9D8B030D-6E8A-4147-A177-3AD203B41FA5}">
                      <a16:colId xmlns:a16="http://schemas.microsoft.com/office/drawing/2014/main" val="3878901849"/>
                    </a:ext>
                  </a:extLst>
                </a:gridCol>
                <a:gridCol w="1484630">
                  <a:extLst>
                    <a:ext uri="{9D8B030D-6E8A-4147-A177-3AD203B41FA5}">
                      <a16:colId xmlns:a16="http://schemas.microsoft.com/office/drawing/2014/main" val="630241924"/>
                    </a:ext>
                  </a:extLst>
                </a:gridCol>
              </a:tblGrid>
              <a:tr h="0">
                <a:tc rowSpan="3"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ระดับประสิทธิภาพ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การประหยัดน้ำ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h-TH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ปริมาตรน้ำที่ใช้ </a:t>
                      </a:r>
                      <a:r>
                        <a:rPr lang="en-US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(W) </a:t>
                      </a:r>
                      <a:r>
                        <a:rPr lang="th-TH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(ลิตร)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925693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อุปกรณ์ถังพักน้ำ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แบบระบบเดี่ยว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อุปกรณ์ถังพักน้ำแบบระบบคู่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116402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ชะล้างโถส้วมจากการถ่ายปัสสาวะ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ชะล้างโถส้วมจากการถ่ายอุจจาระ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261187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th-TH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W ≤ </a:t>
                      </a:r>
                      <a:r>
                        <a:rPr lang="th-TH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4.5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W ≤ </a:t>
                      </a:r>
                      <a:r>
                        <a:rPr lang="th-TH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3.0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W ≤ </a:t>
                      </a:r>
                      <a:r>
                        <a:rPr lang="th-TH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4.5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640188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th-TH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4.5 </a:t>
                      </a: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‹ W ≤ </a:t>
                      </a: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.0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4.5 </a:t>
                      </a: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‹ W ≤ </a:t>
                      </a: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.0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19795535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82C8318-E9DA-6AA6-9C4B-7C922AEE6F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5919356"/>
              </p:ext>
            </p:extLst>
          </p:nvPr>
        </p:nvGraphicFramePr>
        <p:xfrm>
          <a:off x="1070156" y="6979320"/>
          <a:ext cx="4320540" cy="1219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21585">
                  <a:extLst>
                    <a:ext uri="{9D8B030D-6E8A-4147-A177-3AD203B41FA5}">
                      <a16:colId xmlns:a16="http://schemas.microsoft.com/office/drawing/2014/main" val="3310634323"/>
                    </a:ext>
                  </a:extLst>
                </a:gridCol>
                <a:gridCol w="1798955">
                  <a:extLst>
                    <a:ext uri="{9D8B030D-6E8A-4147-A177-3AD203B41FA5}">
                      <a16:colId xmlns:a16="http://schemas.microsoft.com/office/drawing/2014/main" val="315275043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ประเภทผลิตภัณฑ์</a:t>
                      </a:r>
                      <a:endParaRPr lang="en-US" sz="11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จำนวนผลิตภัณฑ์ (รุ่น)</a:t>
                      </a:r>
                      <a:endParaRPr lang="en-US" sz="11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252403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thaiDist"/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ก๊อกน้ำอ่างล้างหน้า-ล้างมือ</a:t>
                      </a:r>
                      <a:endParaRPr lang="en-US" sz="11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74</a:t>
                      </a:r>
                      <a:endParaRPr lang="en-US" sz="11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249059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thaiDist"/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ก๊อกน้ำสำหรับอ่างล้างชาม</a:t>
                      </a:r>
                      <a:endParaRPr lang="en-US" sz="11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1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515008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thaiDist"/>
                      <a:r>
                        <a:rPr lang="th-TH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ฝักบัวอาบน้ำแบบสายอ่อน</a:t>
                      </a:r>
                      <a:endParaRPr lang="en-US" sz="11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45</a:t>
                      </a:r>
                      <a:endParaRPr lang="en-US" sz="11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185344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thaiDist"/>
                      <a:r>
                        <a:rPr lang="th-TH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ฝักบัวอาบน้ำแบบก้านแข็ง</a:t>
                      </a:r>
                      <a:endParaRPr lang="en-US" sz="11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  <a:endParaRPr lang="en-US" sz="11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81489295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4C8FE77C-EA34-2F5C-5A80-E92533FE08E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170" y="9212749"/>
            <a:ext cx="425360" cy="554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4601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0200" y="2524780"/>
            <a:ext cx="3581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800" b="1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ติดต่อและสอบถามข้อมูลเพิ่มเติม</a:t>
            </a:r>
          </a:p>
        </p:txBody>
      </p:sp>
      <p:grpSp>
        <p:nvGrpSpPr>
          <p:cNvPr id="25" name="กลุ่ม 24"/>
          <p:cNvGrpSpPr/>
          <p:nvPr/>
        </p:nvGrpSpPr>
        <p:grpSpPr>
          <a:xfrm>
            <a:off x="152400" y="6934200"/>
            <a:ext cx="6413310" cy="2354492"/>
            <a:chOff x="228600" y="7666195"/>
            <a:chExt cx="6413310" cy="2354492"/>
          </a:xfrm>
        </p:grpSpPr>
        <p:sp>
          <p:nvSpPr>
            <p:cNvPr id="6" name="สี่เหลี่ยมผืนผ้า 5"/>
            <p:cNvSpPr/>
            <p:nvPr/>
          </p:nvSpPr>
          <p:spPr>
            <a:xfrm>
              <a:off x="1307910" y="7666196"/>
              <a:ext cx="5334000" cy="2339102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  <a:prstDash val="sysDot"/>
            </a:ln>
          </p:spPr>
          <p:txBody>
            <a:bodyPr wrap="square">
              <a:spAutoFit/>
            </a:bodyPr>
            <a:lstStyle/>
            <a:p>
              <a:pPr>
                <a:tabLst>
                  <a:tab pos="2292350" algn="l"/>
                </a:tabLst>
              </a:pPr>
              <a:r>
                <a:rPr lang="th-TH" b="1" dirty="0">
                  <a:solidFill>
                    <a:srgbClr val="3366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นายอภัยฑูรย์ สุวรรณชูจิต</a:t>
              </a:r>
              <a:r>
                <a:rPr lang="th-TH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	</a:t>
              </a:r>
              <a:r>
                <a:rPr lang="th-TH" sz="16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ผู้อำนวยการส่วนเพิ่มประสิทธิภาพการใช้น้ำ</a:t>
              </a:r>
            </a:p>
            <a:p>
              <a:pPr>
                <a:tabLst>
                  <a:tab pos="2292350" algn="l"/>
                </a:tabLst>
              </a:pPr>
              <a:endParaRPr lang="th-TH" sz="14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>
                <a:tabLst>
                  <a:tab pos="2292350" algn="l"/>
                </a:tabLst>
              </a:pPr>
              <a:r>
                <a:rPr lang="th-TH" b="1" dirty="0">
                  <a:solidFill>
                    <a:srgbClr val="3366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นายอินทร  บรรทม  </a:t>
              </a:r>
              <a:r>
                <a:rPr lang="th-TH" sz="1600" b="1" dirty="0">
                  <a:solidFill>
                    <a:srgbClr val="3366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	</a:t>
              </a:r>
              <a:r>
                <a:rPr lang="th-TH" sz="16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นักวิเคราะห์นโยบายและแผนชำนาญการพิเศษ</a:t>
              </a:r>
            </a:p>
            <a:p>
              <a:pPr>
                <a:tabLst>
                  <a:tab pos="2292350" algn="l"/>
                </a:tabLst>
              </a:pPr>
              <a:endParaRPr lang="th-TH" sz="14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>
                <a:tabLst>
                  <a:tab pos="2292350" algn="l"/>
                </a:tabLst>
              </a:pPr>
              <a:r>
                <a:rPr lang="th-TH" b="1" dirty="0">
                  <a:solidFill>
                    <a:srgbClr val="3366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นางสาววิปัศยา ต๊ะผัด </a:t>
              </a:r>
              <a:r>
                <a:rPr lang="th-TH" sz="1600" b="1" dirty="0">
                  <a:solidFill>
                    <a:srgbClr val="3366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	</a:t>
              </a:r>
              <a:r>
                <a:rPr lang="th-TH" sz="16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นักวิเคราะห์นโยบายและแผนชำนาญการ</a:t>
              </a:r>
            </a:p>
            <a:p>
              <a:pPr>
                <a:tabLst>
                  <a:tab pos="2292350" algn="l"/>
                </a:tabLst>
              </a:pPr>
              <a:endParaRPr lang="th-TH" sz="1400" dirty="0">
                <a:solidFill>
                  <a:srgbClr val="33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>
                <a:tabLst>
                  <a:tab pos="2292350" algn="l"/>
                </a:tabLst>
              </a:pPr>
              <a:r>
                <a:rPr lang="th-TH" sz="1800" b="1" dirty="0">
                  <a:solidFill>
                    <a:srgbClr val="3366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นายพูนศักดิ์ วิเศษโสภา </a:t>
              </a:r>
              <a:r>
                <a:rPr lang="th-TH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	</a:t>
              </a:r>
              <a:r>
                <a:rPr lang="th-TH" sz="16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วิศวกรโยธาชำนาญการ</a:t>
              </a:r>
            </a:p>
            <a:p>
              <a:pPr>
                <a:tabLst>
                  <a:tab pos="2292350" algn="l"/>
                </a:tabLst>
              </a:pPr>
              <a:endParaRPr lang="th-TH" sz="1400" dirty="0">
                <a:solidFill>
                  <a:srgbClr val="33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>
                <a:tabLst>
                  <a:tab pos="2292350" algn="l"/>
                </a:tabLst>
              </a:pPr>
              <a:r>
                <a:rPr lang="th-TH" b="1" dirty="0">
                  <a:solidFill>
                    <a:srgbClr val="3366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นางสาววิมลพรรณ คำพาลักษณ์ </a:t>
              </a:r>
              <a:r>
                <a:rPr lang="th-TH" b="1" dirty="0">
                  <a:solidFill>
                    <a:schemeClr val="accent4">
                      <a:lumMod val="50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	</a:t>
              </a:r>
              <a:r>
                <a:rPr lang="th-TH" sz="16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เจ้าหน้าที่บริหารงานทั่วไป</a:t>
              </a:r>
              <a:endPara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3" name="สี่เหลี่ยมผืนผ้า 22"/>
            <p:cNvSpPr/>
            <p:nvPr/>
          </p:nvSpPr>
          <p:spPr>
            <a:xfrm>
              <a:off x="228600" y="7666195"/>
              <a:ext cx="1079310" cy="235449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0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คณะผู้จัดทำ</a:t>
              </a:r>
              <a:endParaRPr lang="en-US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31" name="กลุ่ม 30"/>
          <p:cNvGrpSpPr/>
          <p:nvPr/>
        </p:nvGrpSpPr>
        <p:grpSpPr>
          <a:xfrm>
            <a:off x="2840017" y="3362980"/>
            <a:ext cx="3725693" cy="2127141"/>
            <a:chOff x="2840017" y="3449360"/>
            <a:chExt cx="3448459" cy="2127141"/>
          </a:xfrm>
        </p:grpSpPr>
        <p:grpSp>
          <p:nvGrpSpPr>
            <p:cNvPr id="7" name="กลุ่ม 6"/>
            <p:cNvGrpSpPr/>
            <p:nvPr/>
          </p:nvGrpSpPr>
          <p:grpSpPr>
            <a:xfrm>
              <a:off x="2904390" y="3449360"/>
              <a:ext cx="3384086" cy="2127141"/>
              <a:chOff x="2904390" y="2992160"/>
              <a:chExt cx="3384086" cy="2127141"/>
            </a:xfrm>
          </p:grpSpPr>
          <p:sp>
            <p:nvSpPr>
              <p:cNvPr id="19" name="Rectangle 2"/>
              <p:cNvSpPr/>
              <p:nvPr/>
            </p:nvSpPr>
            <p:spPr>
              <a:xfrm>
                <a:off x="2904390" y="2992160"/>
                <a:ext cx="3384085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rgbClr val="33660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http://division.dwr.go.th/wad/index.php/th/</a:t>
                </a:r>
              </a:p>
            </p:txBody>
          </p:sp>
          <p:sp>
            <p:nvSpPr>
              <p:cNvPr id="20" name="Rectangle 63"/>
              <p:cNvSpPr/>
              <p:nvPr/>
            </p:nvSpPr>
            <p:spPr>
              <a:xfrm>
                <a:off x="3207183" y="3395752"/>
                <a:ext cx="3081293" cy="17235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th-TH" sz="2000" b="1" dirty="0">
                    <a:solidFill>
                      <a:srgbClr val="33660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กองการจัดสรรน้ำ</a:t>
                </a:r>
              </a:p>
              <a:p>
                <a:r>
                  <a:rPr lang="th-TH" sz="2000" b="1" dirty="0">
                    <a:solidFill>
                      <a:srgbClr val="33660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กรมทรัพยากรน้ำ</a:t>
                </a:r>
                <a:endParaRPr lang="en-US" sz="2000" b="1" dirty="0">
                  <a:solidFill>
                    <a:srgbClr val="3366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  <a:p>
                <a:r>
                  <a:rPr lang="en-US" sz="1800" b="1" dirty="0">
                    <a:solidFill>
                      <a:schemeClr val="bg1">
                        <a:lumMod val="75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------------------------------------------------</a:t>
                </a:r>
              </a:p>
              <a:p>
                <a:r>
                  <a:rPr lang="th-TH" sz="160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180/3</a:t>
                </a:r>
                <a:r>
                  <a:rPr lang="en-US" sz="160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</a:t>
                </a:r>
                <a:r>
                  <a:rPr lang="th-TH" sz="160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ถนนพระรามที่ 6 ซอย 34 </a:t>
                </a:r>
              </a:p>
              <a:p>
                <a:r>
                  <a:rPr lang="th-TH" sz="160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แขวงพญาไท เขตพญาไท  กรุงเทพฯ  10400</a:t>
                </a:r>
                <a:br>
                  <a:rPr lang="th-TH" sz="160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</a:br>
                <a:r>
                  <a:rPr lang="th-TH" sz="160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โทรศัพท์  0 2271</a:t>
                </a:r>
                <a:r>
                  <a:rPr lang="en-US" sz="160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</a:t>
                </a:r>
                <a:r>
                  <a:rPr lang="th-TH" sz="160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0000 ต่อ 6706</a:t>
                </a:r>
              </a:p>
            </p:txBody>
          </p:sp>
        </p:grpSp>
        <p:grpSp>
          <p:nvGrpSpPr>
            <p:cNvPr id="30" name="กลุ่ม 29"/>
            <p:cNvGrpSpPr/>
            <p:nvPr/>
          </p:nvGrpSpPr>
          <p:grpSpPr>
            <a:xfrm>
              <a:off x="2840017" y="3705880"/>
              <a:ext cx="55583" cy="1638300"/>
              <a:chOff x="2840017" y="3705880"/>
              <a:chExt cx="55583" cy="1638300"/>
            </a:xfrm>
          </p:grpSpPr>
          <p:cxnSp>
            <p:nvCxnSpPr>
              <p:cNvPr id="28" name="ตัวเชื่อมต่อตรง 27"/>
              <p:cNvCxnSpPr/>
              <p:nvPr/>
            </p:nvCxnSpPr>
            <p:spPr>
              <a:xfrm>
                <a:off x="2840017" y="3705880"/>
                <a:ext cx="0" cy="1638300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ตัวเชื่อมต่อตรง 28"/>
              <p:cNvCxnSpPr/>
              <p:nvPr/>
            </p:nvCxnSpPr>
            <p:spPr>
              <a:xfrm>
                <a:off x="2895600" y="3705880"/>
                <a:ext cx="0" cy="1638300"/>
              </a:xfrm>
              <a:prstGeom prst="line">
                <a:avLst/>
              </a:prstGeom>
              <a:ln w="635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325B2CAE-79D5-4EA4-5565-B0C9F07639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767" y="3606804"/>
            <a:ext cx="1666667" cy="166666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4FFF762-94EF-BF75-8141-F135C079C2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779" y="376767"/>
            <a:ext cx="1792170" cy="204687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1DD3045-2F44-FCAE-AD3E-03B2EC459F8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214" y="346660"/>
            <a:ext cx="1657986" cy="2344775"/>
          </a:xfrm>
          <a:prstGeom prst="rect">
            <a:avLst/>
          </a:prstGeom>
        </p:spPr>
      </p:pic>
      <p:grpSp>
        <p:nvGrpSpPr>
          <p:cNvPr id="3" name="กลุ่ม 24">
            <a:extLst>
              <a:ext uri="{FF2B5EF4-FFF2-40B4-BE49-F238E27FC236}">
                <a16:creationId xmlns:a16="http://schemas.microsoft.com/office/drawing/2014/main" id="{10B97891-4A1C-8730-2F58-AF909AAAEC1A}"/>
              </a:ext>
            </a:extLst>
          </p:cNvPr>
          <p:cNvGrpSpPr/>
          <p:nvPr/>
        </p:nvGrpSpPr>
        <p:grpSpPr>
          <a:xfrm>
            <a:off x="142875" y="5791200"/>
            <a:ext cx="6413310" cy="791079"/>
            <a:chOff x="228600" y="7501770"/>
            <a:chExt cx="6413310" cy="791079"/>
          </a:xfrm>
        </p:grpSpPr>
        <p:sp>
          <p:nvSpPr>
            <p:cNvPr id="5" name="สี่เหลี่ยมผืนผ้า 5">
              <a:extLst>
                <a:ext uri="{FF2B5EF4-FFF2-40B4-BE49-F238E27FC236}">
                  <a16:creationId xmlns:a16="http://schemas.microsoft.com/office/drawing/2014/main" id="{9099CAC0-5B7C-010C-3AC8-108058826E53}"/>
                </a:ext>
              </a:extLst>
            </p:cNvPr>
            <p:cNvSpPr/>
            <p:nvPr/>
          </p:nvSpPr>
          <p:spPr>
            <a:xfrm>
              <a:off x="1307910" y="7508019"/>
              <a:ext cx="5334000" cy="784830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  <a:prstDash val="sysDot"/>
            </a:ln>
          </p:spPr>
          <p:txBody>
            <a:bodyPr wrap="square">
              <a:spAutoFit/>
            </a:bodyPr>
            <a:lstStyle/>
            <a:p>
              <a:endParaRPr lang="th-TH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>
                <a:tabLst>
                  <a:tab pos="2292350" algn="l"/>
                </a:tabLst>
              </a:pPr>
              <a:r>
                <a:rPr lang="th-TH" b="1" dirty="0">
                  <a:solidFill>
                    <a:srgbClr val="3366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นายนิรุติ คูณผล</a:t>
              </a:r>
              <a:r>
                <a:rPr lang="th-TH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	</a:t>
              </a:r>
              <a:r>
                <a:rPr lang="th-TH" sz="16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ผู้อำนวยการกองการจัดสรรน้ำ</a:t>
              </a:r>
              <a:endParaRPr lang="th-TH" sz="1800" b="1" dirty="0">
                <a:solidFill>
                  <a:schemeClr val="accent4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>
                <a:tabLst>
                  <a:tab pos="2292350" algn="l"/>
                </a:tabLst>
              </a:pPr>
              <a:endParaRPr lang="th-TH" sz="16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8" name="สี่เหลี่ยมผืนผ้า 22">
              <a:extLst>
                <a:ext uri="{FF2B5EF4-FFF2-40B4-BE49-F238E27FC236}">
                  <a16:creationId xmlns:a16="http://schemas.microsoft.com/office/drawing/2014/main" id="{624E241E-0381-457C-43E0-063D792375ED}"/>
                </a:ext>
              </a:extLst>
            </p:cNvPr>
            <p:cNvSpPr/>
            <p:nvPr/>
          </p:nvSpPr>
          <p:spPr>
            <a:xfrm>
              <a:off x="228600" y="7501770"/>
              <a:ext cx="1079310" cy="79107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0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ที่ปรึกษา</a:t>
              </a:r>
              <a:endParaRPr lang="en-US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9175126"/>
      </p:ext>
    </p:extLst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4216</TotalTime>
  <Words>957</Words>
  <Application>Microsoft Office PowerPoint</Application>
  <PresentationFormat>กระดาษ A4 (210x297 มม.)</PresentationFormat>
  <Paragraphs>340</Paragraphs>
  <Slides>9</Slides>
  <Notes>9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9</vt:i4>
      </vt:variant>
    </vt:vector>
  </HeadingPairs>
  <TitlesOfParts>
    <vt:vector size="14" baseType="lpstr">
      <vt:lpstr>Arial</vt:lpstr>
      <vt:lpstr>Calibri</vt:lpstr>
      <vt:lpstr>TH SarabunIT๙</vt:lpstr>
      <vt:lpstr>TH SarabunPSK</vt:lpstr>
      <vt:lpstr>ชุดรูปแบบของ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koi-6</dc:creator>
  <cp:lastModifiedBy>apaithoon</cp:lastModifiedBy>
  <cp:revision>411</cp:revision>
  <cp:lastPrinted>2018-08-23T04:14:14Z</cp:lastPrinted>
  <dcterms:created xsi:type="dcterms:W3CDTF">2018-06-20T03:41:06Z</dcterms:created>
  <dcterms:modified xsi:type="dcterms:W3CDTF">2023-09-11T03:58:20Z</dcterms:modified>
</cp:coreProperties>
</file>